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251964"/>
            <a:ext cx="10619978" cy="1043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006" y="2928620"/>
            <a:ext cx="10841987" cy="2320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9248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10" dirty="0">
                <a:solidFill>
                  <a:srgbClr val="171717"/>
                </a:solidFill>
              </a:rPr>
              <a:t>R</a:t>
            </a:r>
            <a:r>
              <a:rPr sz="4500" spc="-200" dirty="0">
                <a:solidFill>
                  <a:srgbClr val="171717"/>
                </a:solidFill>
              </a:rPr>
              <a:t>a</a:t>
            </a:r>
            <a:r>
              <a:rPr sz="4500" spc="190" dirty="0">
                <a:solidFill>
                  <a:srgbClr val="171717"/>
                </a:solidFill>
              </a:rPr>
              <a:t>w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20" dirty="0">
                <a:solidFill>
                  <a:srgbClr val="171717"/>
                </a:solidFill>
              </a:rPr>
              <a:t>C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70" dirty="0">
                <a:solidFill>
                  <a:srgbClr val="171717"/>
                </a:solidFill>
              </a:rPr>
              <a:t>m</a:t>
            </a:r>
            <a:r>
              <a:rPr sz="4500" spc="-85" dirty="0">
                <a:solidFill>
                  <a:srgbClr val="171717"/>
                </a:solidFill>
              </a:rPr>
              <a:t>p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165" dirty="0">
                <a:solidFill>
                  <a:srgbClr val="171717"/>
                </a:solidFill>
              </a:rPr>
              <a:t>ili</a:t>
            </a:r>
            <a:r>
              <a:rPr sz="4500" spc="-100" dirty="0">
                <a:solidFill>
                  <a:srgbClr val="171717"/>
                </a:solidFill>
              </a:rPr>
              <a:t>ty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1898396"/>
            <a:ext cx="101892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4499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List&lt;String&gt;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List&lt;Integer&gt;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List&lt;List&lt;Integer&gt;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→	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481320">
              <a:lnSpc>
                <a:spcPct val="325000"/>
              </a:lnSpc>
              <a:spcBef>
                <a:spcPts val="20"/>
              </a:spcBef>
              <a:tabLst>
                <a:tab pos="3055620" algn="l"/>
                <a:tab pos="3237865" algn="l"/>
                <a:tab pos="3602990" algn="l"/>
              </a:tabLst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List&lt;String&gt;[]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→	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List[] </a:t>
            </a:r>
            <a:r>
              <a:rPr sz="2400" spc="14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withou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bound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→	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Object  </a:t>
            </a:r>
            <a:r>
              <a:rPr sz="24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extends Foo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→	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Foo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6697" y="517651"/>
            <a:ext cx="171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E</a:t>
            </a:r>
            <a:r>
              <a:rPr spc="-80" dirty="0">
                <a:solidFill>
                  <a:srgbClr val="FFFFFF"/>
                </a:solidFill>
              </a:rPr>
              <a:t>r</a:t>
            </a:r>
            <a:r>
              <a:rPr spc="-105" dirty="0">
                <a:solidFill>
                  <a:srgbClr val="FFFFFF"/>
                </a:solidFill>
              </a:rPr>
              <a:t>a</a:t>
            </a:r>
            <a:r>
              <a:rPr spc="-95" dirty="0">
                <a:solidFill>
                  <a:srgbClr val="FFFFFF"/>
                </a:solidFill>
              </a:rPr>
              <a:t>s</a:t>
            </a:r>
            <a:r>
              <a:rPr spc="-70" dirty="0">
                <a:solidFill>
                  <a:srgbClr val="FFFFFF"/>
                </a:solidFill>
              </a:rPr>
              <a:t>u</a:t>
            </a:r>
            <a:r>
              <a:rPr spc="-195" dirty="0">
                <a:solidFill>
                  <a:srgbClr val="FFFFFF"/>
                </a:solidFill>
              </a:rPr>
              <a:t>r</a:t>
            </a:r>
            <a:r>
              <a:rPr spc="-45" dirty="0">
                <a:solidFill>
                  <a:srgbClr val="FFFFFF"/>
                </a:solidFill>
              </a:rPr>
              <a:t>e</a:t>
            </a:r>
            <a:endParaRPr spc="-45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705350" marR="5080" indent="604520">
              <a:lnSpc>
                <a:spcPts val="3700"/>
              </a:lnSpc>
              <a:spcBef>
                <a:spcPts val="740"/>
              </a:spcBef>
            </a:pPr>
            <a:r>
              <a:rPr spc="-40" dirty="0"/>
              <a:t>Implications</a:t>
            </a:r>
            <a:r>
              <a:rPr spc="-220" dirty="0"/>
              <a:t> </a:t>
            </a:r>
            <a:r>
              <a:rPr spc="95" dirty="0"/>
              <a:t>of</a:t>
            </a:r>
            <a:r>
              <a:rPr spc="-215" dirty="0"/>
              <a:t> </a:t>
            </a:r>
            <a:r>
              <a:rPr spc="-145" dirty="0"/>
              <a:t>Erasure: </a:t>
            </a:r>
            <a:r>
              <a:rPr spc="-1250" dirty="0"/>
              <a:t> </a:t>
            </a:r>
            <a:r>
              <a:rPr spc="5" dirty="0"/>
              <a:t>Downsides</a:t>
            </a:r>
            <a:r>
              <a:rPr spc="-220" dirty="0"/>
              <a:t> </a:t>
            </a:r>
            <a:r>
              <a:rPr spc="-5" dirty="0"/>
              <a:t>and</a:t>
            </a:r>
            <a:r>
              <a:rPr spc="-210" dirty="0"/>
              <a:t> </a:t>
            </a:r>
            <a:r>
              <a:rPr spc="-35" dirty="0"/>
              <a:t>Trade-offs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91578" y="2278379"/>
            <a:ext cx="132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3704844"/>
            <a:ext cx="4229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5134355"/>
            <a:ext cx="1659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0199" y="2099934"/>
            <a:ext cx="537351" cy="621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28683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5002687"/>
            <a:ext cx="738507" cy="53086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242" y="517651"/>
            <a:ext cx="5962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Fl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775" dirty="0">
                <a:solidFill>
                  <a:srgbClr val="404040"/>
                </a:solidFill>
              </a:rPr>
              <a:t>: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[]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84" dirty="0">
                <a:solidFill>
                  <a:srgbClr val="404040"/>
                </a:solidFill>
              </a:rPr>
              <a:t>.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0" dirty="0">
                <a:solidFill>
                  <a:srgbClr val="404040"/>
                </a:solidFill>
              </a:rPr>
              <a:t>[]</a:t>
            </a:r>
            <a:endParaRPr spc="-90" dirty="0">
              <a:solidFill>
                <a:srgbClr val="40404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44" y="1851610"/>
          <a:ext cx="828675" cy="4184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/>
              </a:tblGrid>
              <a:tr h="719091">
                <a:tc>
                  <a:txBody>
                    <a:bodyPr/>
                    <a:lstStyle/>
                    <a:p>
                      <a:pPr marR="295275" algn="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4945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719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4945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719091"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9558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  <a:tr h="2001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8702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…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59048" y="1307312"/>
            <a:ext cx="1527175" cy="99441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22742" y="1851610"/>
            <a:ext cx="815975" cy="4184650"/>
            <a:chOff x="6522742" y="1851610"/>
            <a:chExt cx="815975" cy="4184650"/>
          </a:xfrm>
        </p:grpSpPr>
        <p:sp>
          <p:nvSpPr>
            <p:cNvPr id="7" name="object 7"/>
            <p:cNvSpPr/>
            <p:nvPr/>
          </p:nvSpPr>
          <p:spPr>
            <a:xfrm>
              <a:off x="6535444" y="1864310"/>
              <a:ext cx="790575" cy="719455"/>
            </a:xfrm>
            <a:custGeom>
              <a:avLst/>
              <a:gdLst/>
              <a:ahLst/>
              <a:cxnLst/>
              <a:rect l="l" t="t" r="r" b="b"/>
              <a:pathLst>
                <a:path w="790575" h="719455">
                  <a:moveTo>
                    <a:pt x="0" y="0"/>
                  </a:moveTo>
                  <a:lnTo>
                    <a:pt x="790113" y="0"/>
                  </a:lnTo>
                  <a:lnTo>
                    <a:pt x="790113" y="719091"/>
                  </a:lnTo>
                  <a:lnTo>
                    <a:pt x="0" y="7190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35444" y="2583402"/>
              <a:ext cx="790575" cy="719455"/>
            </a:xfrm>
            <a:custGeom>
              <a:avLst/>
              <a:gdLst/>
              <a:ahLst/>
              <a:cxnLst/>
              <a:rect l="l" t="t" r="r" b="b"/>
              <a:pathLst>
                <a:path w="790575" h="719454">
                  <a:moveTo>
                    <a:pt x="790113" y="0"/>
                  </a:moveTo>
                  <a:lnTo>
                    <a:pt x="0" y="0"/>
                  </a:lnTo>
                  <a:lnTo>
                    <a:pt x="0" y="719090"/>
                  </a:lnTo>
                  <a:lnTo>
                    <a:pt x="790113" y="719090"/>
                  </a:lnTo>
                  <a:lnTo>
                    <a:pt x="790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35444" y="2583402"/>
              <a:ext cx="790575" cy="719455"/>
            </a:xfrm>
            <a:custGeom>
              <a:avLst/>
              <a:gdLst/>
              <a:ahLst/>
              <a:cxnLst/>
              <a:rect l="l" t="t" r="r" b="b"/>
              <a:pathLst>
                <a:path w="790575" h="719454">
                  <a:moveTo>
                    <a:pt x="0" y="0"/>
                  </a:moveTo>
                  <a:lnTo>
                    <a:pt x="790113" y="0"/>
                  </a:lnTo>
                  <a:lnTo>
                    <a:pt x="790113" y="719091"/>
                  </a:lnTo>
                  <a:lnTo>
                    <a:pt x="0" y="7190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35444" y="3302492"/>
              <a:ext cx="790575" cy="719455"/>
            </a:xfrm>
            <a:custGeom>
              <a:avLst/>
              <a:gdLst/>
              <a:ahLst/>
              <a:cxnLst/>
              <a:rect l="l" t="t" r="r" b="b"/>
              <a:pathLst>
                <a:path w="790575" h="719454">
                  <a:moveTo>
                    <a:pt x="790112" y="0"/>
                  </a:moveTo>
                  <a:lnTo>
                    <a:pt x="0" y="0"/>
                  </a:lnTo>
                  <a:lnTo>
                    <a:pt x="0" y="719091"/>
                  </a:lnTo>
                  <a:lnTo>
                    <a:pt x="790112" y="719091"/>
                  </a:lnTo>
                  <a:lnTo>
                    <a:pt x="79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35444" y="3302492"/>
              <a:ext cx="790575" cy="719455"/>
            </a:xfrm>
            <a:custGeom>
              <a:avLst/>
              <a:gdLst/>
              <a:ahLst/>
              <a:cxnLst/>
              <a:rect l="l" t="t" r="r" b="b"/>
              <a:pathLst>
                <a:path w="790575" h="719454">
                  <a:moveTo>
                    <a:pt x="0" y="0"/>
                  </a:moveTo>
                  <a:lnTo>
                    <a:pt x="790113" y="0"/>
                  </a:lnTo>
                  <a:lnTo>
                    <a:pt x="790113" y="719091"/>
                  </a:lnTo>
                  <a:lnTo>
                    <a:pt x="0" y="7190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35442" y="4021584"/>
              <a:ext cx="790575" cy="2002155"/>
            </a:xfrm>
            <a:custGeom>
              <a:avLst/>
              <a:gdLst/>
              <a:ahLst/>
              <a:cxnLst/>
              <a:rect l="l" t="t" r="r" b="b"/>
              <a:pathLst>
                <a:path w="790575" h="2002154">
                  <a:moveTo>
                    <a:pt x="790112" y="0"/>
                  </a:moveTo>
                  <a:lnTo>
                    <a:pt x="0" y="0"/>
                  </a:lnTo>
                  <a:lnTo>
                    <a:pt x="0" y="2001762"/>
                  </a:lnTo>
                  <a:lnTo>
                    <a:pt x="790112" y="2001762"/>
                  </a:lnTo>
                  <a:lnTo>
                    <a:pt x="79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35442" y="4021584"/>
              <a:ext cx="790575" cy="2002155"/>
            </a:xfrm>
            <a:custGeom>
              <a:avLst/>
              <a:gdLst/>
              <a:ahLst/>
              <a:cxnLst/>
              <a:rect l="l" t="t" r="r" b="b"/>
              <a:pathLst>
                <a:path w="790575" h="2002154">
                  <a:moveTo>
                    <a:pt x="0" y="0"/>
                  </a:moveTo>
                  <a:lnTo>
                    <a:pt x="790113" y="0"/>
                  </a:lnTo>
                  <a:lnTo>
                    <a:pt x="790113" y="2001763"/>
                  </a:lnTo>
                  <a:lnTo>
                    <a:pt x="0" y="200176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535443" y="4021583"/>
            <a:ext cx="790575" cy="2002155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6553" y="2445796"/>
            <a:ext cx="1527175" cy="99441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4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9048" y="3584281"/>
            <a:ext cx="1527175" cy="994410"/>
          </a:xfrm>
          <a:prstGeom prst="rect">
            <a:avLst/>
          </a:prstGeom>
          <a:ln w="25400">
            <a:solidFill>
              <a:srgbClr val="40404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27698" y="1783283"/>
            <a:ext cx="2539365" cy="2319020"/>
          </a:xfrm>
          <a:custGeom>
            <a:avLst/>
            <a:gdLst/>
            <a:ahLst/>
            <a:cxnLst/>
            <a:rect l="l" t="t" r="r" b="b"/>
            <a:pathLst>
              <a:path w="2539365" h="2319020">
                <a:moveTo>
                  <a:pt x="2031339" y="2298154"/>
                </a:moveTo>
                <a:lnTo>
                  <a:pt x="2029383" y="2296553"/>
                </a:lnTo>
                <a:lnTo>
                  <a:pt x="1965413" y="2244204"/>
                </a:lnTo>
                <a:lnTo>
                  <a:pt x="1959813" y="2268982"/>
                </a:lnTo>
                <a:lnTo>
                  <a:pt x="5588" y="1827491"/>
                </a:lnTo>
                <a:lnTo>
                  <a:pt x="0" y="1852269"/>
                </a:lnTo>
                <a:lnTo>
                  <a:pt x="1954212" y="2293747"/>
                </a:lnTo>
                <a:lnTo>
                  <a:pt x="1948624" y="2318524"/>
                </a:lnTo>
                <a:lnTo>
                  <a:pt x="2031339" y="2298154"/>
                </a:lnTo>
                <a:close/>
              </a:path>
              <a:path w="2539365" h="2319020">
                <a:moveTo>
                  <a:pt x="2031339" y="21183"/>
                </a:moveTo>
                <a:lnTo>
                  <a:pt x="1948827" y="0"/>
                </a:lnTo>
                <a:lnTo>
                  <a:pt x="1954174" y="24828"/>
                </a:lnTo>
                <a:lnTo>
                  <a:pt x="114" y="446074"/>
                </a:lnTo>
                <a:lnTo>
                  <a:pt x="5473" y="470903"/>
                </a:lnTo>
                <a:lnTo>
                  <a:pt x="1959533" y="49657"/>
                </a:lnTo>
                <a:lnTo>
                  <a:pt x="1964880" y="74485"/>
                </a:lnTo>
                <a:lnTo>
                  <a:pt x="2030133" y="22148"/>
                </a:lnTo>
                <a:lnTo>
                  <a:pt x="2031339" y="21183"/>
                </a:lnTo>
                <a:close/>
              </a:path>
              <a:path w="2539365" h="2319020">
                <a:moveTo>
                  <a:pt x="2538844" y="1159675"/>
                </a:moveTo>
                <a:lnTo>
                  <a:pt x="2462644" y="1121575"/>
                </a:lnTo>
                <a:lnTo>
                  <a:pt x="2462644" y="1146975"/>
                </a:lnTo>
                <a:lnTo>
                  <a:pt x="2794" y="1146975"/>
                </a:lnTo>
                <a:lnTo>
                  <a:pt x="2794" y="1172375"/>
                </a:lnTo>
                <a:lnTo>
                  <a:pt x="2462644" y="1172375"/>
                </a:lnTo>
                <a:lnTo>
                  <a:pt x="2462644" y="1197775"/>
                </a:lnTo>
                <a:lnTo>
                  <a:pt x="2513444" y="1172375"/>
                </a:lnTo>
                <a:lnTo>
                  <a:pt x="2538844" y="115967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99740" y="1736852"/>
            <a:ext cx="97091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175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280" y="3381755"/>
            <a:ext cx="3001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Nothing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else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arrays!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6852"/>
            <a:ext cx="4435475" cy="325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java.lang.Integer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99820">
              <a:lnSpc>
                <a:spcPct val="162000"/>
              </a:lnSpc>
              <a:spcBef>
                <a:spcPts val="685"/>
              </a:spcBef>
            </a:pP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bytes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2210"/>
              </a:lnSpc>
              <a:spcBef>
                <a:spcPts val="184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Alignment: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bytes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450850">
              <a:lnSpc>
                <a:spcPts val="4010"/>
              </a:lnSpc>
              <a:spcBef>
                <a:spcPts val="35"/>
              </a:spcBef>
            </a:pPr>
            <a:r>
              <a:rPr sz="20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6224" y="517651"/>
            <a:ext cx="4231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404040"/>
                </a:solidFill>
              </a:rPr>
              <a:t>S</a:t>
            </a:r>
            <a:r>
              <a:rPr spc="-75" dirty="0">
                <a:solidFill>
                  <a:srgbClr val="404040"/>
                </a:solidFill>
              </a:rPr>
              <a:t>i</a:t>
            </a:r>
            <a:r>
              <a:rPr spc="50" dirty="0">
                <a:solidFill>
                  <a:srgbClr val="404040"/>
                </a:solidFill>
              </a:rPr>
              <a:t>z</a:t>
            </a:r>
            <a:r>
              <a:rPr spc="-470" dirty="0">
                <a:solidFill>
                  <a:srgbClr val="404040"/>
                </a:solidFill>
              </a:rPr>
              <a:t>e</a:t>
            </a:r>
            <a:r>
              <a:rPr spc="-355" dirty="0">
                <a:solidFill>
                  <a:srgbClr val="404040"/>
                </a:solidFill>
              </a:rPr>
              <a:t>: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10" dirty="0">
                <a:solidFill>
                  <a:srgbClr val="404040"/>
                </a:solidFill>
              </a:rPr>
              <a:t>v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484" dirty="0">
                <a:solidFill>
                  <a:srgbClr val="404040"/>
                </a:solidFill>
              </a:rPr>
              <a:t>.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5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40" dirty="0">
                <a:solidFill>
                  <a:srgbClr val="404040"/>
                </a:solidFill>
              </a:rPr>
              <a:t>eg</a:t>
            </a:r>
            <a:r>
              <a:rPr spc="-75" dirty="0">
                <a:solidFill>
                  <a:srgbClr val="404040"/>
                </a:solidFill>
              </a:rPr>
              <a:t>er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96000" y="54000"/>
            <a:ext cx="8999999" cy="6749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3519" y="2718308"/>
            <a:ext cx="604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Reifiable</a:t>
            </a:r>
            <a:r>
              <a:rPr spc="-215" dirty="0"/>
              <a:t> </a:t>
            </a:r>
            <a:r>
              <a:rPr spc="-35" dirty="0"/>
              <a:t>Types</a:t>
            </a:r>
            <a:r>
              <a:rPr spc="-215" dirty="0"/>
              <a:t> </a:t>
            </a:r>
            <a:r>
              <a:rPr spc="-5" dirty="0"/>
              <a:t>and</a:t>
            </a:r>
            <a:r>
              <a:rPr spc="-210" dirty="0"/>
              <a:t> </a:t>
            </a:r>
            <a:r>
              <a:rPr spc="-30" dirty="0"/>
              <a:t>Arrays</a:t>
            </a:r>
            <a:endParaRPr spc="-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044" rIns="0" bIns="0" rtlCol="0">
            <a:spAutoFit/>
          </a:bodyPr>
          <a:lstStyle/>
          <a:p>
            <a:pPr marL="844232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Su</a:t>
            </a:r>
            <a:r>
              <a:rPr spc="-130" dirty="0"/>
              <a:t>m</a:t>
            </a:r>
            <a:r>
              <a:rPr spc="-80" dirty="0"/>
              <a:t>m</a:t>
            </a:r>
            <a:r>
              <a:rPr spc="-80" dirty="0"/>
              <a:t>a</a:t>
            </a:r>
            <a:r>
              <a:rPr spc="-80" dirty="0"/>
              <a:t>r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377188"/>
            <a:ext cx="60242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-15" dirty="0">
                <a:solidFill>
                  <a:srgbClr val="F05A28"/>
                </a:solidFill>
              </a:rPr>
              <a:t>There's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60" dirty="0">
                <a:solidFill>
                  <a:srgbClr val="F05A28"/>
                </a:solidFill>
              </a:rPr>
              <a:t>bad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ugly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side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generics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as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well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45" dirty="0">
                <a:solidFill>
                  <a:srgbClr val="F05A28"/>
                </a:solidFill>
              </a:rPr>
              <a:t>as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10" dirty="0">
                <a:solidFill>
                  <a:srgbClr val="F05A28"/>
                </a:solidFill>
              </a:rPr>
              <a:t>good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one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3110" marR="44132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Erasure</a:t>
            </a:r>
            <a:r>
              <a:rPr spc="-125" dirty="0"/>
              <a:t> </a:t>
            </a:r>
            <a:r>
              <a:rPr spc="-40" dirty="0"/>
              <a:t>has</a:t>
            </a:r>
            <a:r>
              <a:rPr spc="-125" dirty="0"/>
              <a:t> </a:t>
            </a:r>
            <a:r>
              <a:rPr spc="20" dirty="0"/>
              <a:t>significant</a:t>
            </a:r>
            <a:r>
              <a:rPr spc="-120" dirty="0"/>
              <a:t> </a:t>
            </a:r>
            <a:r>
              <a:rPr spc="30" dirty="0"/>
              <a:t>downsides</a:t>
            </a:r>
            <a:r>
              <a:rPr spc="-125" dirty="0"/>
              <a:t> </a:t>
            </a:r>
            <a:r>
              <a:rPr spc="10" dirty="0"/>
              <a:t>and </a:t>
            </a:r>
            <a:r>
              <a:rPr spc="-825" dirty="0"/>
              <a:t> </a:t>
            </a:r>
            <a:r>
              <a:rPr spc="10" dirty="0"/>
              <a:t>limitations</a:t>
            </a:r>
            <a:endParaRPr spc="10" dirty="0"/>
          </a:p>
          <a:p>
            <a:pPr marL="4550410">
              <a:lnSpc>
                <a:spcPct val="100000"/>
              </a:lnSpc>
            </a:pPr>
            <a:endParaRPr sz="3100"/>
          </a:p>
          <a:p>
            <a:pPr marL="4563110" marR="5080">
              <a:lnSpc>
                <a:spcPct val="101000"/>
              </a:lnSpc>
              <a:spcBef>
                <a:spcPts val="2735"/>
              </a:spcBef>
            </a:pPr>
            <a:r>
              <a:rPr spc="30" dirty="0"/>
              <a:t>Raw</a:t>
            </a:r>
            <a:r>
              <a:rPr spc="-130" dirty="0"/>
              <a:t> </a:t>
            </a:r>
            <a:r>
              <a:rPr spc="-5" dirty="0"/>
              <a:t>Types</a:t>
            </a:r>
            <a:r>
              <a:rPr spc="-125" dirty="0"/>
              <a:t> </a:t>
            </a:r>
            <a:r>
              <a:rPr spc="-5" dirty="0"/>
              <a:t>achieve</a:t>
            </a:r>
            <a:r>
              <a:rPr spc="-125" dirty="0"/>
              <a:t> </a:t>
            </a:r>
            <a:r>
              <a:rPr spc="5" dirty="0"/>
              <a:t>compatibility,</a:t>
            </a:r>
            <a:r>
              <a:rPr spc="-120" dirty="0"/>
              <a:t> </a:t>
            </a:r>
            <a:r>
              <a:rPr spc="35" dirty="0"/>
              <a:t>but</a:t>
            </a:r>
            <a:r>
              <a:rPr spc="-125" dirty="0"/>
              <a:t> </a:t>
            </a:r>
            <a:r>
              <a:rPr spc="-35" dirty="0"/>
              <a:t>are </a:t>
            </a:r>
            <a:r>
              <a:rPr spc="-830" dirty="0"/>
              <a:t> </a:t>
            </a:r>
            <a:r>
              <a:rPr spc="-5" dirty="0"/>
              <a:t>error</a:t>
            </a:r>
            <a:r>
              <a:rPr spc="-130" dirty="0"/>
              <a:t> </a:t>
            </a:r>
            <a:r>
              <a:rPr spc="25" dirty="0"/>
              <a:t>prone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5604" y="68365"/>
            <a:ext cx="10080790" cy="67212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6858" y="140"/>
            <a:ext cx="10238282" cy="68577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7199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upgrade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version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doesn't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“break”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673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1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4800" spc="-1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67545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replace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legacy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800" spc="-9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changing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recompiling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950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25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na</a:t>
            </a:r>
            <a:r>
              <a:rPr sz="4800" spc="-204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4800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5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4800" spc="-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ene</a:t>
            </a:r>
            <a:r>
              <a:rPr sz="4800" spc="-1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3591186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Arrays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Reification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3591186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4038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Implications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Erasure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17329" y="169639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75" dirty="0">
                <a:solidFill>
                  <a:srgbClr val="FFFFFF"/>
                </a:solidFill>
              </a:rPr>
              <a:t>W</a:t>
            </a:r>
            <a:r>
              <a:rPr sz="2400" spc="-40" dirty="0">
                <a:solidFill>
                  <a:srgbClr val="FFFFFF"/>
                </a:solidFill>
              </a:rPr>
              <a:t>h</a:t>
            </a:r>
            <a:r>
              <a:rPr sz="2400" spc="-45" dirty="0">
                <a:solidFill>
                  <a:srgbClr val="FFFFFF"/>
                </a:solidFill>
              </a:rPr>
              <a:t>a</a:t>
            </a:r>
            <a:r>
              <a:rPr sz="2400" spc="35" dirty="0">
                <a:solidFill>
                  <a:srgbClr val="FFFFFF"/>
                </a:solidFill>
              </a:rPr>
              <a:t>t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250" dirty="0">
                <a:solidFill>
                  <a:srgbClr val="FFFFFF"/>
                </a:solidFill>
              </a:rPr>
              <a:t>I</a:t>
            </a:r>
            <a:r>
              <a:rPr sz="2400" spc="-55" dirty="0">
                <a:solidFill>
                  <a:srgbClr val="FFFFFF"/>
                </a:solidFill>
              </a:rPr>
              <a:t>s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90" dirty="0">
                <a:solidFill>
                  <a:srgbClr val="FFFFFF"/>
                </a:solidFill>
              </a:rPr>
              <a:t>E</a:t>
            </a:r>
            <a:r>
              <a:rPr sz="2400" spc="-100" dirty="0">
                <a:solidFill>
                  <a:srgbClr val="FFFFFF"/>
                </a:solidFill>
              </a:rPr>
              <a:t>r</a:t>
            </a:r>
            <a:r>
              <a:rPr sz="2400" spc="-35" dirty="0">
                <a:solidFill>
                  <a:srgbClr val="FFFFFF"/>
                </a:solidFill>
              </a:rPr>
              <a:t>a</a:t>
            </a:r>
            <a:r>
              <a:rPr sz="2400" spc="-40" dirty="0">
                <a:solidFill>
                  <a:srgbClr val="FFFFFF"/>
                </a:solidFill>
              </a:rPr>
              <a:t>s</a:t>
            </a:r>
            <a:r>
              <a:rPr sz="2400" spc="-50" dirty="0">
                <a:solidFill>
                  <a:srgbClr val="FFFFFF"/>
                </a:solidFill>
              </a:rPr>
              <a:t>u</a:t>
            </a:r>
            <a:r>
              <a:rPr sz="2400" spc="-85" dirty="0">
                <a:solidFill>
                  <a:srgbClr val="FFFFFF"/>
                </a:solidFill>
              </a:rPr>
              <a:t>r</a:t>
            </a:r>
            <a:r>
              <a:rPr sz="2400" spc="-85" dirty="0">
                <a:solidFill>
                  <a:srgbClr val="FFFFFF"/>
                </a:solidFill>
              </a:rPr>
              <a:t>e</a:t>
            </a:r>
            <a:r>
              <a:rPr sz="2400" spc="-1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01335" y="169639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Raw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5647" y="2718308"/>
            <a:ext cx="2470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Raw</a:t>
            </a:r>
            <a:r>
              <a:rPr spc="-270" dirty="0"/>
              <a:t> </a:t>
            </a:r>
            <a:r>
              <a:rPr spc="-35" dirty="0"/>
              <a:t>Types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586" y="2718308"/>
            <a:ext cx="943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E</a:t>
            </a:r>
            <a:r>
              <a:rPr spc="-70" dirty="0"/>
              <a:t>r</a:t>
            </a:r>
            <a:r>
              <a:rPr spc="-80" dirty="0"/>
              <a:t>a</a:t>
            </a:r>
            <a:r>
              <a:rPr spc="-95" dirty="0"/>
              <a:t>s</a:t>
            </a:r>
            <a:r>
              <a:rPr spc="-75" dirty="0"/>
              <a:t>u</a:t>
            </a:r>
            <a:r>
              <a:rPr spc="-160" dirty="0"/>
              <a:t>r</a:t>
            </a:r>
            <a:r>
              <a:rPr spc="-25" dirty="0"/>
              <a:t>e</a:t>
            </a:r>
            <a:r>
              <a:rPr spc="-720" dirty="0"/>
              <a:t>:</a:t>
            </a:r>
            <a:r>
              <a:rPr spc="-200" dirty="0"/>
              <a:t> </a:t>
            </a:r>
            <a:r>
              <a:rPr spc="90" dirty="0"/>
              <a:t>H</a:t>
            </a:r>
            <a:r>
              <a:rPr spc="-15" dirty="0"/>
              <a:t>o</a:t>
            </a:r>
            <a:r>
              <a:rPr spc="150" dirty="0"/>
              <a:t>w</a:t>
            </a:r>
            <a:r>
              <a:rPr spc="-195" dirty="0"/>
              <a:t> </a:t>
            </a:r>
            <a:r>
              <a:rPr spc="30" dirty="0"/>
              <a:t>G</a:t>
            </a:r>
            <a:r>
              <a:rPr spc="-25" dirty="0"/>
              <a:t>e</a:t>
            </a:r>
            <a:r>
              <a:rPr spc="-75" dirty="0"/>
              <a:t>n</a:t>
            </a:r>
            <a:r>
              <a:rPr spc="-25" dirty="0"/>
              <a:t>e</a:t>
            </a:r>
            <a:r>
              <a:rPr spc="-80" dirty="0"/>
              <a:t>r</a:t>
            </a:r>
            <a:r>
              <a:rPr spc="-45" dirty="0"/>
              <a:t>i</a:t>
            </a:r>
            <a:r>
              <a:rPr spc="170" dirty="0"/>
              <a:t>c</a:t>
            </a:r>
            <a:r>
              <a:rPr spc="-85" dirty="0"/>
              <a:t>s</a:t>
            </a:r>
            <a:r>
              <a:rPr spc="-200" dirty="0"/>
              <a:t> </a:t>
            </a:r>
            <a:r>
              <a:rPr spc="30" dirty="0"/>
              <a:t>G</a:t>
            </a:r>
            <a:r>
              <a:rPr spc="-25" dirty="0"/>
              <a:t>e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470" dirty="0"/>
              <a:t>I</a:t>
            </a:r>
            <a:r>
              <a:rPr spc="40" dirty="0"/>
              <a:t>m</a:t>
            </a:r>
            <a:r>
              <a:rPr spc="20" dirty="0"/>
              <a:t>p</a:t>
            </a:r>
            <a:r>
              <a:rPr spc="-45" dirty="0"/>
              <a:t>l</a:t>
            </a:r>
            <a:r>
              <a:rPr spc="-25" dirty="0"/>
              <a:t>e</a:t>
            </a:r>
            <a:r>
              <a:rPr spc="-60" dirty="0"/>
              <a:t>m</a:t>
            </a:r>
            <a:r>
              <a:rPr spc="-45" dirty="0"/>
              <a:t>e</a:t>
            </a:r>
            <a:r>
              <a:rPr spc="-75" dirty="0"/>
              <a:t>n</a:t>
            </a:r>
            <a:r>
              <a:rPr spc="-25" dirty="0"/>
              <a:t>t</a:t>
            </a:r>
            <a:r>
              <a:rPr spc="-25" dirty="0"/>
              <a:t>e</a:t>
            </a:r>
            <a:r>
              <a:rPr spc="140" dirty="0"/>
              <a:t>d</a:t>
            </a:r>
            <a:r>
              <a:rPr spc="-35" dirty="0"/>
              <a:t>?</a:t>
            </a:r>
            <a:endParaRPr spc="-3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433" y="2654300"/>
            <a:ext cx="7868284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245995" marR="5080" indent="-2233930">
              <a:lnSpc>
                <a:spcPts val="4900"/>
              </a:lnSpc>
              <a:spcBef>
                <a:spcPts val="980"/>
              </a:spcBef>
            </a:pPr>
            <a:r>
              <a:rPr sz="4800" spc="-580" dirty="0">
                <a:solidFill>
                  <a:srgbClr val="FFFFFF"/>
                </a:solidFill>
              </a:rPr>
              <a:t>T</a:t>
            </a:r>
            <a:r>
              <a:rPr sz="4800" spc="-225" dirty="0">
                <a:solidFill>
                  <a:srgbClr val="FFFFFF"/>
                </a:solidFill>
              </a:rPr>
              <a:t>r</a:t>
            </a:r>
            <a:r>
              <a:rPr sz="4800" spc="-245" dirty="0">
                <a:solidFill>
                  <a:srgbClr val="FFFFFF"/>
                </a:solidFill>
              </a:rPr>
              <a:t>a</a:t>
            </a:r>
            <a:r>
              <a:rPr sz="4800" spc="-215" dirty="0">
                <a:solidFill>
                  <a:srgbClr val="FFFFFF"/>
                </a:solidFill>
              </a:rPr>
              <a:t>n</a:t>
            </a:r>
            <a:r>
              <a:rPr sz="4800" spc="-229" dirty="0">
                <a:solidFill>
                  <a:srgbClr val="FFFFFF"/>
                </a:solidFill>
              </a:rPr>
              <a:t>s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100" dirty="0">
                <a:solidFill>
                  <a:srgbClr val="FFFFFF"/>
                </a:solidFill>
              </a:rPr>
              <a:t>n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270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c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55" dirty="0">
                <a:solidFill>
                  <a:srgbClr val="FFFFFF"/>
                </a:solidFill>
              </a:rPr>
              <a:t>p</a:t>
            </a:r>
            <a:r>
              <a:rPr sz="4800" spc="-235" dirty="0">
                <a:solidFill>
                  <a:srgbClr val="FFFFFF"/>
                </a:solidFill>
              </a:rPr>
              <a:t>il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225" dirty="0">
                <a:solidFill>
                  <a:srgbClr val="FFFFFF"/>
                </a:solidFill>
              </a:rPr>
              <a:t>e</a:t>
            </a:r>
            <a:r>
              <a:rPr sz="4800" spc="-630" dirty="0">
                <a:solidFill>
                  <a:srgbClr val="FFFFFF"/>
                </a:solidFill>
              </a:rPr>
              <a:t>,  </a:t>
            </a:r>
            <a:r>
              <a:rPr sz="4800" spc="-90" dirty="0">
                <a:solidFill>
                  <a:srgbClr val="FFFFFF"/>
                </a:solidFill>
              </a:rPr>
              <a:t>n</a:t>
            </a:r>
            <a:r>
              <a:rPr sz="4800" spc="-80" dirty="0">
                <a:solidFill>
                  <a:srgbClr val="FFFFFF"/>
                </a:solidFill>
              </a:rPr>
              <a:t>o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185" dirty="0">
                <a:solidFill>
                  <a:srgbClr val="FFFFFF"/>
                </a:solidFill>
              </a:rPr>
              <a:t>un</a:t>
            </a:r>
            <a:r>
              <a:rPr sz="4800" spc="-150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m</a:t>
            </a:r>
            <a:r>
              <a:rPr sz="4800" spc="-60" dirty="0">
                <a:solidFill>
                  <a:srgbClr val="FFFFFF"/>
                </a:solidFill>
              </a:rPr>
              <a:t>e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7562" y="2386450"/>
            <a:ext cx="1573920" cy="1323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2255" y="2193528"/>
            <a:ext cx="1702863" cy="17074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4560" y="2236923"/>
            <a:ext cx="1967731" cy="16209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1123" y="4543044"/>
            <a:ext cx="294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Erase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7865" y="517651"/>
            <a:ext cx="742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04040"/>
                </a:solidFill>
              </a:rPr>
              <a:t>How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Are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Generics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70" dirty="0">
                <a:solidFill>
                  <a:srgbClr val="404040"/>
                </a:solidFill>
              </a:rPr>
              <a:t>Implemented?</a:t>
            </a:r>
            <a:endParaRPr spc="-70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262" y="4543044"/>
            <a:ext cx="12852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6421" y="4543044"/>
            <a:ext cx="2667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Bridge</a:t>
            </a:r>
            <a:r>
              <a:rPr sz="20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Presentation</Application>
  <PresentationFormat>On-screen Show (4:3)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Times New Roman</vt:lpstr>
      <vt:lpstr>Courier New</vt:lpstr>
      <vt:lpstr>Calibri</vt:lpstr>
      <vt:lpstr>Microsoft YaHei</vt:lpstr>
      <vt:lpstr>Arial Unicode MS</vt:lpstr>
      <vt:lpstr>Office Theme</vt:lpstr>
      <vt:lpstr>Raw Types and Compatibility</vt:lpstr>
      <vt:lpstr>PowerPoint 演示文稿</vt:lpstr>
      <vt:lpstr>PowerPoint 演示文稿</vt:lpstr>
      <vt:lpstr>PowerPoint 演示文稿</vt:lpstr>
      <vt:lpstr>What Is Erasure?</vt:lpstr>
      <vt:lpstr>Raw Types</vt:lpstr>
      <vt:lpstr>Erasure: How Generics Get Implemented?</vt:lpstr>
      <vt:lpstr>Translation at compile time,  not runtime</vt:lpstr>
      <vt:lpstr>How Are Generics Implemented?</vt:lpstr>
      <vt:lpstr>Erasure</vt:lpstr>
      <vt:lpstr>Implications of Erasure:  Downsides and Trade-offs</vt:lpstr>
      <vt:lpstr>PowerPoint 演示文稿</vt:lpstr>
      <vt:lpstr>Flatness: Int[] vs. Integer[]</vt:lpstr>
      <vt:lpstr>Size: int vs. Integer</vt:lpstr>
      <vt:lpstr>PowerPoint 演示文稿</vt:lpstr>
      <vt:lpstr>Reifiable Types and Arrays</vt:lpstr>
      <vt:lpstr>Summary</vt:lpstr>
      <vt:lpstr>There's a bad and ugly side of generics  as well as a good one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Types and Compatibility</dc:title>
  <dc:creator/>
  <cp:lastModifiedBy>Steve Sam</cp:lastModifiedBy>
  <cp:revision>3</cp:revision>
  <dcterms:created xsi:type="dcterms:W3CDTF">2022-02-23T08:15:00Z</dcterms:created>
  <dcterms:modified xsi:type="dcterms:W3CDTF">2022-02-23T17:15:41Z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2019-10-29T11:00:00Z</vt:filetime>
  </property>
  <property fmtid="{D5CDD505-2E9C-101B-9397-08002B2CF9AE}" pid="3" name="LastSaved">
    <vt:filetime>2022-02-23T11:00:00Z</vt:filetime>
  </property>
  <property fmtid="{D5CDD505-2E9C-101B-9397-08002B2CF9AE}" pid="4" name="ICV">
    <vt:lpwstr>4F4C8E76D59B413DA7BAB274D034F135</vt:lpwstr>
  </property>
  <property fmtid="{D5CDD505-2E9C-101B-9397-08002B2CF9AE}" pid="5" name="KSOProductBuildVer">
    <vt:lpwstr>1033-11.2.0.10463</vt:lpwstr>
  </property>
</Properties>
</file>