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3" y="2087371"/>
            <a:ext cx="1010451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583" y="2718308"/>
            <a:ext cx="1061883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991" y="2514091"/>
            <a:ext cx="10320017" cy="2817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0747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-165" dirty="0">
                <a:solidFill>
                  <a:srgbClr val="171717"/>
                </a:solidFill>
              </a:rPr>
              <a:t>ll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U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q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972" y="2718308"/>
            <a:ext cx="471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Set</a:t>
            </a:r>
            <a:r>
              <a:rPr spc="-265" dirty="0"/>
              <a:t> </a:t>
            </a:r>
            <a:r>
              <a:rPr spc="-50" dirty="0"/>
              <a:t>Implementations</a:t>
            </a:r>
            <a:endParaRPr spc="-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314325" marR="306705" algn="ctr">
              <a:lnSpc>
                <a:spcPts val="3790"/>
              </a:lnSpc>
              <a:spcBef>
                <a:spcPts val="2905"/>
              </a:spcBef>
            </a:pPr>
            <a:r>
              <a:rPr sz="3200" spc="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Good</a:t>
            </a:r>
            <a:r>
              <a:rPr sz="3200" spc="-1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3200" spc="-1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Purpose </a:t>
            </a:r>
            <a:r>
              <a:rPr sz="3200" spc="-1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215"/>
              </a:spcBef>
            </a:pPr>
            <a:r>
              <a:rPr sz="32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3200" spc="-1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upon</a:t>
            </a:r>
            <a:r>
              <a:rPr sz="3200" spc="-1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HashMap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25120" marR="318135" algn="ctr">
              <a:lnSpc>
                <a:spcPct val="101000"/>
              </a:lnSpc>
              <a:spcBef>
                <a:spcPts val="1735"/>
              </a:spcBef>
            </a:pP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hashcode()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looks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9862" y="517651"/>
            <a:ext cx="1884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404040"/>
                </a:solidFill>
              </a:rPr>
              <a:t>HashSet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5107" y="1828800"/>
            <a:ext cx="2172183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82238" y="4658867"/>
            <a:ext cx="346202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3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Based</a:t>
            </a:r>
            <a:r>
              <a:rPr sz="2000" b="1" spc="-1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45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Upon</a:t>
            </a:r>
            <a:r>
              <a:rPr sz="2000" b="1" spc="-5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 TreeMap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Red/Black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tree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441" y="4658867"/>
            <a:ext cx="343662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15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Provides</a:t>
            </a:r>
            <a:r>
              <a:rPr sz="2000" b="1" spc="-1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Extra</a:t>
            </a:r>
            <a:r>
              <a:rPr sz="2000" b="1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Features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SortedSet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NavigableSet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0825" y="517651"/>
            <a:ext cx="17233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ee</a:t>
            </a:r>
            <a:r>
              <a:rPr spc="-165" dirty="0">
                <a:solidFill>
                  <a:srgbClr val="404040"/>
                </a:solidFill>
              </a:rPr>
              <a:t>S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20" dirty="0">
                <a:solidFill>
                  <a:srgbClr val="404040"/>
                </a:solidFill>
              </a:rPr>
              <a:t>t</a:t>
            </a:r>
            <a:endParaRPr spc="20" dirty="0">
              <a:solidFill>
                <a:srgbClr val="40404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3429" y="1828800"/>
            <a:ext cx="1936325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95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Conclusion</a:t>
            </a:r>
            <a:endParaRPr spc="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550923"/>
            <a:ext cx="564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05A28"/>
                </a:solidFill>
              </a:rPr>
              <a:t>Sets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are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commonly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used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collection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212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Different</a:t>
            </a:r>
            <a:r>
              <a:rPr spc="-130" dirty="0"/>
              <a:t> </a:t>
            </a:r>
            <a:r>
              <a:rPr spc="5" dirty="0"/>
              <a:t>implementations</a:t>
            </a:r>
            <a:r>
              <a:rPr spc="-125" dirty="0"/>
              <a:t> </a:t>
            </a:r>
            <a:r>
              <a:rPr spc="35" dirty="0"/>
              <a:t>for</a:t>
            </a:r>
            <a:r>
              <a:rPr spc="-130" dirty="0"/>
              <a:t> </a:t>
            </a:r>
            <a:r>
              <a:rPr spc="20" dirty="0"/>
              <a:t>different</a:t>
            </a:r>
            <a:endParaRPr spc="20" dirty="0"/>
          </a:p>
          <a:p>
            <a:pPr marL="4289425">
              <a:lnSpc>
                <a:spcPct val="100000"/>
              </a:lnSpc>
              <a:spcBef>
                <a:spcPts val="35"/>
              </a:spcBef>
            </a:pPr>
            <a:endParaRPr sz="2300"/>
          </a:p>
          <a:p>
            <a:pPr marL="4302125">
              <a:lnSpc>
                <a:spcPct val="100000"/>
              </a:lnSpc>
            </a:pPr>
            <a:r>
              <a:rPr spc="20" dirty="0"/>
              <a:t>purposes</a:t>
            </a:r>
            <a:endParaRPr spc="20" dirty="0"/>
          </a:p>
          <a:p>
            <a:pPr marL="4302125" marR="5080">
              <a:lnSpc>
                <a:spcPct val="202000"/>
              </a:lnSpc>
              <a:spcBef>
                <a:spcPts val="1775"/>
              </a:spcBef>
            </a:pPr>
            <a:r>
              <a:rPr spc="5" dirty="0"/>
              <a:t>Remember</a:t>
            </a:r>
            <a:r>
              <a:rPr spc="-140" dirty="0"/>
              <a:t> </a:t>
            </a:r>
            <a:r>
              <a:rPr spc="60" dirty="0"/>
              <a:t>to</a:t>
            </a:r>
            <a:r>
              <a:rPr spc="-140" dirty="0"/>
              <a:t> </a:t>
            </a:r>
            <a:r>
              <a:rPr spc="55" dirty="0"/>
              <a:t>get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25" dirty="0"/>
              <a:t>hashcode/equals </a:t>
            </a:r>
            <a:r>
              <a:rPr spc="-830" dirty="0"/>
              <a:t> </a:t>
            </a:r>
            <a:r>
              <a:rPr spc="25" dirty="0"/>
              <a:t>contract</a:t>
            </a:r>
            <a:r>
              <a:rPr spc="-120" dirty="0"/>
              <a:t> </a:t>
            </a:r>
            <a:r>
              <a:rPr spc="35" dirty="0"/>
              <a:t>correct</a:t>
            </a:r>
            <a:endParaRPr spc="3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00" y="0"/>
            <a:ext cx="9143998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7368" y="2343403"/>
            <a:ext cx="789495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 indent="-16510" algn="ctr">
              <a:lnSpc>
                <a:spcPct val="85000"/>
              </a:lnSpc>
              <a:spcBef>
                <a:spcPts val="950"/>
              </a:spcBef>
            </a:pPr>
            <a:r>
              <a:rPr sz="4800" spc="-254" dirty="0">
                <a:solidFill>
                  <a:srgbClr val="FFFFFF"/>
                </a:solidFill>
              </a:rPr>
              <a:t>S</a:t>
            </a:r>
            <a:r>
              <a:rPr sz="4800" spc="-240" dirty="0">
                <a:solidFill>
                  <a:srgbClr val="FFFFFF"/>
                </a:solidFill>
              </a:rPr>
              <a:t>e</a:t>
            </a:r>
            <a:r>
              <a:rPr sz="4800" spc="-150" dirty="0">
                <a:solidFill>
                  <a:srgbClr val="FFFFFF"/>
                </a:solidFill>
              </a:rPr>
              <a:t>t</a:t>
            </a:r>
            <a:r>
              <a:rPr sz="4800" spc="-5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145" dirty="0">
                <a:solidFill>
                  <a:srgbClr val="FFFFFF"/>
                </a:solidFill>
              </a:rPr>
              <a:t>oll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120" dirty="0">
                <a:solidFill>
                  <a:srgbClr val="FFFFFF"/>
                </a:solidFill>
              </a:rPr>
              <a:t>tio</a:t>
            </a:r>
            <a:r>
              <a:rPr sz="4800" spc="-130" dirty="0">
                <a:solidFill>
                  <a:srgbClr val="FFFFFF"/>
                </a:solidFill>
              </a:rPr>
              <a:t>n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0" dirty="0">
                <a:solidFill>
                  <a:srgbClr val="FFFFFF"/>
                </a:solidFill>
              </a:rPr>
              <a:t>of  </a:t>
            </a:r>
            <a:r>
              <a:rPr sz="4800" spc="-85" dirty="0">
                <a:solidFill>
                  <a:srgbClr val="FFFFFF"/>
                </a:solidFill>
              </a:rPr>
              <a:t>d</a:t>
            </a:r>
            <a:r>
              <a:rPr sz="4800" spc="-95" dirty="0">
                <a:solidFill>
                  <a:srgbClr val="FFFFFF"/>
                </a:solidFill>
              </a:rPr>
              <a:t>i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45" dirty="0">
                <a:solidFill>
                  <a:srgbClr val="FFFFFF"/>
                </a:solidFill>
              </a:rPr>
              <a:t>n</a:t>
            </a:r>
            <a:r>
              <a:rPr sz="4800" spc="-50" dirty="0">
                <a:solidFill>
                  <a:srgbClr val="FFFFFF"/>
                </a:solidFill>
              </a:rPr>
              <a:t>c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165" dirty="0">
                <a:solidFill>
                  <a:srgbClr val="FFFFFF"/>
                </a:solidFill>
              </a:rPr>
              <a:t>n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645" dirty="0">
                <a:solidFill>
                  <a:srgbClr val="FFFFFF"/>
                </a:solidFill>
              </a:rPr>
              <a:t>.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55" dirty="0">
                <a:solidFill>
                  <a:srgbClr val="FFFFFF"/>
                </a:solidFill>
              </a:rPr>
              <a:t>T</a:t>
            </a:r>
            <a:r>
              <a:rPr sz="4800" spc="-200" dirty="0">
                <a:solidFill>
                  <a:srgbClr val="FFFFFF"/>
                </a:solidFill>
              </a:rPr>
              <a:t>h</a:t>
            </a:r>
            <a:r>
              <a:rPr sz="4800" spc="-190" dirty="0">
                <a:solidFill>
                  <a:srgbClr val="FFFFFF"/>
                </a:solidFill>
              </a:rPr>
              <a:t>e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90" dirty="0">
                <a:solidFill>
                  <a:srgbClr val="FFFFFF"/>
                </a:solidFill>
              </a:rPr>
              <a:t>n</a:t>
            </a:r>
            <a:r>
              <a:rPr sz="4800" spc="30" dirty="0">
                <a:solidFill>
                  <a:srgbClr val="FFFFFF"/>
                </a:solidFill>
              </a:rPr>
              <a:t>o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80" dirty="0">
                <a:solidFill>
                  <a:srgbClr val="FFFFFF"/>
                </a:solidFill>
              </a:rPr>
              <a:t>dup</a:t>
            </a:r>
            <a:r>
              <a:rPr sz="4800" spc="-95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70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a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210" dirty="0">
                <a:solidFill>
                  <a:srgbClr val="FFFFFF"/>
                </a:solidFill>
              </a:rPr>
              <a:t>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423545" marR="415925" indent="-635" algn="ctr">
              <a:lnSpc>
                <a:spcPct val="101000"/>
              </a:lnSpc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 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94640" marR="287655" algn="ctr">
              <a:lnSpc>
                <a:spcPct val="100000"/>
              </a:lnSpc>
              <a:spcBef>
                <a:spcPts val="102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tradeoffs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26110" marR="619125" algn="ctr">
              <a:lnSpc>
                <a:spcPct val="101000"/>
              </a:lnSpc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Hashcode</a:t>
            </a:r>
            <a:r>
              <a:rPr sz="24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Equals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8480" marR="530860" algn="ctr">
              <a:lnSpc>
                <a:spcPct val="100000"/>
              </a:lnSpc>
              <a:spcBef>
                <a:spcPts val="102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contract behind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HashSet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2185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86080" marR="378460" algn="ctr">
              <a:lnSpc>
                <a:spcPct val="100000"/>
              </a:lnSpc>
              <a:spcBef>
                <a:spcPts val="102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4956" y="517651"/>
            <a:ext cx="1654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Outline</a:t>
            </a:r>
            <a:endParaRPr spc="-2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906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Set</a:t>
            </a:r>
            <a:r>
              <a:rPr spc="-265" dirty="0"/>
              <a:t> </a:t>
            </a:r>
            <a:r>
              <a:rPr spc="-25" dirty="0"/>
              <a:t>Features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789" y="2718308"/>
            <a:ext cx="489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Hashcode</a:t>
            </a:r>
            <a:r>
              <a:rPr spc="-240" dirty="0"/>
              <a:t> </a:t>
            </a:r>
            <a:r>
              <a:rPr dirty="0"/>
              <a:t>and</a:t>
            </a:r>
            <a:r>
              <a:rPr spc="-229" dirty="0"/>
              <a:t> </a:t>
            </a:r>
            <a:r>
              <a:rPr spc="-5" dirty="0"/>
              <a:t>Equals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00" y="0"/>
            <a:ext cx="9144000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2641" y="778763"/>
            <a:ext cx="4915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object.equals(other)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970532"/>
            <a:ext cx="10243820" cy="310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221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71717"/>
                </a:solidFill>
                <a:latin typeface="Wingdings" panose="05000000000000000000"/>
                <a:cs typeface="Wingdings" panose="05000000000000000000"/>
              </a:rPr>
              <a:t></a:t>
            </a:r>
            <a:endParaRPr sz="3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5100">
              <a:latin typeface="Wingdings" panose="05000000000000000000"/>
              <a:cs typeface="Wingdings" panose="05000000000000000000"/>
            </a:endParaRPr>
          </a:p>
          <a:p>
            <a:pPr marL="1172210" algn="ctr">
              <a:lnSpc>
                <a:spcPct val="100000"/>
              </a:lnSpc>
            </a:pPr>
            <a:r>
              <a:rPr sz="32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object.hashCode()</a:t>
            </a:r>
            <a:r>
              <a:rPr sz="3200" spc="-4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3200" spc="-4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other.hashCode()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Hashcode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Contract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implication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35164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just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Object.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360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462788"/>
            <a:ext cx="521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31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1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obj.hashCode();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204" y="1465579"/>
            <a:ext cx="2346325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Arrays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Arrays.hashCode()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2977388"/>
            <a:ext cx="3303270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Primitives</a:t>
            </a:r>
            <a:r>
              <a:rPr sz="1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(Java</a:t>
            </a:r>
            <a:r>
              <a:rPr sz="1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8+)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Long.hashCode(longValue)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489195"/>
            <a:ext cx="3302000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Old</a:t>
            </a:r>
            <a:r>
              <a:rPr sz="1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Primitives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2110"/>
              </a:lnSpc>
              <a:spcBef>
                <a:spcPts val="1935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(int)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(l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^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(l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&gt;&gt;&gt; 32))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Float.f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loatToIntBit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58203" y="462788"/>
            <a:ext cx="513905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6545" marR="5080" indent="-284480">
              <a:lnSpc>
                <a:spcPct val="101000"/>
              </a:lnSpc>
              <a:spcBef>
                <a:spcPts val="75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25" dirty="0">
                <a:solidFill>
                  <a:srgbClr val="404040"/>
                </a:solidFill>
              </a:rPr>
              <a:t>Combine</a:t>
            </a:r>
            <a:r>
              <a:rPr sz="1800" spc="-110" dirty="0">
                <a:solidFill>
                  <a:srgbClr val="404040"/>
                </a:solidFill>
              </a:rPr>
              <a:t> </a:t>
            </a:r>
            <a:r>
              <a:rPr sz="1800" spc="15" dirty="0">
                <a:solidFill>
                  <a:srgbClr val="404040"/>
                </a:solidFill>
              </a:rPr>
              <a:t>hashcode</a:t>
            </a:r>
            <a:r>
              <a:rPr sz="1800" spc="-105" dirty="0">
                <a:solidFill>
                  <a:srgbClr val="404040"/>
                </a:solidFill>
              </a:rPr>
              <a:t> </a:t>
            </a:r>
            <a:r>
              <a:rPr sz="1800" spc="5" dirty="0">
                <a:solidFill>
                  <a:srgbClr val="404040"/>
                </a:solidFill>
              </a:rPr>
              <a:t>information</a:t>
            </a:r>
            <a:r>
              <a:rPr sz="1800" spc="-110" dirty="0">
                <a:solidFill>
                  <a:srgbClr val="404040"/>
                </a:solidFill>
              </a:rPr>
              <a:t> </a:t>
            </a:r>
            <a:r>
              <a:rPr sz="1800" spc="5" dirty="0">
                <a:solidFill>
                  <a:srgbClr val="404040"/>
                </a:solidFill>
              </a:rPr>
              <a:t>from</a:t>
            </a:r>
            <a:r>
              <a:rPr sz="1800" spc="-100" dirty="0">
                <a:solidFill>
                  <a:srgbClr val="404040"/>
                </a:solidFill>
              </a:rPr>
              <a:t> </a:t>
            </a:r>
            <a:r>
              <a:rPr sz="1800" spc="10" dirty="0">
                <a:solidFill>
                  <a:srgbClr val="404040"/>
                </a:solidFill>
              </a:rPr>
              <a:t>each </a:t>
            </a:r>
            <a:r>
              <a:rPr sz="1800" spc="-620" dirty="0">
                <a:solidFill>
                  <a:srgbClr val="404040"/>
                </a:solidFill>
              </a:rPr>
              <a:t> </a:t>
            </a:r>
            <a:r>
              <a:rPr sz="1800" spc="30" dirty="0">
                <a:solidFill>
                  <a:srgbClr val="404040"/>
                </a:solidFill>
              </a:rPr>
              <a:t>field</a:t>
            </a:r>
            <a:endParaRPr sz="1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8203" y="2328164"/>
            <a:ext cx="3134995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Objects.hash()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(Java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7+)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203" y="4092955"/>
            <a:ext cx="489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equals()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WPS Presentation</Application>
  <PresentationFormat>On-screen Show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Times New Roman</vt:lpstr>
      <vt:lpstr>Courier New</vt:lpstr>
      <vt:lpstr>Wingdings</vt:lpstr>
      <vt:lpstr>Lucida Sans Unicode</vt:lpstr>
      <vt:lpstr>Tahoma</vt:lpstr>
      <vt:lpstr>Microsoft YaHei</vt:lpstr>
      <vt:lpstr>Arial Unicode MS</vt:lpstr>
      <vt:lpstr>Calibri</vt:lpstr>
      <vt:lpstr>Office Theme</vt:lpstr>
      <vt:lpstr>Collections with Uniqueness: Sets</vt:lpstr>
      <vt:lpstr>Sets are collections of  distinct elements. There are  no duplicates</vt:lpstr>
      <vt:lpstr>Outline</vt:lpstr>
      <vt:lpstr>Set Features</vt:lpstr>
      <vt:lpstr>Hashcode and Equals</vt:lpstr>
      <vt:lpstr>PowerPoint 演示文稿</vt:lpstr>
      <vt:lpstr>object.equals(other)</vt:lpstr>
      <vt:lpstr>PowerPoint 演示文稿</vt:lpstr>
      <vt:lpstr>◀	Combine hashcode information from each  field</vt:lpstr>
      <vt:lpstr>Set Implementations</vt:lpstr>
      <vt:lpstr>HashSet</vt:lpstr>
      <vt:lpstr>TreeSet</vt:lpstr>
      <vt:lpstr>Conclusion</vt:lpstr>
      <vt:lpstr>Sets are a commonly used collection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with Uniqueness: Sets</dc:title>
  <dc:creator/>
  <cp:lastModifiedBy>Steve Sam</cp:lastModifiedBy>
  <cp:revision>2</cp:revision>
  <dcterms:created xsi:type="dcterms:W3CDTF">2022-03-13T04:52:57Z</dcterms:created>
  <dcterms:modified xsi:type="dcterms:W3CDTF">2022-03-13T04:53:20Z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E9D8AE4F08B84224A13AD7F07D9BC441</vt:lpwstr>
  </property>
  <property fmtid="{D5CDD505-2E9C-101B-9397-08002B2CF9AE}" pid="3" name="KSOProductBuildVer">
    <vt:lpwstr>1033-11.2.0.11029</vt:lpwstr>
  </property>
</Properties>
</file>