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1700" y="2667000"/>
            <a:ext cx="119126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809" y="647700"/>
            <a:ext cx="76123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8430" y="2844800"/>
            <a:ext cx="13439139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146234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solidFill>
                  <a:srgbClr val="171717"/>
                </a:solidFill>
              </a:rPr>
              <a:t>Collection for Insertions - Queues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0" y="647700"/>
            <a:ext cx="5452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Core</a:t>
            </a:r>
            <a:r>
              <a:rPr spc="-285" dirty="0"/>
              <a:t> </a:t>
            </a:r>
            <a:r>
              <a:rPr spc="-20" dirty="0"/>
              <a:t>Java</a:t>
            </a:r>
            <a:r>
              <a:rPr spc="-285" dirty="0"/>
              <a:t> </a:t>
            </a:r>
            <a:r>
              <a:rPr spc="-20" dirty="0"/>
              <a:t>Queues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835490" y="2181012"/>
            <a:ext cx="6585584" cy="34969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1117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025"/>
              </a:spcBef>
            </a:pPr>
            <a:r>
              <a:rPr sz="3600" spc="-1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Queue&lt;E&gt;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39775" marR="426720" indent="-228600">
              <a:lnSpc>
                <a:spcPts val="3100"/>
              </a:lnSpc>
              <a:spcBef>
                <a:spcPts val="2700"/>
              </a:spcBef>
              <a:buChar char="•"/>
              <a:tabLst>
                <a:tab pos="740410" algn="l"/>
              </a:tabLst>
            </a:pPr>
            <a:r>
              <a:rPr sz="2600" u="sng" spc="-2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 panose="020B0604030504040204"/>
                <a:cs typeface="Verdana" panose="020B0604030504040204"/>
              </a:rPr>
              <a:t>https://docs.oracle.com/javase/ </a:t>
            </a:r>
            <a:r>
              <a:rPr sz="2600" spc="-1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5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 panose="020B0604030504040204"/>
                <a:cs typeface="Verdana" panose="020B0604030504040204"/>
              </a:rPr>
              <a:t>8/docs/api/java/util/Queue.html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9693" y="6268091"/>
            <a:ext cx="13216890" cy="2150745"/>
            <a:chOff x="1519693" y="6268091"/>
            <a:chExt cx="13216890" cy="215074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9693" y="6268091"/>
              <a:ext cx="13216610" cy="21505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5093" y="6293491"/>
              <a:ext cx="13165810" cy="2099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5093" y="6293491"/>
              <a:ext cx="13166090" cy="2099945"/>
            </a:xfrm>
            <a:custGeom>
              <a:avLst/>
              <a:gdLst/>
              <a:ahLst/>
              <a:cxnLst/>
              <a:rect l="l" t="t" r="r" b="b"/>
              <a:pathLst>
                <a:path w="13166090" h="2099945">
                  <a:moveTo>
                    <a:pt x="13165810" y="0"/>
                  </a:moveTo>
                  <a:lnTo>
                    <a:pt x="0" y="0"/>
                  </a:lnTo>
                  <a:lnTo>
                    <a:pt x="0" y="2099732"/>
                  </a:lnTo>
                  <a:lnTo>
                    <a:pt x="13165810" y="2099732"/>
                  </a:lnTo>
                  <a:lnTo>
                    <a:pt x="13165810" y="0"/>
                  </a:lnTo>
                  <a:close/>
                </a:path>
              </a:pathLst>
            </a:custGeom>
            <a:solidFill>
              <a:srgbClr val="00D026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45093" y="6293491"/>
            <a:ext cx="13166090" cy="20999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53110" marR="741680" indent="3175" algn="ctr">
              <a:lnSpc>
                <a:spcPct val="101000"/>
              </a:lnSpc>
              <a:spcBef>
                <a:spcPts val="205"/>
              </a:spcBef>
            </a:pPr>
            <a:r>
              <a:rPr sz="3300" spc="15" dirty="0">
                <a:solidFill>
                  <a:srgbClr val="FFFFFF"/>
                </a:solidFill>
                <a:latin typeface="Arial MT"/>
                <a:cs typeface="Arial MT"/>
              </a:rPr>
              <a:t>ArrayBlockingQueue, ArrayDeque, </a:t>
            </a:r>
            <a:r>
              <a:rPr sz="3300" spc="20" dirty="0">
                <a:solidFill>
                  <a:srgbClr val="FFFFFF"/>
                </a:solidFill>
                <a:latin typeface="Arial MT"/>
                <a:cs typeface="Arial MT"/>
              </a:rPr>
              <a:t>ConcurrentLinkedDeque, </a:t>
            </a:r>
            <a:r>
              <a:rPr sz="33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Arial MT"/>
                <a:cs typeface="Arial MT"/>
              </a:rPr>
              <a:t>ConcurrentLinkedQueue,</a:t>
            </a:r>
            <a:r>
              <a:rPr sz="33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DelayQueue,</a:t>
            </a:r>
            <a:r>
              <a:rPr sz="33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LinkedBlockingDeque, </a:t>
            </a:r>
            <a:r>
              <a:rPr sz="3300" spc="-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 MT"/>
                <a:cs typeface="Arial MT"/>
              </a:rPr>
              <a:t>LinkedBlockingQueue, </a:t>
            </a:r>
            <a:r>
              <a:rPr sz="3300" spc="15" dirty="0">
                <a:solidFill>
                  <a:srgbClr val="FFFFFF"/>
                </a:solidFill>
                <a:latin typeface="Arial MT"/>
                <a:cs typeface="Arial MT"/>
              </a:rPr>
              <a:t>LinkedList, 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LinkedTransferQueue, 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PriorityBlockingQueue,</a:t>
            </a: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PriorityQueue,</a:t>
            </a:r>
            <a:r>
              <a:rPr sz="3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SynchronousQueue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057400"/>
            <a:ext cx="3524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000000"/>
                </a:solidFill>
              </a:rPr>
              <a:t>What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queue?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601335" marR="5080">
              <a:lnSpc>
                <a:spcPts val="3800"/>
              </a:lnSpc>
              <a:spcBef>
                <a:spcPts val="260"/>
              </a:spcBef>
            </a:pPr>
            <a:r>
              <a:rPr spc="40" dirty="0"/>
              <a:t>Built</a:t>
            </a:r>
            <a:r>
              <a:rPr spc="-170" dirty="0"/>
              <a:t> </a:t>
            </a:r>
            <a:r>
              <a:rPr spc="45" dirty="0"/>
              <a:t>basic</a:t>
            </a:r>
            <a:r>
              <a:rPr spc="-165" dirty="0"/>
              <a:t> </a:t>
            </a:r>
            <a:r>
              <a:rPr spc="20" dirty="0"/>
              <a:t>queue</a:t>
            </a:r>
            <a:r>
              <a:rPr spc="-165" dirty="0"/>
              <a:t> </a:t>
            </a:r>
            <a:r>
              <a:rPr spc="-5" dirty="0"/>
              <a:t>class</a:t>
            </a:r>
            <a:r>
              <a:rPr spc="-165" dirty="0"/>
              <a:t> </a:t>
            </a:r>
            <a:r>
              <a:rPr spc="20" dirty="0"/>
              <a:t>and</a:t>
            </a:r>
            <a:r>
              <a:rPr spc="-165" dirty="0"/>
              <a:t> </a:t>
            </a:r>
            <a:r>
              <a:rPr spc="20" dirty="0"/>
              <a:t>underlying </a:t>
            </a:r>
            <a:r>
              <a:rPr spc="-1110" dirty="0"/>
              <a:t> </a:t>
            </a:r>
            <a:r>
              <a:rPr spc="-5" dirty="0"/>
              <a:t>structure</a:t>
            </a:r>
            <a:endParaRPr spc="-5" dirty="0"/>
          </a:p>
          <a:p>
            <a:pPr marL="5601335" marR="1440815">
              <a:lnSpc>
                <a:spcPts val="6200"/>
              </a:lnSpc>
              <a:spcBef>
                <a:spcPts val="280"/>
              </a:spcBef>
            </a:pPr>
            <a:r>
              <a:rPr spc="-105" dirty="0"/>
              <a:t>Insert,</a:t>
            </a:r>
            <a:r>
              <a:rPr spc="-165" dirty="0"/>
              <a:t> </a:t>
            </a:r>
            <a:r>
              <a:rPr spc="40" dirty="0"/>
              <a:t>delete</a:t>
            </a:r>
            <a:r>
              <a:rPr spc="-165" dirty="0"/>
              <a:t> </a:t>
            </a:r>
            <a:r>
              <a:rPr spc="20" dirty="0"/>
              <a:t>and</a:t>
            </a:r>
            <a:r>
              <a:rPr spc="-160" dirty="0"/>
              <a:t> </a:t>
            </a:r>
            <a:r>
              <a:rPr spc="10" dirty="0"/>
              <a:t>size</a:t>
            </a:r>
            <a:r>
              <a:rPr spc="-165" dirty="0"/>
              <a:t> </a:t>
            </a:r>
            <a:r>
              <a:rPr spc="25" dirty="0"/>
              <a:t>methods </a:t>
            </a:r>
            <a:r>
              <a:rPr spc="-1110" dirty="0"/>
              <a:t> </a:t>
            </a:r>
            <a:r>
              <a:rPr spc="15" dirty="0"/>
              <a:t>Contains </a:t>
            </a:r>
            <a:r>
              <a:rPr spc="20" dirty="0"/>
              <a:t>and </a:t>
            </a:r>
            <a:r>
              <a:rPr spc="5" dirty="0"/>
              <a:t>access </a:t>
            </a:r>
            <a:r>
              <a:rPr spc="25" dirty="0"/>
              <a:t>methods </a:t>
            </a:r>
            <a:r>
              <a:rPr spc="30" dirty="0"/>
              <a:t> </a:t>
            </a:r>
            <a:r>
              <a:rPr spc="-20" dirty="0"/>
              <a:t>Improving </a:t>
            </a:r>
            <a:r>
              <a:rPr spc="10" dirty="0"/>
              <a:t>the </a:t>
            </a:r>
            <a:r>
              <a:rPr spc="45" dirty="0"/>
              <a:t>basic </a:t>
            </a:r>
            <a:r>
              <a:rPr spc="20" dirty="0"/>
              <a:t>queue </a:t>
            </a:r>
            <a:r>
              <a:rPr spc="25" dirty="0"/>
              <a:t> Java</a:t>
            </a:r>
            <a:r>
              <a:rPr spc="-170" dirty="0"/>
              <a:t> </a:t>
            </a:r>
            <a:r>
              <a:rPr spc="30" dirty="0"/>
              <a:t>Queue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860" y="533400"/>
            <a:ext cx="14940280" cy="744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700" y="647700"/>
            <a:ext cx="5302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0" dirty="0"/>
              <a:t>W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25" dirty="0"/>
              <a:t>t</a:t>
            </a:r>
            <a:r>
              <a:rPr spc="-250" dirty="0"/>
              <a:t> </a:t>
            </a:r>
            <a:r>
              <a:rPr spc="-415" dirty="0"/>
              <a:t>Is</a:t>
            </a:r>
            <a:r>
              <a:rPr spc="-250" dirty="0"/>
              <a:t> </a:t>
            </a:r>
            <a:r>
              <a:rPr spc="-130" dirty="0"/>
              <a:t>a</a:t>
            </a:r>
            <a:r>
              <a:rPr spc="-250" dirty="0"/>
              <a:t> </a:t>
            </a:r>
            <a:r>
              <a:rPr spc="10" dirty="0"/>
              <a:t>Queu</a:t>
            </a:r>
            <a:r>
              <a:rPr spc="-254" dirty="0"/>
              <a:t>e</a:t>
            </a:r>
            <a:r>
              <a:rPr spc="-55" dirty="0"/>
              <a:t>?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2654300" y="1574800"/>
            <a:ext cx="109740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4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600" spc="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600" spc="-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600" spc="-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2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600" spc="-11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600" spc="-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600" spc="-3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6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3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1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2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600" spc="-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600" spc="-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600" spc="-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600" spc="-5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600" spc="-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600" spc="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6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600" spc="-22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400" y="2705100"/>
            <a:ext cx="7708900" cy="4962525"/>
            <a:chOff x="406400" y="2705100"/>
            <a:chExt cx="7708900" cy="49625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400" y="2705100"/>
              <a:ext cx="7708900" cy="441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94" y="4215772"/>
              <a:ext cx="4191071" cy="23574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41" y="4228558"/>
              <a:ext cx="4139778" cy="34389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2300" y="7594600"/>
            <a:ext cx="4339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 MT"/>
                <a:cs typeface="Arial MT"/>
              </a:rPr>
              <a:t>Chaotic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mess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people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15300" y="2705100"/>
            <a:ext cx="7721600" cy="4419600"/>
            <a:chOff x="8115300" y="2705100"/>
            <a:chExt cx="7721600" cy="44196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5300" y="2705100"/>
              <a:ext cx="7721600" cy="441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1583" y="5957160"/>
              <a:ext cx="1206316" cy="8936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28469" y="6020661"/>
              <a:ext cx="1052830" cy="741680"/>
            </a:xfrm>
            <a:custGeom>
              <a:avLst/>
              <a:gdLst/>
              <a:ahLst/>
              <a:cxnLst/>
              <a:rect l="l" t="t" r="r" b="b"/>
              <a:pathLst>
                <a:path w="1052829" h="741679">
                  <a:moveTo>
                    <a:pt x="898888" y="108553"/>
                  </a:moveTo>
                  <a:lnTo>
                    <a:pt x="937302" y="138647"/>
                  </a:lnTo>
                  <a:lnTo>
                    <a:pt x="970228" y="170819"/>
                  </a:lnTo>
                  <a:lnTo>
                    <a:pt x="997667" y="204749"/>
                  </a:lnTo>
                  <a:lnTo>
                    <a:pt x="1019618" y="240118"/>
                  </a:lnTo>
                  <a:lnTo>
                    <a:pt x="1036081" y="276607"/>
                  </a:lnTo>
                  <a:lnTo>
                    <a:pt x="1047056" y="313895"/>
                  </a:lnTo>
                  <a:lnTo>
                    <a:pt x="1052544" y="351662"/>
                  </a:lnTo>
                  <a:lnTo>
                    <a:pt x="1052544" y="389589"/>
                  </a:lnTo>
                  <a:lnTo>
                    <a:pt x="1047056" y="427357"/>
                  </a:lnTo>
                  <a:lnTo>
                    <a:pt x="1036081" y="464645"/>
                  </a:lnTo>
                  <a:lnTo>
                    <a:pt x="1019618" y="501133"/>
                  </a:lnTo>
                  <a:lnTo>
                    <a:pt x="997667" y="536502"/>
                  </a:lnTo>
                  <a:lnTo>
                    <a:pt x="970228" y="570433"/>
                  </a:lnTo>
                  <a:lnTo>
                    <a:pt x="937302" y="602605"/>
                  </a:lnTo>
                  <a:lnTo>
                    <a:pt x="898888" y="632698"/>
                  </a:lnTo>
                  <a:lnTo>
                    <a:pt x="858866" y="658140"/>
                  </a:lnTo>
                  <a:lnTo>
                    <a:pt x="816222" y="680190"/>
                  </a:lnTo>
                  <a:lnTo>
                    <a:pt x="771331" y="698848"/>
                  </a:lnTo>
                  <a:lnTo>
                    <a:pt x="724567" y="714113"/>
                  </a:lnTo>
                  <a:lnTo>
                    <a:pt x="676304" y="725986"/>
                  </a:lnTo>
                  <a:lnTo>
                    <a:pt x="626918" y="734467"/>
                  </a:lnTo>
                  <a:lnTo>
                    <a:pt x="576782" y="739556"/>
                  </a:lnTo>
                  <a:lnTo>
                    <a:pt x="526272" y="741252"/>
                  </a:lnTo>
                  <a:lnTo>
                    <a:pt x="475762" y="739556"/>
                  </a:lnTo>
                  <a:lnTo>
                    <a:pt x="425626" y="734467"/>
                  </a:lnTo>
                  <a:lnTo>
                    <a:pt x="376240" y="725986"/>
                  </a:lnTo>
                  <a:lnTo>
                    <a:pt x="327977" y="714113"/>
                  </a:lnTo>
                  <a:lnTo>
                    <a:pt x="281213" y="698848"/>
                  </a:lnTo>
                  <a:lnTo>
                    <a:pt x="236321" y="680190"/>
                  </a:lnTo>
                  <a:lnTo>
                    <a:pt x="193678" y="658140"/>
                  </a:lnTo>
                  <a:lnTo>
                    <a:pt x="153656" y="632698"/>
                  </a:lnTo>
                  <a:lnTo>
                    <a:pt x="115242" y="602605"/>
                  </a:lnTo>
                  <a:lnTo>
                    <a:pt x="82315" y="570433"/>
                  </a:lnTo>
                  <a:lnTo>
                    <a:pt x="54877" y="536502"/>
                  </a:lnTo>
                  <a:lnTo>
                    <a:pt x="32926" y="501133"/>
                  </a:lnTo>
                  <a:lnTo>
                    <a:pt x="16463" y="464645"/>
                  </a:lnTo>
                  <a:lnTo>
                    <a:pt x="5487" y="427357"/>
                  </a:lnTo>
                  <a:lnTo>
                    <a:pt x="0" y="389589"/>
                  </a:lnTo>
                  <a:lnTo>
                    <a:pt x="0" y="351662"/>
                  </a:lnTo>
                  <a:lnTo>
                    <a:pt x="5487" y="313895"/>
                  </a:lnTo>
                  <a:lnTo>
                    <a:pt x="16463" y="276607"/>
                  </a:lnTo>
                  <a:lnTo>
                    <a:pt x="32926" y="240118"/>
                  </a:lnTo>
                  <a:lnTo>
                    <a:pt x="54877" y="204749"/>
                  </a:lnTo>
                  <a:lnTo>
                    <a:pt x="82315" y="170819"/>
                  </a:lnTo>
                  <a:lnTo>
                    <a:pt x="115242" y="138647"/>
                  </a:lnTo>
                  <a:lnTo>
                    <a:pt x="153656" y="108553"/>
                  </a:lnTo>
                  <a:lnTo>
                    <a:pt x="193678" y="83111"/>
                  </a:lnTo>
                  <a:lnTo>
                    <a:pt x="236321" y="61061"/>
                  </a:lnTo>
                  <a:lnTo>
                    <a:pt x="281213" y="42403"/>
                  </a:lnTo>
                  <a:lnTo>
                    <a:pt x="327977" y="27138"/>
                  </a:lnTo>
                  <a:lnTo>
                    <a:pt x="376240" y="15265"/>
                  </a:lnTo>
                  <a:lnTo>
                    <a:pt x="425626" y="6784"/>
                  </a:lnTo>
                  <a:lnTo>
                    <a:pt x="475762" y="1696"/>
                  </a:lnTo>
                  <a:lnTo>
                    <a:pt x="526272" y="0"/>
                  </a:lnTo>
                  <a:lnTo>
                    <a:pt x="576782" y="1696"/>
                  </a:lnTo>
                  <a:lnTo>
                    <a:pt x="626918" y="6784"/>
                  </a:lnTo>
                  <a:lnTo>
                    <a:pt x="676304" y="15265"/>
                  </a:lnTo>
                  <a:lnTo>
                    <a:pt x="724567" y="27138"/>
                  </a:lnTo>
                  <a:lnTo>
                    <a:pt x="771331" y="42403"/>
                  </a:lnTo>
                  <a:lnTo>
                    <a:pt x="816222" y="61061"/>
                  </a:lnTo>
                  <a:lnTo>
                    <a:pt x="858866" y="83111"/>
                  </a:lnTo>
                  <a:lnTo>
                    <a:pt x="898888" y="108553"/>
                  </a:lnTo>
                  <a:close/>
                </a:path>
              </a:pathLst>
            </a:custGeom>
            <a:ln w="10160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041" y="5049942"/>
              <a:ext cx="1206316" cy="893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23927" y="5113442"/>
              <a:ext cx="1052830" cy="741680"/>
            </a:xfrm>
            <a:custGeom>
              <a:avLst/>
              <a:gdLst/>
              <a:ahLst/>
              <a:cxnLst/>
              <a:rect l="l" t="t" r="r" b="b"/>
              <a:pathLst>
                <a:path w="1052829" h="741679">
                  <a:moveTo>
                    <a:pt x="898888" y="108553"/>
                  </a:moveTo>
                  <a:lnTo>
                    <a:pt x="937302" y="138647"/>
                  </a:lnTo>
                  <a:lnTo>
                    <a:pt x="970228" y="170819"/>
                  </a:lnTo>
                  <a:lnTo>
                    <a:pt x="997667" y="204749"/>
                  </a:lnTo>
                  <a:lnTo>
                    <a:pt x="1019618" y="240118"/>
                  </a:lnTo>
                  <a:lnTo>
                    <a:pt x="1036081" y="276607"/>
                  </a:lnTo>
                  <a:lnTo>
                    <a:pt x="1047056" y="313895"/>
                  </a:lnTo>
                  <a:lnTo>
                    <a:pt x="1052544" y="351662"/>
                  </a:lnTo>
                  <a:lnTo>
                    <a:pt x="1052544" y="389589"/>
                  </a:lnTo>
                  <a:lnTo>
                    <a:pt x="1047056" y="427357"/>
                  </a:lnTo>
                  <a:lnTo>
                    <a:pt x="1036081" y="464645"/>
                  </a:lnTo>
                  <a:lnTo>
                    <a:pt x="1019618" y="501133"/>
                  </a:lnTo>
                  <a:lnTo>
                    <a:pt x="997667" y="536502"/>
                  </a:lnTo>
                  <a:lnTo>
                    <a:pt x="970228" y="570433"/>
                  </a:lnTo>
                  <a:lnTo>
                    <a:pt x="937302" y="602605"/>
                  </a:lnTo>
                  <a:lnTo>
                    <a:pt x="898888" y="632698"/>
                  </a:lnTo>
                  <a:lnTo>
                    <a:pt x="858866" y="658140"/>
                  </a:lnTo>
                  <a:lnTo>
                    <a:pt x="816222" y="680190"/>
                  </a:lnTo>
                  <a:lnTo>
                    <a:pt x="771331" y="698848"/>
                  </a:lnTo>
                  <a:lnTo>
                    <a:pt x="724567" y="714113"/>
                  </a:lnTo>
                  <a:lnTo>
                    <a:pt x="676304" y="725986"/>
                  </a:lnTo>
                  <a:lnTo>
                    <a:pt x="626918" y="734467"/>
                  </a:lnTo>
                  <a:lnTo>
                    <a:pt x="576782" y="739556"/>
                  </a:lnTo>
                  <a:lnTo>
                    <a:pt x="526272" y="741252"/>
                  </a:lnTo>
                  <a:lnTo>
                    <a:pt x="475762" y="739556"/>
                  </a:lnTo>
                  <a:lnTo>
                    <a:pt x="425626" y="734467"/>
                  </a:lnTo>
                  <a:lnTo>
                    <a:pt x="376240" y="725986"/>
                  </a:lnTo>
                  <a:lnTo>
                    <a:pt x="327977" y="714113"/>
                  </a:lnTo>
                  <a:lnTo>
                    <a:pt x="281213" y="698848"/>
                  </a:lnTo>
                  <a:lnTo>
                    <a:pt x="236321" y="680190"/>
                  </a:lnTo>
                  <a:lnTo>
                    <a:pt x="193678" y="658140"/>
                  </a:lnTo>
                  <a:lnTo>
                    <a:pt x="153656" y="632698"/>
                  </a:lnTo>
                  <a:lnTo>
                    <a:pt x="115242" y="602605"/>
                  </a:lnTo>
                  <a:lnTo>
                    <a:pt x="82315" y="570433"/>
                  </a:lnTo>
                  <a:lnTo>
                    <a:pt x="54877" y="536502"/>
                  </a:lnTo>
                  <a:lnTo>
                    <a:pt x="32926" y="501133"/>
                  </a:lnTo>
                  <a:lnTo>
                    <a:pt x="16463" y="464645"/>
                  </a:lnTo>
                  <a:lnTo>
                    <a:pt x="5487" y="427357"/>
                  </a:lnTo>
                  <a:lnTo>
                    <a:pt x="0" y="389589"/>
                  </a:lnTo>
                  <a:lnTo>
                    <a:pt x="0" y="351662"/>
                  </a:lnTo>
                  <a:lnTo>
                    <a:pt x="5487" y="313895"/>
                  </a:lnTo>
                  <a:lnTo>
                    <a:pt x="16463" y="276607"/>
                  </a:lnTo>
                  <a:lnTo>
                    <a:pt x="32926" y="240118"/>
                  </a:lnTo>
                  <a:lnTo>
                    <a:pt x="54877" y="204749"/>
                  </a:lnTo>
                  <a:lnTo>
                    <a:pt x="82315" y="170819"/>
                  </a:lnTo>
                  <a:lnTo>
                    <a:pt x="115242" y="138647"/>
                  </a:lnTo>
                  <a:lnTo>
                    <a:pt x="153656" y="108553"/>
                  </a:lnTo>
                  <a:lnTo>
                    <a:pt x="193678" y="83111"/>
                  </a:lnTo>
                  <a:lnTo>
                    <a:pt x="236321" y="61061"/>
                  </a:lnTo>
                  <a:lnTo>
                    <a:pt x="281213" y="42403"/>
                  </a:lnTo>
                  <a:lnTo>
                    <a:pt x="327977" y="27138"/>
                  </a:lnTo>
                  <a:lnTo>
                    <a:pt x="376240" y="15265"/>
                  </a:lnTo>
                  <a:lnTo>
                    <a:pt x="425626" y="6784"/>
                  </a:lnTo>
                  <a:lnTo>
                    <a:pt x="475762" y="1696"/>
                  </a:lnTo>
                  <a:lnTo>
                    <a:pt x="526272" y="0"/>
                  </a:lnTo>
                  <a:lnTo>
                    <a:pt x="576782" y="1696"/>
                  </a:lnTo>
                  <a:lnTo>
                    <a:pt x="626918" y="6784"/>
                  </a:lnTo>
                  <a:lnTo>
                    <a:pt x="676304" y="15265"/>
                  </a:lnTo>
                  <a:lnTo>
                    <a:pt x="724567" y="27138"/>
                  </a:lnTo>
                  <a:lnTo>
                    <a:pt x="771331" y="42403"/>
                  </a:lnTo>
                  <a:lnTo>
                    <a:pt x="816222" y="61061"/>
                  </a:lnTo>
                  <a:lnTo>
                    <a:pt x="858866" y="83111"/>
                  </a:lnTo>
                  <a:lnTo>
                    <a:pt x="898888" y="108553"/>
                  </a:lnTo>
                  <a:close/>
                </a:path>
              </a:pathLst>
            </a:custGeom>
            <a:ln w="10160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9825" y="4280585"/>
              <a:ext cx="1206316" cy="893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16711" y="4344085"/>
              <a:ext cx="1052830" cy="741680"/>
            </a:xfrm>
            <a:custGeom>
              <a:avLst/>
              <a:gdLst/>
              <a:ahLst/>
              <a:cxnLst/>
              <a:rect l="l" t="t" r="r" b="b"/>
              <a:pathLst>
                <a:path w="1052829" h="741679">
                  <a:moveTo>
                    <a:pt x="898888" y="108553"/>
                  </a:moveTo>
                  <a:lnTo>
                    <a:pt x="937302" y="138647"/>
                  </a:lnTo>
                  <a:lnTo>
                    <a:pt x="970228" y="170819"/>
                  </a:lnTo>
                  <a:lnTo>
                    <a:pt x="997667" y="204749"/>
                  </a:lnTo>
                  <a:lnTo>
                    <a:pt x="1019618" y="240118"/>
                  </a:lnTo>
                  <a:lnTo>
                    <a:pt x="1036081" y="276607"/>
                  </a:lnTo>
                  <a:lnTo>
                    <a:pt x="1047056" y="313895"/>
                  </a:lnTo>
                  <a:lnTo>
                    <a:pt x="1052544" y="351662"/>
                  </a:lnTo>
                  <a:lnTo>
                    <a:pt x="1052544" y="389589"/>
                  </a:lnTo>
                  <a:lnTo>
                    <a:pt x="1047056" y="427357"/>
                  </a:lnTo>
                  <a:lnTo>
                    <a:pt x="1036081" y="464645"/>
                  </a:lnTo>
                  <a:lnTo>
                    <a:pt x="1019618" y="501133"/>
                  </a:lnTo>
                  <a:lnTo>
                    <a:pt x="997667" y="536502"/>
                  </a:lnTo>
                  <a:lnTo>
                    <a:pt x="970228" y="570433"/>
                  </a:lnTo>
                  <a:lnTo>
                    <a:pt x="937302" y="602605"/>
                  </a:lnTo>
                  <a:lnTo>
                    <a:pt x="898888" y="632698"/>
                  </a:lnTo>
                  <a:lnTo>
                    <a:pt x="858866" y="658140"/>
                  </a:lnTo>
                  <a:lnTo>
                    <a:pt x="816222" y="680190"/>
                  </a:lnTo>
                  <a:lnTo>
                    <a:pt x="771331" y="698848"/>
                  </a:lnTo>
                  <a:lnTo>
                    <a:pt x="724567" y="714113"/>
                  </a:lnTo>
                  <a:lnTo>
                    <a:pt x="676304" y="725986"/>
                  </a:lnTo>
                  <a:lnTo>
                    <a:pt x="626918" y="734467"/>
                  </a:lnTo>
                  <a:lnTo>
                    <a:pt x="576782" y="739556"/>
                  </a:lnTo>
                  <a:lnTo>
                    <a:pt x="526272" y="741252"/>
                  </a:lnTo>
                  <a:lnTo>
                    <a:pt x="475762" y="739556"/>
                  </a:lnTo>
                  <a:lnTo>
                    <a:pt x="425626" y="734467"/>
                  </a:lnTo>
                  <a:lnTo>
                    <a:pt x="376240" y="725986"/>
                  </a:lnTo>
                  <a:lnTo>
                    <a:pt x="327977" y="714113"/>
                  </a:lnTo>
                  <a:lnTo>
                    <a:pt x="281213" y="698848"/>
                  </a:lnTo>
                  <a:lnTo>
                    <a:pt x="236321" y="680190"/>
                  </a:lnTo>
                  <a:lnTo>
                    <a:pt x="193678" y="658140"/>
                  </a:lnTo>
                  <a:lnTo>
                    <a:pt x="153656" y="632698"/>
                  </a:lnTo>
                  <a:lnTo>
                    <a:pt x="115242" y="602605"/>
                  </a:lnTo>
                  <a:lnTo>
                    <a:pt x="82315" y="570433"/>
                  </a:lnTo>
                  <a:lnTo>
                    <a:pt x="54877" y="536502"/>
                  </a:lnTo>
                  <a:lnTo>
                    <a:pt x="32926" y="501133"/>
                  </a:lnTo>
                  <a:lnTo>
                    <a:pt x="16463" y="464645"/>
                  </a:lnTo>
                  <a:lnTo>
                    <a:pt x="5487" y="427357"/>
                  </a:lnTo>
                  <a:lnTo>
                    <a:pt x="0" y="389589"/>
                  </a:lnTo>
                  <a:lnTo>
                    <a:pt x="0" y="351662"/>
                  </a:lnTo>
                  <a:lnTo>
                    <a:pt x="5487" y="313895"/>
                  </a:lnTo>
                  <a:lnTo>
                    <a:pt x="16463" y="276607"/>
                  </a:lnTo>
                  <a:lnTo>
                    <a:pt x="32926" y="240118"/>
                  </a:lnTo>
                  <a:lnTo>
                    <a:pt x="54877" y="204749"/>
                  </a:lnTo>
                  <a:lnTo>
                    <a:pt x="82315" y="170819"/>
                  </a:lnTo>
                  <a:lnTo>
                    <a:pt x="115242" y="138647"/>
                  </a:lnTo>
                  <a:lnTo>
                    <a:pt x="153656" y="108553"/>
                  </a:lnTo>
                  <a:lnTo>
                    <a:pt x="193678" y="83111"/>
                  </a:lnTo>
                  <a:lnTo>
                    <a:pt x="236321" y="61061"/>
                  </a:lnTo>
                  <a:lnTo>
                    <a:pt x="281213" y="42403"/>
                  </a:lnTo>
                  <a:lnTo>
                    <a:pt x="327977" y="27138"/>
                  </a:lnTo>
                  <a:lnTo>
                    <a:pt x="376240" y="15265"/>
                  </a:lnTo>
                  <a:lnTo>
                    <a:pt x="425626" y="6784"/>
                  </a:lnTo>
                  <a:lnTo>
                    <a:pt x="475762" y="1696"/>
                  </a:lnTo>
                  <a:lnTo>
                    <a:pt x="526272" y="0"/>
                  </a:lnTo>
                  <a:lnTo>
                    <a:pt x="576782" y="1696"/>
                  </a:lnTo>
                  <a:lnTo>
                    <a:pt x="626918" y="6784"/>
                  </a:lnTo>
                  <a:lnTo>
                    <a:pt x="676304" y="15265"/>
                  </a:lnTo>
                  <a:lnTo>
                    <a:pt x="724567" y="27138"/>
                  </a:lnTo>
                  <a:lnTo>
                    <a:pt x="771331" y="42403"/>
                  </a:lnTo>
                  <a:lnTo>
                    <a:pt x="816222" y="61061"/>
                  </a:lnTo>
                  <a:lnTo>
                    <a:pt x="858866" y="83111"/>
                  </a:lnTo>
                  <a:lnTo>
                    <a:pt x="898888" y="108553"/>
                  </a:lnTo>
                  <a:close/>
                </a:path>
              </a:pathLst>
            </a:custGeom>
            <a:ln w="10160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0810" y="3612127"/>
              <a:ext cx="1206316" cy="8936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607696" y="3675627"/>
              <a:ext cx="1052830" cy="741680"/>
            </a:xfrm>
            <a:custGeom>
              <a:avLst/>
              <a:gdLst/>
              <a:ahLst/>
              <a:cxnLst/>
              <a:rect l="l" t="t" r="r" b="b"/>
              <a:pathLst>
                <a:path w="1052829" h="741679">
                  <a:moveTo>
                    <a:pt x="898888" y="108553"/>
                  </a:moveTo>
                  <a:lnTo>
                    <a:pt x="937302" y="138647"/>
                  </a:lnTo>
                  <a:lnTo>
                    <a:pt x="970228" y="170819"/>
                  </a:lnTo>
                  <a:lnTo>
                    <a:pt x="997667" y="204749"/>
                  </a:lnTo>
                  <a:lnTo>
                    <a:pt x="1019618" y="240118"/>
                  </a:lnTo>
                  <a:lnTo>
                    <a:pt x="1036081" y="276607"/>
                  </a:lnTo>
                  <a:lnTo>
                    <a:pt x="1047056" y="313895"/>
                  </a:lnTo>
                  <a:lnTo>
                    <a:pt x="1052544" y="351662"/>
                  </a:lnTo>
                  <a:lnTo>
                    <a:pt x="1052544" y="389589"/>
                  </a:lnTo>
                  <a:lnTo>
                    <a:pt x="1047056" y="427357"/>
                  </a:lnTo>
                  <a:lnTo>
                    <a:pt x="1036081" y="464645"/>
                  </a:lnTo>
                  <a:lnTo>
                    <a:pt x="1019618" y="501133"/>
                  </a:lnTo>
                  <a:lnTo>
                    <a:pt x="997667" y="536502"/>
                  </a:lnTo>
                  <a:lnTo>
                    <a:pt x="970228" y="570433"/>
                  </a:lnTo>
                  <a:lnTo>
                    <a:pt x="937302" y="602605"/>
                  </a:lnTo>
                  <a:lnTo>
                    <a:pt x="898888" y="632698"/>
                  </a:lnTo>
                  <a:lnTo>
                    <a:pt x="858866" y="658140"/>
                  </a:lnTo>
                  <a:lnTo>
                    <a:pt x="816222" y="680190"/>
                  </a:lnTo>
                  <a:lnTo>
                    <a:pt x="771331" y="698848"/>
                  </a:lnTo>
                  <a:lnTo>
                    <a:pt x="724567" y="714113"/>
                  </a:lnTo>
                  <a:lnTo>
                    <a:pt x="676304" y="725986"/>
                  </a:lnTo>
                  <a:lnTo>
                    <a:pt x="626918" y="734467"/>
                  </a:lnTo>
                  <a:lnTo>
                    <a:pt x="576782" y="739556"/>
                  </a:lnTo>
                  <a:lnTo>
                    <a:pt x="526272" y="741252"/>
                  </a:lnTo>
                  <a:lnTo>
                    <a:pt x="475762" y="739556"/>
                  </a:lnTo>
                  <a:lnTo>
                    <a:pt x="425626" y="734467"/>
                  </a:lnTo>
                  <a:lnTo>
                    <a:pt x="376240" y="725986"/>
                  </a:lnTo>
                  <a:lnTo>
                    <a:pt x="327977" y="714113"/>
                  </a:lnTo>
                  <a:lnTo>
                    <a:pt x="281213" y="698848"/>
                  </a:lnTo>
                  <a:lnTo>
                    <a:pt x="236321" y="680190"/>
                  </a:lnTo>
                  <a:lnTo>
                    <a:pt x="193678" y="658140"/>
                  </a:lnTo>
                  <a:lnTo>
                    <a:pt x="153656" y="632698"/>
                  </a:lnTo>
                  <a:lnTo>
                    <a:pt x="115242" y="602605"/>
                  </a:lnTo>
                  <a:lnTo>
                    <a:pt x="82315" y="570433"/>
                  </a:lnTo>
                  <a:lnTo>
                    <a:pt x="54877" y="536502"/>
                  </a:lnTo>
                  <a:lnTo>
                    <a:pt x="32926" y="501133"/>
                  </a:lnTo>
                  <a:lnTo>
                    <a:pt x="16463" y="464645"/>
                  </a:lnTo>
                  <a:lnTo>
                    <a:pt x="5487" y="427357"/>
                  </a:lnTo>
                  <a:lnTo>
                    <a:pt x="0" y="389589"/>
                  </a:lnTo>
                  <a:lnTo>
                    <a:pt x="0" y="351662"/>
                  </a:lnTo>
                  <a:lnTo>
                    <a:pt x="5487" y="313895"/>
                  </a:lnTo>
                  <a:lnTo>
                    <a:pt x="16463" y="276607"/>
                  </a:lnTo>
                  <a:lnTo>
                    <a:pt x="32926" y="240118"/>
                  </a:lnTo>
                  <a:lnTo>
                    <a:pt x="54877" y="204749"/>
                  </a:lnTo>
                  <a:lnTo>
                    <a:pt x="82315" y="170819"/>
                  </a:lnTo>
                  <a:lnTo>
                    <a:pt x="115242" y="138647"/>
                  </a:lnTo>
                  <a:lnTo>
                    <a:pt x="153656" y="108553"/>
                  </a:lnTo>
                  <a:lnTo>
                    <a:pt x="193678" y="83111"/>
                  </a:lnTo>
                  <a:lnTo>
                    <a:pt x="236321" y="61061"/>
                  </a:lnTo>
                  <a:lnTo>
                    <a:pt x="281213" y="42403"/>
                  </a:lnTo>
                  <a:lnTo>
                    <a:pt x="327977" y="27138"/>
                  </a:lnTo>
                  <a:lnTo>
                    <a:pt x="376240" y="15265"/>
                  </a:lnTo>
                  <a:lnTo>
                    <a:pt x="425626" y="6784"/>
                  </a:lnTo>
                  <a:lnTo>
                    <a:pt x="475762" y="1696"/>
                  </a:lnTo>
                  <a:lnTo>
                    <a:pt x="526272" y="0"/>
                  </a:lnTo>
                  <a:lnTo>
                    <a:pt x="576782" y="1696"/>
                  </a:lnTo>
                  <a:lnTo>
                    <a:pt x="626918" y="6784"/>
                  </a:lnTo>
                  <a:lnTo>
                    <a:pt x="676304" y="15265"/>
                  </a:lnTo>
                  <a:lnTo>
                    <a:pt x="724567" y="27138"/>
                  </a:lnTo>
                  <a:lnTo>
                    <a:pt x="771331" y="42403"/>
                  </a:lnTo>
                  <a:lnTo>
                    <a:pt x="816222" y="61061"/>
                  </a:lnTo>
                  <a:lnTo>
                    <a:pt x="858866" y="83111"/>
                  </a:lnTo>
                  <a:lnTo>
                    <a:pt x="898888" y="108553"/>
                  </a:lnTo>
                  <a:close/>
                </a:path>
              </a:pathLst>
            </a:custGeom>
            <a:ln w="10160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071100" y="7747000"/>
            <a:ext cx="4110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  <a:tab pos="2298065" algn="l"/>
                <a:tab pos="3555365" algn="l"/>
              </a:tabLst>
            </a:pPr>
            <a:r>
              <a:rPr sz="3200" spc="-5" dirty="0">
                <a:latin typeface="Arial MT"/>
                <a:cs typeface="Arial MT"/>
              </a:rPr>
              <a:t>4th</a:t>
            </a:r>
            <a:r>
              <a:rPr sz="3200" spc="-5" dirty="0">
                <a:latin typeface="Arial MT"/>
                <a:cs typeface="Arial MT"/>
              </a:rPr>
              <a:t>	</a:t>
            </a:r>
            <a:r>
              <a:rPr sz="3200" spc="-5" dirty="0">
                <a:latin typeface="Arial MT"/>
                <a:cs typeface="Arial MT"/>
              </a:rPr>
              <a:t>3</a:t>
            </a:r>
            <a:r>
              <a:rPr sz="3200" spc="-65" dirty="0">
                <a:latin typeface="Arial MT"/>
                <a:cs typeface="Arial MT"/>
              </a:rPr>
              <a:t>r</a:t>
            </a:r>
            <a:r>
              <a:rPr sz="3200" spc="175" dirty="0">
                <a:latin typeface="Arial MT"/>
                <a:cs typeface="Arial MT"/>
              </a:rPr>
              <a:t>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55" dirty="0">
                <a:latin typeface="Arial MT"/>
                <a:cs typeface="Arial MT"/>
              </a:rPr>
              <a:t>2nd</a:t>
            </a:r>
            <a:r>
              <a:rPr sz="3200" dirty="0">
                <a:latin typeface="Arial MT"/>
                <a:cs typeface="Arial MT"/>
              </a:rPr>
              <a:t>	1st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175415" y="4613234"/>
            <a:ext cx="3783329" cy="3150870"/>
            <a:chOff x="10175415" y="4613234"/>
            <a:chExt cx="3783329" cy="315087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7100" y="4613234"/>
              <a:ext cx="2031321" cy="31507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1348" y="5955987"/>
              <a:ext cx="437861" cy="17759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5415" y="6891686"/>
              <a:ext cx="408895" cy="79895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0" y="647700"/>
            <a:ext cx="6616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</a:t>
            </a:r>
            <a:r>
              <a:rPr spc="-305" dirty="0"/>
              <a:t> </a:t>
            </a:r>
            <a:r>
              <a:rPr spc="-45" dirty="0"/>
              <a:t>Characteristics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044700"/>
            <a:ext cx="8128000" cy="5148580"/>
            <a:chOff x="495300" y="2044700"/>
            <a:chExt cx="8128000" cy="51485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5300" y="2044700"/>
              <a:ext cx="8128000" cy="4279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1374" y="3950911"/>
              <a:ext cx="1880043" cy="13340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5787" y="3963847"/>
              <a:ext cx="1939751" cy="32288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76400" y="7226300"/>
            <a:ext cx="6952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Arial MT"/>
                <a:cs typeface="Arial MT"/>
              </a:rPr>
              <a:t>“I’m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first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off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powder,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100" dirty="0">
                <a:latin typeface="Arial MT"/>
                <a:cs typeface="Arial MT"/>
              </a:rPr>
              <a:t>FIFO’s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35" dirty="0">
                <a:latin typeface="Arial MT"/>
                <a:cs typeface="Arial MT"/>
              </a:rPr>
              <a:t>rule”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400" y="2509520"/>
            <a:ext cx="2494915" cy="37592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-1270" algn="ctr">
              <a:lnSpc>
                <a:spcPct val="143000"/>
              </a:lnSpc>
              <a:spcBef>
                <a:spcPts val="30"/>
              </a:spcBef>
            </a:pPr>
            <a:r>
              <a:rPr sz="4300" dirty="0">
                <a:latin typeface="Verdana" panose="020B0604030504040204"/>
                <a:cs typeface="Verdana" panose="020B0604030504040204"/>
              </a:rPr>
              <a:t>enQueue </a:t>
            </a:r>
            <a:r>
              <a:rPr sz="4300" spc="-1500" dirty="0">
                <a:latin typeface="Verdana" panose="020B0604030504040204"/>
                <a:cs typeface="Verdana" panose="020B0604030504040204"/>
              </a:rPr>
              <a:t> </a:t>
            </a:r>
            <a:r>
              <a:rPr sz="4300" spc="30" dirty="0">
                <a:latin typeface="Verdana" panose="020B0604030504040204"/>
                <a:cs typeface="Verdana" panose="020B0604030504040204"/>
              </a:rPr>
              <a:t>deQueue  </a:t>
            </a:r>
            <a:r>
              <a:rPr sz="4300" spc="-60" dirty="0">
                <a:latin typeface="Verdana" panose="020B0604030504040204"/>
                <a:cs typeface="Verdana" panose="020B0604030504040204"/>
              </a:rPr>
              <a:t>Search </a:t>
            </a:r>
            <a:r>
              <a:rPr sz="43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4300" spc="60" dirty="0">
                <a:latin typeface="Verdana" panose="020B0604030504040204"/>
                <a:cs typeface="Verdana" panose="020B0604030504040204"/>
              </a:rPr>
              <a:t>Access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76200" y="1616392"/>
            <a:ext cx="2011045" cy="4548505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4300" spc="90" dirty="0">
                <a:latin typeface="Verdana" panose="020B0604030504040204"/>
                <a:cs typeface="Verdana" panose="020B0604030504040204"/>
              </a:rPr>
              <a:t>Big</a:t>
            </a:r>
            <a:r>
              <a:rPr sz="43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4300" spc="270" dirty="0">
                <a:latin typeface="Verdana" panose="020B0604030504040204"/>
                <a:cs typeface="Verdana" panose="020B0604030504040204"/>
              </a:rPr>
              <a:t>O</a:t>
            </a:r>
            <a:r>
              <a:rPr sz="43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4300" spc="-40" dirty="0">
                <a:latin typeface="Verdana" panose="020B0604030504040204"/>
                <a:cs typeface="Verdana" panose="020B0604030504040204"/>
              </a:rPr>
              <a:t>?</a:t>
            </a:r>
            <a:endParaRPr sz="4300">
              <a:latin typeface="Verdana" panose="020B0604030504040204"/>
              <a:cs typeface="Verdana" panose="020B0604030504040204"/>
            </a:endParaRPr>
          </a:p>
          <a:p>
            <a:pPr marL="558800">
              <a:lnSpc>
                <a:spcPct val="100000"/>
              </a:lnSpc>
              <a:spcBef>
                <a:spcPts val="1840"/>
              </a:spcBef>
            </a:pPr>
            <a:r>
              <a:rPr sz="3200" b="1" spc="-50" dirty="0">
                <a:latin typeface="Tahoma" panose="020B0604030504040204"/>
                <a:cs typeface="Tahoma" panose="020B0604030504040204"/>
              </a:rPr>
              <a:t>O(</a:t>
            </a:r>
            <a:r>
              <a:rPr sz="3200" b="1" i="1" spc="-50" dirty="0">
                <a:latin typeface="Arial" panose="020B0604020202020204"/>
                <a:cs typeface="Arial" panose="020B0604020202020204"/>
              </a:rPr>
              <a:t>1</a:t>
            </a:r>
            <a:r>
              <a:rPr sz="3200" b="1" spc="-50" dirty="0">
                <a:latin typeface="Tahoma" panose="020B0604030504040204"/>
                <a:cs typeface="Tahoma" panose="020B0604030504040204"/>
              </a:rPr>
              <a:t>)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58800">
              <a:lnSpc>
                <a:spcPct val="100000"/>
              </a:lnSpc>
              <a:spcBef>
                <a:spcPts val="3760"/>
              </a:spcBef>
            </a:pPr>
            <a:r>
              <a:rPr sz="3200" b="1" spc="-50" dirty="0">
                <a:latin typeface="Tahoma" panose="020B0604030504040204"/>
                <a:cs typeface="Tahoma" panose="020B0604030504040204"/>
              </a:rPr>
              <a:t>O(</a:t>
            </a:r>
            <a:r>
              <a:rPr sz="3200" b="1" i="1" spc="-50" dirty="0">
                <a:latin typeface="Arial" panose="020B0604020202020204"/>
                <a:cs typeface="Arial" panose="020B0604020202020204"/>
              </a:rPr>
              <a:t>1</a:t>
            </a:r>
            <a:r>
              <a:rPr sz="3200" b="1" spc="-50" dirty="0">
                <a:latin typeface="Tahoma" panose="020B0604030504040204"/>
                <a:cs typeface="Tahoma" panose="020B0604030504040204"/>
              </a:rPr>
              <a:t>)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20700">
              <a:lnSpc>
                <a:spcPct val="100000"/>
              </a:lnSpc>
              <a:spcBef>
                <a:spcPts val="3460"/>
              </a:spcBef>
            </a:pPr>
            <a:r>
              <a:rPr sz="3200" b="1" spc="55" dirty="0">
                <a:latin typeface="Tahoma" panose="020B0604030504040204"/>
                <a:cs typeface="Tahoma" panose="020B0604030504040204"/>
              </a:rPr>
              <a:t>O(</a:t>
            </a:r>
            <a:r>
              <a:rPr sz="3200" b="1" i="1" spc="55" dirty="0">
                <a:latin typeface="Arial" panose="020B0604020202020204"/>
                <a:cs typeface="Arial" panose="020B0604020202020204"/>
              </a:rPr>
              <a:t>n</a:t>
            </a:r>
            <a:r>
              <a:rPr sz="3200" b="1" spc="55" dirty="0">
                <a:latin typeface="Tahoma" panose="020B0604030504040204"/>
                <a:cs typeface="Tahoma" panose="020B0604030504040204"/>
              </a:rPr>
              <a:t>)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20700">
              <a:lnSpc>
                <a:spcPct val="100000"/>
              </a:lnSpc>
              <a:spcBef>
                <a:spcPts val="3560"/>
              </a:spcBef>
            </a:pPr>
            <a:r>
              <a:rPr sz="3200" b="1" spc="55" dirty="0">
                <a:latin typeface="Tahoma" panose="020B0604030504040204"/>
                <a:cs typeface="Tahoma" panose="020B0604030504040204"/>
              </a:rPr>
              <a:t>O(</a:t>
            </a:r>
            <a:r>
              <a:rPr sz="3200" b="1" i="1" spc="55" dirty="0">
                <a:latin typeface="Arial" panose="020B0604020202020204"/>
                <a:cs typeface="Arial" panose="020B0604020202020204"/>
              </a:rPr>
              <a:t>n</a:t>
            </a:r>
            <a:r>
              <a:rPr sz="3200" b="1" spc="55" dirty="0">
                <a:latin typeface="Tahoma" panose="020B0604030504040204"/>
                <a:cs typeface="Tahoma" panose="020B0604030504040204"/>
              </a:rPr>
              <a:t>)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0727" y="6350043"/>
            <a:ext cx="2066052" cy="245798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64700" y="7302500"/>
            <a:ext cx="1449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Queues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12800" y="7302500"/>
            <a:ext cx="124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Stacks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0" y="3873500"/>
            <a:ext cx="56229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Underlying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48500" y="3632200"/>
            <a:ext cx="8368665" cy="178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size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5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insert/delete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(enQueue/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deQueue)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0" y="3873500"/>
            <a:ext cx="49288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contains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Snowbird</a:t>
            </a:r>
            <a:r>
              <a:rPr spc="-275" dirty="0"/>
              <a:t> </a:t>
            </a:r>
            <a:r>
              <a:rPr spc="60" dirty="0"/>
              <a:t>Lift</a:t>
            </a:r>
            <a:r>
              <a:rPr spc="-275" dirty="0"/>
              <a:t> </a:t>
            </a:r>
            <a:r>
              <a:rPr dirty="0"/>
              <a:t>Queue</a:t>
            </a:r>
            <a:r>
              <a:rPr spc="-270" dirty="0"/>
              <a:t> </a:t>
            </a:r>
            <a:r>
              <a:rPr spc="-175" dirty="0"/>
              <a:t>Test</a:t>
            </a:r>
            <a:endParaRPr spc="-1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2900" y="1689100"/>
            <a:ext cx="10490200" cy="6997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</a:t>
            </a:r>
            <a:r>
              <a:rPr spc="-285" dirty="0"/>
              <a:t> </a:t>
            </a:r>
            <a:r>
              <a:rPr spc="-55" dirty="0"/>
              <a:t>Extra</a:t>
            </a:r>
            <a:r>
              <a:rPr spc="-285" dirty="0"/>
              <a:t> </a:t>
            </a:r>
            <a:r>
              <a:rPr spc="-5" dirty="0"/>
              <a:t>Credit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71500" y="7061200"/>
            <a:ext cx="734695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82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latin typeface="Verdana" panose="020B0604030504040204"/>
                <a:cs typeface="Verdana" panose="020B0604030504040204"/>
              </a:rPr>
              <a:t>=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114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13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BasicQueue();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47" baseline="44000" dirty="0">
                <a:latin typeface="Verdana" panose="020B0604030504040204"/>
                <a:cs typeface="Verdana" panose="020B0604030504040204"/>
              </a:rPr>
              <a:t>•</a:t>
            </a:r>
            <a:endParaRPr sz="3600" baseline="44000">
              <a:latin typeface="Verdana" panose="020B0604030504040204"/>
              <a:cs typeface="Verdana" panose="020B0604030504040204"/>
            </a:endParaRPr>
          </a:p>
          <a:p>
            <a:pPr marL="38100" marR="792480">
              <a:lnSpc>
                <a:spcPts val="3800"/>
              </a:lnSpc>
              <a:spcBef>
                <a:spcPts val="120"/>
              </a:spcBef>
            </a:pPr>
            <a:r>
              <a:rPr sz="3200" spc="-65" dirty="0">
                <a:latin typeface="Verdana" panose="020B0604030504040204"/>
                <a:cs typeface="Verdana" panose="020B0604030504040204"/>
              </a:rPr>
              <a:t>queue.enQueue(“In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Line”); 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em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latin typeface="Verdana" panose="020B0604030504040204"/>
                <a:cs typeface="Verdana" panose="020B0604030504040204"/>
              </a:rPr>
              <a:t>=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queu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42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deQueue();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581900" y="2717800"/>
            <a:ext cx="2758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Verdana" panose="020B0604030504040204"/>
                <a:cs typeface="Verdana" panose="020B0604030504040204"/>
              </a:rPr>
              <a:t>Homework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00" y="3426459"/>
            <a:ext cx="171450" cy="14732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165" dirty="0">
                <a:latin typeface="Verdana" panose="020B0604030504040204"/>
                <a:cs typeface="Verdana" panose="020B0604030504040204"/>
              </a:rPr>
              <a:t>•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-165" dirty="0">
                <a:latin typeface="Verdana" panose="020B0604030504040204"/>
                <a:cs typeface="Verdana" panose="020B0604030504040204"/>
              </a:rPr>
              <a:t>•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-165" dirty="0">
                <a:latin typeface="Verdana" panose="020B0604030504040204"/>
                <a:cs typeface="Verdana" panose="020B0604030504040204"/>
              </a:rPr>
              <a:t>•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5300" y="3467100"/>
            <a:ext cx="7052945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interface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ts val="3800"/>
              </a:lnSpc>
              <a:spcBef>
                <a:spcPts val="140"/>
              </a:spcBef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Make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BasicQueue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implement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it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Change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Snowbird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lift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code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Queue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interface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022350">
              <a:lnSpc>
                <a:spcPts val="38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ListQueue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using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ArrayList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660"/>
              </a:lnSpc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underlying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12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Change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Snowbird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lift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code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ListQueue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600" y="5473700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Verdana" panose="020B0604030504040204"/>
                <a:cs typeface="Verdana" panose="020B0604030504040204"/>
              </a:rPr>
              <a:t>•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27200" y="2071370"/>
            <a:ext cx="4941570" cy="5001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Arial MT</vt:lpstr>
      <vt:lpstr>Tahoma</vt:lpstr>
      <vt:lpstr>Arial</vt:lpstr>
      <vt:lpstr>Microsoft YaHei</vt:lpstr>
      <vt:lpstr>Arial Unicode MS</vt:lpstr>
      <vt:lpstr>Calibri</vt:lpstr>
      <vt:lpstr>Office Theme</vt:lpstr>
      <vt:lpstr>Queues</vt:lpstr>
      <vt:lpstr>PowerPoint 演示文稿</vt:lpstr>
      <vt:lpstr>What Is a Queue?</vt:lpstr>
      <vt:lpstr>Queue Characteristics</vt:lpstr>
      <vt:lpstr>PowerPoint 演示文稿</vt:lpstr>
      <vt:lpstr>Demo</vt:lpstr>
      <vt:lpstr>PowerPoint 演示文稿</vt:lpstr>
      <vt:lpstr>Snowbird Lift Queue Test</vt:lpstr>
      <vt:lpstr>Queue Extra Credit</vt:lpstr>
      <vt:lpstr>Core Java Queues</vt:lpstr>
      <vt:lpstr>What is a queue?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for Insertions - Queues</dc:title>
  <dc:creator/>
  <cp:lastModifiedBy>Steve Sam</cp:lastModifiedBy>
  <cp:revision>2</cp:revision>
  <dcterms:created xsi:type="dcterms:W3CDTF">2022-03-13T13:50:46Z</dcterms:created>
  <dcterms:modified xsi:type="dcterms:W3CDTF">2022-03-13T15:17:48Z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099ED72B945B4CEB8ADFC8681629FBDF</vt:lpwstr>
  </property>
  <property fmtid="{D5CDD505-2E9C-101B-9397-08002B2CF9AE}" pid="3" name="KSOProductBuildVer">
    <vt:lpwstr>1033-11.2.0.11029</vt:lpwstr>
  </property>
</Properties>
</file>