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6381" y="2739418"/>
            <a:ext cx="1059923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028" y="2730336"/>
            <a:ext cx="1061794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111" y="1795124"/>
            <a:ext cx="11193777" cy="363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41612"/>
            <a:ext cx="9387840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6350">
              <a:lnSpc>
                <a:spcPts val="4590"/>
              </a:lnSpc>
              <a:spcBef>
                <a:spcPts val="925"/>
              </a:spcBef>
            </a:pPr>
            <a:r>
              <a:rPr sz="4500" spc="100" dirty="0">
                <a:solidFill>
                  <a:srgbClr val="101010"/>
                </a:solidFill>
              </a:rPr>
              <a:t>Leveraging </a:t>
            </a:r>
            <a:r>
              <a:rPr sz="4500" spc="80" dirty="0">
                <a:solidFill>
                  <a:srgbClr val="101010"/>
                </a:solidFill>
              </a:rPr>
              <a:t>Concurrent </a:t>
            </a:r>
            <a:r>
              <a:rPr sz="4500" spc="45" dirty="0">
                <a:solidFill>
                  <a:srgbClr val="101010"/>
                </a:solidFill>
              </a:rPr>
              <a:t>Collections </a:t>
            </a:r>
            <a:r>
              <a:rPr sz="4500" spc="-70" dirty="0">
                <a:solidFill>
                  <a:srgbClr val="101010"/>
                </a:solidFill>
              </a:rPr>
              <a:t>to </a:t>
            </a:r>
            <a:r>
              <a:rPr sz="4500" spc="-980" dirty="0">
                <a:solidFill>
                  <a:srgbClr val="101010"/>
                </a:solidFill>
              </a:rPr>
              <a:t> </a:t>
            </a:r>
            <a:r>
              <a:rPr sz="4500" spc="114" dirty="0">
                <a:solidFill>
                  <a:srgbClr val="101010"/>
                </a:solidFill>
              </a:rPr>
              <a:t>Simplify</a:t>
            </a:r>
            <a:r>
              <a:rPr sz="4500" spc="-215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Application</a:t>
            </a:r>
            <a:r>
              <a:rPr sz="4500" spc="45" dirty="0">
                <a:solidFill>
                  <a:srgbClr val="101010"/>
                </a:solidFill>
              </a:rPr>
              <a:t> </a:t>
            </a:r>
            <a:r>
              <a:rPr sz="4500" spc="100" dirty="0">
                <a:solidFill>
                  <a:srgbClr val="101010"/>
                </a:solidFill>
              </a:rPr>
              <a:t>Design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9567" y="332993"/>
            <a:ext cx="2875280" cy="801370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5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61196" y="1145000"/>
            <a:ext cx="1671955" cy="904240"/>
            <a:chOff x="2461196" y="1145000"/>
            <a:chExt cx="1671955" cy="904240"/>
          </a:xfrm>
        </p:grpSpPr>
        <p:sp>
          <p:nvSpPr>
            <p:cNvPr id="4" name="object 4"/>
            <p:cNvSpPr/>
            <p:nvPr/>
          </p:nvSpPr>
          <p:spPr>
            <a:xfrm>
              <a:off x="2472308" y="1156112"/>
              <a:ext cx="1605280" cy="882015"/>
            </a:xfrm>
            <a:custGeom>
              <a:avLst/>
              <a:gdLst/>
              <a:ahLst/>
              <a:cxnLst/>
              <a:rect l="l" t="t" r="r" b="b"/>
              <a:pathLst>
                <a:path w="1605279" h="882014">
                  <a:moveTo>
                    <a:pt x="0" y="881405"/>
                  </a:moveTo>
                  <a:lnTo>
                    <a:pt x="0" y="429767"/>
                  </a:lnTo>
                  <a:lnTo>
                    <a:pt x="1605038" y="429767"/>
                  </a:lnTo>
                  <a:lnTo>
                    <a:pt x="1605038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32896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92936" y="2036826"/>
            <a:ext cx="2159000" cy="802005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82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SortedMap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4139" y="560895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873" y="2036826"/>
            <a:ext cx="3055620" cy="802005"/>
          </a:xfrm>
          <a:prstGeom prst="rect">
            <a:avLst/>
          </a:prstGeom>
          <a:solidFill>
            <a:srgbClr val="C3DE96"/>
          </a:solidFill>
          <a:ln w="38100">
            <a:solidFill>
              <a:srgbClr val="F05A28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ConcurrentMap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22347" y="1145063"/>
            <a:ext cx="2605405" cy="903605"/>
            <a:chOff x="4022347" y="1145063"/>
            <a:chExt cx="2605405" cy="903605"/>
          </a:xfrm>
        </p:grpSpPr>
        <p:sp>
          <p:nvSpPr>
            <p:cNvPr id="10" name="object 10"/>
            <p:cNvSpPr/>
            <p:nvPr/>
          </p:nvSpPr>
          <p:spPr>
            <a:xfrm>
              <a:off x="4077836" y="1156114"/>
              <a:ext cx="2538730" cy="882015"/>
            </a:xfrm>
            <a:custGeom>
              <a:avLst/>
              <a:gdLst/>
              <a:ahLst/>
              <a:cxnLst/>
              <a:rect l="l" t="t" r="r" b="b"/>
              <a:pathLst>
                <a:path w="2538729" h="882014">
                  <a:moveTo>
                    <a:pt x="2538412" y="881405"/>
                  </a:moveTo>
                  <a:lnTo>
                    <a:pt x="2538412" y="429767"/>
                  </a:lnTo>
                  <a:lnTo>
                    <a:pt x="0" y="429767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3396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343091" y="2267269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9567" y="332993"/>
            <a:ext cx="2875280" cy="801370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5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61196" y="1145000"/>
            <a:ext cx="1671955" cy="904240"/>
            <a:chOff x="2461196" y="1145000"/>
            <a:chExt cx="1671955" cy="904240"/>
          </a:xfrm>
        </p:grpSpPr>
        <p:sp>
          <p:nvSpPr>
            <p:cNvPr id="4" name="object 4"/>
            <p:cNvSpPr/>
            <p:nvPr/>
          </p:nvSpPr>
          <p:spPr>
            <a:xfrm>
              <a:off x="2472308" y="1156112"/>
              <a:ext cx="1605280" cy="882015"/>
            </a:xfrm>
            <a:custGeom>
              <a:avLst/>
              <a:gdLst/>
              <a:ahLst/>
              <a:cxnLst/>
              <a:rect l="l" t="t" r="r" b="b"/>
              <a:pathLst>
                <a:path w="1605279" h="882014">
                  <a:moveTo>
                    <a:pt x="0" y="881405"/>
                  </a:moveTo>
                  <a:lnTo>
                    <a:pt x="0" y="429767"/>
                  </a:lnTo>
                  <a:lnTo>
                    <a:pt x="1605038" y="429767"/>
                  </a:lnTo>
                  <a:lnTo>
                    <a:pt x="1605038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32896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416815" y="2849656"/>
            <a:ext cx="111125" cy="1083945"/>
            <a:chOff x="2416815" y="2849656"/>
            <a:chExt cx="111125" cy="1083945"/>
          </a:xfrm>
        </p:grpSpPr>
        <p:sp>
          <p:nvSpPr>
            <p:cNvPr id="7" name="object 7"/>
            <p:cNvSpPr/>
            <p:nvPr/>
          </p:nvSpPr>
          <p:spPr>
            <a:xfrm>
              <a:off x="2472308" y="2860710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1072807"/>
                  </a:move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27864" y="286070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92936" y="2036826"/>
            <a:ext cx="2159000" cy="802005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82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SortedMap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4139" y="560895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7873" y="2036826"/>
            <a:ext cx="3055620" cy="802005"/>
          </a:xfrm>
          <a:prstGeom prst="rect">
            <a:avLst/>
          </a:prstGeom>
          <a:solidFill>
            <a:srgbClr val="C3DE96"/>
          </a:solidFill>
          <a:ln w="38100">
            <a:solidFill>
              <a:srgbClr val="F05A28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ConcurrentMap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22347" y="1145063"/>
            <a:ext cx="2605405" cy="903605"/>
            <a:chOff x="4022347" y="1145063"/>
            <a:chExt cx="2605405" cy="903605"/>
          </a:xfrm>
        </p:grpSpPr>
        <p:sp>
          <p:nvSpPr>
            <p:cNvPr id="13" name="object 13"/>
            <p:cNvSpPr/>
            <p:nvPr/>
          </p:nvSpPr>
          <p:spPr>
            <a:xfrm>
              <a:off x="4077836" y="1156114"/>
              <a:ext cx="2538730" cy="882015"/>
            </a:xfrm>
            <a:custGeom>
              <a:avLst/>
              <a:gdLst/>
              <a:ahLst/>
              <a:cxnLst/>
              <a:rect l="l" t="t" r="r" b="b"/>
              <a:pathLst>
                <a:path w="2538729" h="882014">
                  <a:moveTo>
                    <a:pt x="2538412" y="881405"/>
                  </a:moveTo>
                  <a:lnTo>
                    <a:pt x="2538412" y="429767"/>
                  </a:lnTo>
                  <a:lnTo>
                    <a:pt x="0" y="429767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33396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343091" y="2267269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0516" y="3932682"/>
            <a:ext cx="2783840" cy="802005"/>
          </a:xfrm>
          <a:prstGeom prst="rect">
            <a:avLst/>
          </a:prstGeom>
          <a:solidFill>
            <a:srgbClr val="A49DCA"/>
          </a:solidFill>
        </p:spPr>
        <p:txBody>
          <a:bodyPr vert="horz" wrap="square" lIns="0" tIns="21082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NavigableMap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8640" y="3932682"/>
            <a:ext cx="4513580" cy="802005"/>
          </a:xfrm>
          <a:prstGeom prst="rect">
            <a:avLst/>
          </a:prstGeom>
          <a:solidFill>
            <a:srgbClr val="9BC850"/>
          </a:solidFill>
          <a:ln w="38100">
            <a:solidFill>
              <a:srgbClr val="F05A28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ConcurrentNavigableMap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60570" y="2849656"/>
            <a:ext cx="111125" cy="1083945"/>
            <a:chOff x="6560570" y="2849656"/>
            <a:chExt cx="111125" cy="1083945"/>
          </a:xfrm>
        </p:grpSpPr>
        <p:sp>
          <p:nvSpPr>
            <p:cNvPr id="19" name="object 19"/>
            <p:cNvSpPr/>
            <p:nvPr/>
          </p:nvSpPr>
          <p:spPr>
            <a:xfrm>
              <a:off x="6616064" y="2860709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1072807"/>
                  </a:move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71619" y="286070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343091" y="4161294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661" y="1664997"/>
            <a:ext cx="647509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6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Concurrent interfaces, that define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contracts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spc="2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environments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implementations</a:t>
            </a:r>
            <a:r>
              <a:rPr sz="2400" spc="2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follow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these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contracts </a:t>
            </a:r>
            <a:r>
              <a:rPr sz="2400" spc="-6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But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concurrency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complex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!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7366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Dealing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10 threads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not the same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10k 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threads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…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So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need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different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implementations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5388" y="2510234"/>
            <a:ext cx="2334435" cy="18170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484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Concurrent</a:t>
            </a:r>
            <a:r>
              <a:rPr spc="160" dirty="0"/>
              <a:t> </a:t>
            </a:r>
            <a:r>
              <a:rPr spc="200" dirty="0"/>
              <a:t>Lists</a:t>
            </a:r>
            <a:endParaRPr spc="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759592"/>
            <a:ext cx="8674735" cy="199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There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thread-safe</a:t>
            </a:r>
            <a:r>
              <a:rPr sz="2800" spc="1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structures: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Vector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Stack 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They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legacy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structures,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very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poorly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implemented </a:t>
            </a:r>
            <a:r>
              <a:rPr sz="2800" spc="-6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They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should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not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used!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6670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A49DCA"/>
                </a:solidFill>
                <a:latin typeface="Arial MT"/>
                <a:cs typeface="Arial MT"/>
              </a:rPr>
              <a:t>A</a:t>
            </a:r>
            <a:r>
              <a:rPr sz="4800" spc="-125" dirty="0">
                <a:solidFill>
                  <a:srgbClr val="A49DCA"/>
                </a:solidFill>
                <a:latin typeface="Arial MT"/>
                <a:cs typeface="Arial MT"/>
              </a:rPr>
              <a:t>bou</a:t>
            </a:r>
            <a:r>
              <a:rPr sz="4800" spc="-5" dirty="0">
                <a:solidFill>
                  <a:srgbClr val="A49DCA"/>
                </a:solidFill>
                <a:latin typeface="Arial MT"/>
                <a:cs typeface="Arial MT"/>
              </a:rPr>
              <a:t>t</a:t>
            </a:r>
            <a:r>
              <a:rPr sz="4800" spc="-200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380" dirty="0">
                <a:solidFill>
                  <a:srgbClr val="A49DCA"/>
                </a:solidFill>
                <a:latin typeface="Arial MT"/>
                <a:cs typeface="Arial MT"/>
              </a:rPr>
              <a:t>V</a:t>
            </a:r>
            <a:r>
              <a:rPr sz="4800" spc="-120" dirty="0">
                <a:solidFill>
                  <a:srgbClr val="A49DCA"/>
                </a:solidFill>
                <a:latin typeface="Arial MT"/>
                <a:cs typeface="Arial MT"/>
              </a:rPr>
              <a:t>ector</a:t>
            </a:r>
            <a:r>
              <a:rPr sz="4800" dirty="0">
                <a:solidFill>
                  <a:srgbClr val="A49DCA"/>
                </a:solidFill>
                <a:latin typeface="Arial MT"/>
                <a:cs typeface="Arial MT"/>
              </a:rPr>
              <a:t>s</a:t>
            </a:r>
            <a:r>
              <a:rPr sz="4800" spc="-200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125" dirty="0">
                <a:solidFill>
                  <a:srgbClr val="A49DCA"/>
                </a:solidFill>
                <a:latin typeface="Arial MT"/>
                <a:cs typeface="Arial MT"/>
              </a:rPr>
              <a:t>an</a:t>
            </a:r>
            <a:r>
              <a:rPr sz="4800" spc="-5" dirty="0">
                <a:solidFill>
                  <a:srgbClr val="A49DCA"/>
                </a:solidFill>
                <a:latin typeface="Arial MT"/>
                <a:cs typeface="Arial MT"/>
              </a:rPr>
              <a:t>d</a:t>
            </a:r>
            <a:r>
              <a:rPr sz="4800" spc="-210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114" dirty="0">
                <a:solidFill>
                  <a:srgbClr val="A49DCA"/>
                </a:solidFill>
                <a:latin typeface="Arial MT"/>
                <a:cs typeface="Arial MT"/>
              </a:rPr>
              <a:t>S</a:t>
            </a:r>
            <a:r>
              <a:rPr sz="4800" spc="-120" dirty="0">
                <a:solidFill>
                  <a:srgbClr val="A49DCA"/>
                </a:solidFill>
                <a:latin typeface="Arial MT"/>
                <a:cs typeface="Arial MT"/>
              </a:rPr>
              <a:t>tacks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327937"/>
            <a:ext cx="281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Exists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list</a:t>
            </a:r>
            <a:r>
              <a:rPr sz="2400" spc="-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922297"/>
            <a:ext cx="670115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2400" spc="-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locking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read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operations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Write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operations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2400" spc="-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structure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 new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structure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replaces</a:t>
            </a:r>
            <a:r>
              <a:rPr sz="2400" spc="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previous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one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6424" y="3121940"/>
            <a:ext cx="292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Copy</a:t>
            </a:r>
            <a:r>
              <a:rPr sz="36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36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Write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7465" y="2408682"/>
            <a:ext cx="3914140" cy="450850"/>
            <a:chOff x="3347465" y="2408682"/>
            <a:chExt cx="3914140" cy="450850"/>
          </a:xfrm>
        </p:grpSpPr>
        <p:sp>
          <p:nvSpPr>
            <p:cNvPr id="3" name="object 3"/>
            <p:cNvSpPr/>
            <p:nvPr/>
          </p:nvSpPr>
          <p:spPr>
            <a:xfrm>
              <a:off x="3360038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92092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92092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14240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471677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1677" y="425196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14240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0" y="0"/>
                  </a:moveTo>
                  <a:lnTo>
                    <a:pt x="471677" y="0"/>
                  </a:lnTo>
                  <a:lnTo>
                    <a:pt x="471677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46294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471677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1677" y="425196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6294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0" y="0"/>
                  </a:moveTo>
                  <a:lnTo>
                    <a:pt x="471677" y="0"/>
                  </a:lnTo>
                  <a:lnTo>
                    <a:pt x="471677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6615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6615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9821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9821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959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1959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5165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47244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40" y="425196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5165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76084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47244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40" y="425196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76084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010917" y="1897379"/>
            <a:ext cx="1310005" cy="839469"/>
            <a:chOff x="2010917" y="1897379"/>
            <a:chExt cx="1310005" cy="839469"/>
          </a:xfrm>
        </p:grpSpPr>
        <p:sp>
          <p:nvSpPr>
            <p:cNvPr id="21" name="object 21"/>
            <p:cNvSpPr/>
            <p:nvPr/>
          </p:nvSpPr>
          <p:spPr>
            <a:xfrm>
              <a:off x="2023490" y="1909952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37990" y="2172456"/>
              <a:ext cx="1062355" cy="478790"/>
            </a:xfrm>
            <a:custGeom>
              <a:avLst/>
              <a:gdLst/>
              <a:ahLst/>
              <a:cxnLst/>
              <a:rect l="l" t="t" r="r" b="b"/>
              <a:pathLst>
                <a:path w="1062354" h="478789">
                  <a:moveTo>
                    <a:pt x="1061935" y="478472"/>
                  </a:moveTo>
                  <a:lnTo>
                    <a:pt x="998053" y="477166"/>
                  </a:lnTo>
                  <a:lnTo>
                    <a:pt x="935162" y="474239"/>
                  </a:lnTo>
                  <a:lnTo>
                    <a:pt x="873369" y="469739"/>
                  </a:lnTo>
                  <a:lnTo>
                    <a:pt x="812784" y="463711"/>
                  </a:lnTo>
                  <a:lnTo>
                    <a:pt x="753513" y="456200"/>
                  </a:lnTo>
                  <a:lnTo>
                    <a:pt x="695665" y="447253"/>
                  </a:lnTo>
                  <a:lnTo>
                    <a:pt x="639347" y="436917"/>
                  </a:lnTo>
                  <a:lnTo>
                    <a:pt x="584666" y="425236"/>
                  </a:lnTo>
                  <a:lnTo>
                    <a:pt x="531731" y="412256"/>
                  </a:lnTo>
                  <a:lnTo>
                    <a:pt x="480649" y="398024"/>
                  </a:lnTo>
                  <a:lnTo>
                    <a:pt x="431528" y="382586"/>
                  </a:lnTo>
                  <a:lnTo>
                    <a:pt x="384476" y="365987"/>
                  </a:lnTo>
                  <a:lnTo>
                    <a:pt x="339600" y="348274"/>
                  </a:lnTo>
                  <a:lnTo>
                    <a:pt x="297009" y="329492"/>
                  </a:lnTo>
                  <a:lnTo>
                    <a:pt x="256809" y="309687"/>
                  </a:lnTo>
                  <a:lnTo>
                    <a:pt x="219109" y="288905"/>
                  </a:lnTo>
                  <a:lnTo>
                    <a:pt x="184016" y="267193"/>
                  </a:lnTo>
                  <a:lnTo>
                    <a:pt x="151638" y="244595"/>
                  </a:lnTo>
                  <a:lnTo>
                    <a:pt x="95458" y="196930"/>
                  </a:lnTo>
                  <a:lnTo>
                    <a:pt x="51432" y="146276"/>
                  </a:lnTo>
                  <a:lnTo>
                    <a:pt x="20420" y="93001"/>
                  </a:lnTo>
                  <a:lnTo>
                    <a:pt x="3285" y="37473"/>
                  </a:lnTo>
                  <a:lnTo>
                    <a:pt x="0" y="299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49D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87113" y="2584308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5" h="133350">
                  <a:moveTo>
                    <a:pt x="0" y="0"/>
                  </a:moveTo>
                  <a:lnTo>
                    <a:pt x="114325" y="66624"/>
                  </a:lnTo>
                  <a:lnTo>
                    <a:pt x="63" y="133350"/>
                  </a:lnTo>
                </a:path>
              </a:pathLst>
            </a:custGeom>
            <a:ln w="38100">
              <a:solidFill>
                <a:srgbClr val="A49D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038144" y="1429243"/>
            <a:ext cx="378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ab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7465" y="2408682"/>
            <a:ext cx="3914140" cy="450850"/>
            <a:chOff x="3347465" y="2408682"/>
            <a:chExt cx="3914140" cy="450850"/>
          </a:xfrm>
        </p:grpSpPr>
        <p:sp>
          <p:nvSpPr>
            <p:cNvPr id="3" name="object 3"/>
            <p:cNvSpPr/>
            <p:nvPr/>
          </p:nvSpPr>
          <p:spPr>
            <a:xfrm>
              <a:off x="3360038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92092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92092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14240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471677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1677" y="425196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14240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0" y="0"/>
                  </a:moveTo>
                  <a:lnTo>
                    <a:pt x="471677" y="0"/>
                  </a:lnTo>
                  <a:lnTo>
                    <a:pt x="471677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46294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471677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1677" y="425196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6294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0" y="0"/>
                  </a:moveTo>
                  <a:lnTo>
                    <a:pt x="471677" y="0"/>
                  </a:lnTo>
                  <a:lnTo>
                    <a:pt x="471677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6615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6615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9821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9821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959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1959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5165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47244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40" y="425196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5165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76084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47244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40" y="425196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76084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010917" y="1897379"/>
            <a:ext cx="1310005" cy="839469"/>
            <a:chOff x="2010917" y="1897379"/>
            <a:chExt cx="1310005" cy="839469"/>
          </a:xfrm>
        </p:grpSpPr>
        <p:sp>
          <p:nvSpPr>
            <p:cNvPr id="21" name="object 21"/>
            <p:cNvSpPr/>
            <p:nvPr/>
          </p:nvSpPr>
          <p:spPr>
            <a:xfrm>
              <a:off x="2023490" y="1909952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37990" y="2172456"/>
              <a:ext cx="1062355" cy="478790"/>
            </a:xfrm>
            <a:custGeom>
              <a:avLst/>
              <a:gdLst/>
              <a:ahLst/>
              <a:cxnLst/>
              <a:rect l="l" t="t" r="r" b="b"/>
              <a:pathLst>
                <a:path w="1062354" h="478789">
                  <a:moveTo>
                    <a:pt x="1061935" y="478472"/>
                  </a:moveTo>
                  <a:lnTo>
                    <a:pt x="998053" y="477166"/>
                  </a:lnTo>
                  <a:lnTo>
                    <a:pt x="935162" y="474239"/>
                  </a:lnTo>
                  <a:lnTo>
                    <a:pt x="873369" y="469739"/>
                  </a:lnTo>
                  <a:lnTo>
                    <a:pt x="812784" y="463711"/>
                  </a:lnTo>
                  <a:lnTo>
                    <a:pt x="753513" y="456200"/>
                  </a:lnTo>
                  <a:lnTo>
                    <a:pt x="695665" y="447253"/>
                  </a:lnTo>
                  <a:lnTo>
                    <a:pt x="639347" y="436917"/>
                  </a:lnTo>
                  <a:lnTo>
                    <a:pt x="584666" y="425236"/>
                  </a:lnTo>
                  <a:lnTo>
                    <a:pt x="531731" y="412256"/>
                  </a:lnTo>
                  <a:lnTo>
                    <a:pt x="480649" y="398024"/>
                  </a:lnTo>
                  <a:lnTo>
                    <a:pt x="431528" y="382586"/>
                  </a:lnTo>
                  <a:lnTo>
                    <a:pt x="384476" y="365987"/>
                  </a:lnTo>
                  <a:lnTo>
                    <a:pt x="339600" y="348274"/>
                  </a:lnTo>
                  <a:lnTo>
                    <a:pt x="297009" y="329492"/>
                  </a:lnTo>
                  <a:lnTo>
                    <a:pt x="256809" y="309687"/>
                  </a:lnTo>
                  <a:lnTo>
                    <a:pt x="219109" y="288905"/>
                  </a:lnTo>
                  <a:lnTo>
                    <a:pt x="184016" y="267193"/>
                  </a:lnTo>
                  <a:lnTo>
                    <a:pt x="151638" y="244595"/>
                  </a:lnTo>
                  <a:lnTo>
                    <a:pt x="95458" y="196930"/>
                  </a:lnTo>
                  <a:lnTo>
                    <a:pt x="51432" y="146276"/>
                  </a:lnTo>
                  <a:lnTo>
                    <a:pt x="20420" y="93001"/>
                  </a:lnTo>
                  <a:lnTo>
                    <a:pt x="3285" y="37473"/>
                  </a:lnTo>
                  <a:lnTo>
                    <a:pt x="0" y="299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49D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87113" y="2584308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5" h="133350">
                  <a:moveTo>
                    <a:pt x="0" y="0"/>
                  </a:moveTo>
                  <a:lnTo>
                    <a:pt x="114325" y="66624"/>
                  </a:lnTo>
                  <a:lnTo>
                    <a:pt x="63" y="133350"/>
                  </a:lnTo>
                </a:path>
              </a:pathLst>
            </a:custGeom>
            <a:ln w="38100">
              <a:solidFill>
                <a:srgbClr val="A49D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038144" y="1429243"/>
            <a:ext cx="378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ab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230854" y="3590502"/>
            <a:ext cx="1056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add(e)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47465" y="3553967"/>
            <a:ext cx="4373880" cy="449580"/>
            <a:chOff x="3347465" y="3553967"/>
            <a:chExt cx="4373880" cy="449580"/>
          </a:xfrm>
        </p:grpSpPr>
        <p:sp>
          <p:nvSpPr>
            <p:cNvPr id="27" name="object 27"/>
            <p:cNvSpPr/>
            <p:nvPr/>
          </p:nvSpPr>
          <p:spPr>
            <a:xfrm>
              <a:off x="3360038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792092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92092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14240" y="3566540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471677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1677" y="424434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14240" y="3566540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0" y="0"/>
                  </a:moveTo>
                  <a:lnTo>
                    <a:pt x="471677" y="0"/>
                  </a:lnTo>
                  <a:lnTo>
                    <a:pt x="471677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46294" y="3566540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471677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1677" y="424434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46294" y="3566540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0" y="0"/>
                  </a:moveTo>
                  <a:lnTo>
                    <a:pt x="471677" y="0"/>
                  </a:lnTo>
                  <a:lnTo>
                    <a:pt x="471677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066156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66156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498210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98210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19596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19596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51650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472440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40" y="424434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51650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0" y="0"/>
                  </a:moveTo>
                  <a:lnTo>
                    <a:pt x="472440" y="0"/>
                  </a:lnTo>
                  <a:lnTo>
                    <a:pt x="472440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776084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472440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40" y="424434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776084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0" y="0"/>
                  </a:moveTo>
                  <a:lnTo>
                    <a:pt x="472440" y="0"/>
                  </a:lnTo>
                  <a:lnTo>
                    <a:pt x="472440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48525" y="3566540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472440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40" y="424434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7248525" y="3566540"/>
            <a:ext cx="472440" cy="424815"/>
          </a:xfrm>
          <a:prstGeom prst="rect">
            <a:avLst/>
          </a:prstGeom>
          <a:ln w="25146">
            <a:solidFill>
              <a:srgbClr val="F05A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7465" y="2408682"/>
            <a:ext cx="3914140" cy="450850"/>
            <a:chOff x="3347465" y="2408682"/>
            <a:chExt cx="3914140" cy="450850"/>
          </a:xfrm>
        </p:grpSpPr>
        <p:sp>
          <p:nvSpPr>
            <p:cNvPr id="3" name="object 3"/>
            <p:cNvSpPr/>
            <p:nvPr/>
          </p:nvSpPr>
          <p:spPr>
            <a:xfrm>
              <a:off x="3360038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92092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92092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14240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471677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1677" y="425196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14240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0" y="0"/>
                  </a:moveTo>
                  <a:lnTo>
                    <a:pt x="471677" y="0"/>
                  </a:lnTo>
                  <a:lnTo>
                    <a:pt x="471677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46294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471677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1677" y="425196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6294" y="2421255"/>
              <a:ext cx="471805" cy="425450"/>
            </a:xfrm>
            <a:custGeom>
              <a:avLst/>
              <a:gdLst/>
              <a:ahLst/>
              <a:cxnLst/>
              <a:rect l="l" t="t" r="r" b="b"/>
              <a:pathLst>
                <a:path w="471804" h="425450">
                  <a:moveTo>
                    <a:pt x="0" y="0"/>
                  </a:moveTo>
                  <a:lnTo>
                    <a:pt x="471677" y="0"/>
                  </a:lnTo>
                  <a:lnTo>
                    <a:pt x="471677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6615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6615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9821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9821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959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472439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39" y="425196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19596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39" h="425450">
                  <a:moveTo>
                    <a:pt x="0" y="0"/>
                  </a:moveTo>
                  <a:lnTo>
                    <a:pt x="472439" y="0"/>
                  </a:lnTo>
                  <a:lnTo>
                    <a:pt x="472439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5165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47244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40" y="425196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51650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76084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47244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72440" y="425196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76084" y="2421255"/>
              <a:ext cx="472440" cy="425450"/>
            </a:xfrm>
            <a:custGeom>
              <a:avLst/>
              <a:gdLst/>
              <a:ahLst/>
              <a:cxnLst/>
              <a:rect l="l" t="t" r="r" b="b"/>
              <a:pathLst>
                <a:path w="472440" h="425450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010791" y="1897252"/>
            <a:ext cx="5710555" cy="2106930"/>
            <a:chOff x="2010791" y="1897252"/>
            <a:chExt cx="5710555" cy="2106930"/>
          </a:xfrm>
        </p:grpSpPr>
        <p:sp>
          <p:nvSpPr>
            <p:cNvPr id="21" name="object 21"/>
            <p:cNvSpPr/>
            <p:nvPr/>
          </p:nvSpPr>
          <p:spPr>
            <a:xfrm>
              <a:off x="2023491" y="1909952"/>
              <a:ext cx="1809114" cy="2081530"/>
            </a:xfrm>
            <a:custGeom>
              <a:avLst/>
              <a:gdLst/>
              <a:ahLst/>
              <a:cxnLst/>
              <a:rect l="l" t="t" r="r" b="b"/>
              <a:pathLst>
                <a:path w="1809114" h="2081529">
                  <a:moveTo>
                    <a:pt x="0" y="0"/>
                  </a:moveTo>
                  <a:lnTo>
                    <a:pt x="472440" y="0"/>
                  </a:lnTo>
                  <a:lnTo>
                    <a:pt x="472440" y="425196"/>
                  </a:lnTo>
                  <a:lnTo>
                    <a:pt x="0" y="425196"/>
                  </a:lnTo>
                  <a:lnTo>
                    <a:pt x="0" y="0"/>
                  </a:lnTo>
                  <a:close/>
                </a:path>
                <a:path w="1809114" h="2081529">
                  <a:moveTo>
                    <a:pt x="1336547" y="1656588"/>
                  </a:moveTo>
                  <a:lnTo>
                    <a:pt x="1808987" y="1656588"/>
                  </a:lnTo>
                  <a:lnTo>
                    <a:pt x="1808987" y="2081022"/>
                  </a:lnTo>
                  <a:lnTo>
                    <a:pt x="1336547" y="2081022"/>
                  </a:lnTo>
                  <a:lnTo>
                    <a:pt x="1336547" y="1656588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92092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92092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14241" y="3566541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471677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1677" y="424434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14241" y="3566541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0" y="0"/>
                  </a:moveTo>
                  <a:lnTo>
                    <a:pt x="471677" y="0"/>
                  </a:lnTo>
                  <a:lnTo>
                    <a:pt x="471677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46295" y="3566541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471677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1677" y="424434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46295" y="3566541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0" y="0"/>
                  </a:moveTo>
                  <a:lnTo>
                    <a:pt x="471677" y="0"/>
                  </a:lnTo>
                  <a:lnTo>
                    <a:pt x="471677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66157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66157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98211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98211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919597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919597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351650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472440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40" y="424434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51650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0" y="0"/>
                  </a:moveTo>
                  <a:lnTo>
                    <a:pt x="472440" y="0"/>
                  </a:lnTo>
                  <a:lnTo>
                    <a:pt x="472440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776085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472440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40" y="424434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776085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0" y="0"/>
                  </a:moveTo>
                  <a:lnTo>
                    <a:pt x="472440" y="0"/>
                  </a:lnTo>
                  <a:lnTo>
                    <a:pt x="472440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48525" y="3566541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472440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40" y="424434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038144" y="1429243"/>
            <a:ext cx="378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ab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30854" y="3590502"/>
            <a:ext cx="1056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add(e)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48525" y="3566540"/>
            <a:ext cx="472440" cy="424815"/>
          </a:xfrm>
          <a:prstGeom prst="rect">
            <a:avLst/>
          </a:prstGeom>
          <a:ln w="25146">
            <a:solidFill>
              <a:srgbClr val="F05A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218940" y="2140839"/>
            <a:ext cx="1149985" cy="1730375"/>
            <a:chOff x="2218940" y="2140839"/>
            <a:chExt cx="1149985" cy="1730375"/>
          </a:xfrm>
        </p:grpSpPr>
        <p:sp>
          <p:nvSpPr>
            <p:cNvPr id="43" name="object 43"/>
            <p:cNvSpPr/>
            <p:nvPr/>
          </p:nvSpPr>
          <p:spPr>
            <a:xfrm>
              <a:off x="2237990" y="2172457"/>
              <a:ext cx="1062355" cy="478790"/>
            </a:xfrm>
            <a:custGeom>
              <a:avLst/>
              <a:gdLst/>
              <a:ahLst/>
              <a:cxnLst/>
              <a:rect l="l" t="t" r="r" b="b"/>
              <a:pathLst>
                <a:path w="1062354" h="478789">
                  <a:moveTo>
                    <a:pt x="1061935" y="478472"/>
                  </a:moveTo>
                  <a:lnTo>
                    <a:pt x="998053" y="477166"/>
                  </a:lnTo>
                  <a:lnTo>
                    <a:pt x="935162" y="474239"/>
                  </a:lnTo>
                  <a:lnTo>
                    <a:pt x="873369" y="469739"/>
                  </a:lnTo>
                  <a:lnTo>
                    <a:pt x="812784" y="463711"/>
                  </a:lnTo>
                  <a:lnTo>
                    <a:pt x="753513" y="456200"/>
                  </a:lnTo>
                  <a:lnTo>
                    <a:pt x="695665" y="447253"/>
                  </a:lnTo>
                  <a:lnTo>
                    <a:pt x="639347" y="436917"/>
                  </a:lnTo>
                  <a:lnTo>
                    <a:pt x="584666" y="425236"/>
                  </a:lnTo>
                  <a:lnTo>
                    <a:pt x="531731" y="412256"/>
                  </a:lnTo>
                  <a:lnTo>
                    <a:pt x="480649" y="398024"/>
                  </a:lnTo>
                  <a:lnTo>
                    <a:pt x="431528" y="382586"/>
                  </a:lnTo>
                  <a:lnTo>
                    <a:pt x="384476" y="365987"/>
                  </a:lnTo>
                  <a:lnTo>
                    <a:pt x="339600" y="348274"/>
                  </a:lnTo>
                  <a:lnTo>
                    <a:pt x="297009" y="329492"/>
                  </a:lnTo>
                  <a:lnTo>
                    <a:pt x="256809" y="309687"/>
                  </a:lnTo>
                  <a:lnTo>
                    <a:pt x="219109" y="288905"/>
                  </a:lnTo>
                  <a:lnTo>
                    <a:pt x="184016" y="267193"/>
                  </a:lnTo>
                  <a:lnTo>
                    <a:pt x="151638" y="244595"/>
                  </a:lnTo>
                  <a:lnTo>
                    <a:pt x="95458" y="196930"/>
                  </a:lnTo>
                  <a:lnTo>
                    <a:pt x="51432" y="146276"/>
                  </a:lnTo>
                  <a:lnTo>
                    <a:pt x="20420" y="93001"/>
                  </a:lnTo>
                  <a:lnTo>
                    <a:pt x="3285" y="37473"/>
                  </a:lnTo>
                  <a:lnTo>
                    <a:pt x="0" y="299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49D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87113" y="2584309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5" h="133350">
                  <a:moveTo>
                    <a:pt x="0" y="0"/>
                  </a:moveTo>
                  <a:lnTo>
                    <a:pt x="114325" y="66624"/>
                  </a:lnTo>
                  <a:lnTo>
                    <a:pt x="63" y="133350"/>
                  </a:lnTo>
                </a:path>
              </a:pathLst>
            </a:custGeom>
            <a:ln w="38100">
              <a:solidFill>
                <a:srgbClr val="A49D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237996" y="2159889"/>
              <a:ext cx="1110615" cy="1618615"/>
            </a:xfrm>
            <a:custGeom>
              <a:avLst/>
              <a:gdLst/>
              <a:ahLst/>
              <a:cxnLst/>
              <a:rect l="l" t="t" r="r" b="b"/>
              <a:pathLst>
                <a:path w="1110614" h="1618614">
                  <a:moveTo>
                    <a:pt x="1110119" y="1617535"/>
                  </a:moveTo>
                  <a:lnTo>
                    <a:pt x="1071656" y="1618117"/>
                  </a:lnTo>
                  <a:lnTo>
                    <a:pt x="1033474" y="1616684"/>
                  </a:lnTo>
                  <a:lnTo>
                    <a:pt x="958053" y="1607901"/>
                  </a:lnTo>
                  <a:lnTo>
                    <a:pt x="884049" y="1591441"/>
                  </a:lnTo>
                  <a:lnTo>
                    <a:pt x="811658" y="1567560"/>
                  </a:lnTo>
                  <a:lnTo>
                    <a:pt x="776127" y="1552917"/>
                  </a:lnTo>
                  <a:lnTo>
                    <a:pt x="741071" y="1536514"/>
                  </a:lnTo>
                  <a:lnTo>
                    <a:pt x="706516" y="1518384"/>
                  </a:lnTo>
                  <a:lnTo>
                    <a:pt x="672485" y="1498559"/>
                  </a:lnTo>
                  <a:lnTo>
                    <a:pt x="639002" y="1477070"/>
                  </a:lnTo>
                  <a:lnTo>
                    <a:pt x="606092" y="1453950"/>
                  </a:lnTo>
                  <a:lnTo>
                    <a:pt x="573778" y="1429230"/>
                  </a:lnTo>
                  <a:lnTo>
                    <a:pt x="542086" y="1402942"/>
                  </a:lnTo>
                  <a:lnTo>
                    <a:pt x="511039" y="1375120"/>
                  </a:lnTo>
                  <a:lnTo>
                    <a:pt x="480662" y="1345793"/>
                  </a:lnTo>
                  <a:lnTo>
                    <a:pt x="450979" y="1314995"/>
                  </a:lnTo>
                  <a:lnTo>
                    <a:pt x="422013" y="1282757"/>
                  </a:lnTo>
                  <a:lnTo>
                    <a:pt x="393790" y="1249112"/>
                  </a:lnTo>
                  <a:lnTo>
                    <a:pt x="366334" y="1214091"/>
                  </a:lnTo>
                  <a:lnTo>
                    <a:pt x="339668" y="1177726"/>
                  </a:lnTo>
                  <a:lnTo>
                    <a:pt x="313818" y="1140049"/>
                  </a:lnTo>
                  <a:lnTo>
                    <a:pt x="288807" y="1101093"/>
                  </a:lnTo>
                  <a:lnTo>
                    <a:pt x="264659" y="1060888"/>
                  </a:lnTo>
                  <a:lnTo>
                    <a:pt x="241399" y="1019468"/>
                  </a:lnTo>
                  <a:lnTo>
                    <a:pt x="219051" y="976864"/>
                  </a:lnTo>
                  <a:lnTo>
                    <a:pt x="197640" y="933108"/>
                  </a:lnTo>
                  <a:lnTo>
                    <a:pt x="177188" y="888231"/>
                  </a:lnTo>
                  <a:lnTo>
                    <a:pt x="157722" y="842267"/>
                  </a:lnTo>
                  <a:lnTo>
                    <a:pt x="139265" y="795247"/>
                  </a:lnTo>
                  <a:lnTo>
                    <a:pt x="121841" y="747202"/>
                  </a:lnTo>
                  <a:lnTo>
                    <a:pt x="105474" y="698166"/>
                  </a:lnTo>
                  <a:lnTo>
                    <a:pt x="90190" y="648169"/>
                  </a:lnTo>
                  <a:lnTo>
                    <a:pt x="76011" y="597244"/>
                  </a:lnTo>
                  <a:lnTo>
                    <a:pt x="62962" y="545423"/>
                  </a:lnTo>
                  <a:lnTo>
                    <a:pt x="51068" y="492738"/>
                  </a:lnTo>
                  <a:lnTo>
                    <a:pt x="40353" y="439220"/>
                  </a:lnTo>
                  <a:lnTo>
                    <a:pt x="30840" y="384902"/>
                  </a:lnTo>
                  <a:lnTo>
                    <a:pt x="22555" y="329815"/>
                  </a:lnTo>
                  <a:lnTo>
                    <a:pt x="15521" y="273992"/>
                  </a:lnTo>
                  <a:lnTo>
                    <a:pt x="9763" y="217465"/>
                  </a:lnTo>
                  <a:lnTo>
                    <a:pt x="5305" y="160265"/>
                  </a:lnTo>
                  <a:lnTo>
                    <a:pt x="2171" y="102425"/>
                  </a:lnTo>
                  <a:lnTo>
                    <a:pt x="542" y="51236"/>
                  </a:lnTo>
                  <a:lnTo>
                    <a:pt x="135" y="25621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31107" y="3718582"/>
              <a:ext cx="118745" cy="133350"/>
            </a:xfrm>
            <a:custGeom>
              <a:avLst/>
              <a:gdLst/>
              <a:ahLst/>
              <a:cxnLst/>
              <a:rect l="l" t="t" r="r" b="b"/>
              <a:pathLst>
                <a:path w="118745" h="133350">
                  <a:moveTo>
                    <a:pt x="0" y="0"/>
                  </a:moveTo>
                  <a:lnTo>
                    <a:pt x="118579" y="58737"/>
                  </a:lnTo>
                  <a:lnTo>
                    <a:pt x="9080" y="133045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174071" y="4611732"/>
            <a:ext cx="212788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7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synchronized</a:t>
            </a:r>
            <a:endParaRPr sz="2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053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thread</a:t>
            </a:r>
            <a:r>
              <a:rPr spc="10" dirty="0"/>
              <a:t> </a:t>
            </a:r>
            <a:r>
              <a:rPr spc="-5" dirty="0"/>
              <a:t>that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already</a:t>
            </a:r>
            <a:r>
              <a:rPr spc="20" dirty="0">
                <a:solidFill>
                  <a:srgbClr val="9BC850"/>
                </a:solidFill>
              </a:rPr>
              <a:t> </a:t>
            </a:r>
            <a:r>
              <a:rPr spc="-5" dirty="0"/>
              <a:t>has</a:t>
            </a:r>
            <a:r>
              <a:rPr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reference</a:t>
            </a:r>
            <a:r>
              <a:rPr spc="15" dirty="0"/>
              <a:t> </a:t>
            </a:r>
            <a:r>
              <a:rPr spc="-5" dirty="0"/>
              <a:t>on the </a:t>
            </a:r>
            <a:r>
              <a:rPr dirty="0"/>
              <a:t> </a:t>
            </a:r>
            <a:r>
              <a:rPr spc="-5" dirty="0"/>
              <a:t>previous</a:t>
            </a:r>
            <a:r>
              <a:rPr spc="15" dirty="0"/>
              <a:t> </a:t>
            </a:r>
            <a:r>
              <a:rPr spc="-5" dirty="0"/>
              <a:t>array</a:t>
            </a:r>
            <a:r>
              <a:rPr spc="10" dirty="0"/>
              <a:t> </a:t>
            </a:r>
            <a:r>
              <a:rPr spc="-5" dirty="0"/>
              <a:t>will</a:t>
            </a:r>
            <a:r>
              <a:rPr spc="15" dirty="0"/>
              <a:t> </a:t>
            </a:r>
            <a:r>
              <a:rPr spc="-5" dirty="0">
                <a:solidFill>
                  <a:srgbClr val="9BC850"/>
                </a:solidFill>
              </a:rPr>
              <a:t>not see</a:t>
            </a:r>
            <a:r>
              <a:rPr spc="5" dirty="0">
                <a:solidFill>
                  <a:srgbClr val="9BC850"/>
                </a:solidFill>
              </a:rPr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modification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024663" y="3699537"/>
            <a:ext cx="5591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threads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see</a:t>
            </a:r>
            <a:r>
              <a:rPr sz="2400" spc="-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modification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6424" y="3121940"/>
            <a:ext cx="292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Copy</a:t>
            </a:r>
            <a:r>
              <a:rPr sz="36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36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Write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9464"/>
            <a:ext cx="484060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collections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maps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Collections: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Queue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,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BlockingQueue </a:t>
            </a:r>
            <a:r>
              <a:rPr sz="2400" spc="-62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Map: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7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implementations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5932" y="1921817"/>
            <a:ext cx="160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Agenda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4663" y="2625118"/>
            <a:ext cx="218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Two</a:t>
            </a:r>
            <a:r>
              <a:rPr sz="24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structures: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663" y="3219477"/>
            <a:ext cx="32156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00"/>
              </a:spcBef>
              <a:buClr>
                <a:srgbClr val="F05A28"/>
              </a:buClr>
              <a:buSzPct val="75000"/>
              <a:buChar char="-"/>
              <a:tabLst>
                <a:tab pos="170180" algn="l"/>
              </a:tabLst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CopyOnWriteArrayList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69545" indent="-157480">
              <a:lnSpc>
                <a:spcPct val="100000"/>
              </a:lnSpc>
              <a:spcBef>
                <a:spcPts val="1800"/>
              </a:spcBef>
              <a:buClr>
                <a:srgbClr val="F05A28"/>
              </a:buClr>
              <a:buSzPct val="75000"/>
              <a:buChar char="-"/>
              <a:tabLst>
                <a:tab pos="170180" algn="l"/>
              </a:tabLst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CopyOnWriteArraySet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424" y="3121940"/>
            <a:ext cx="292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Copy</a:t>
            </a:r>
            <a:r>
              <a:rPr sz="36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3600" spc="-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Write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8626"/>
            <a:ext cx="936434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Work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well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when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there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many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reads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very,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very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few </a:t>
            </a:r>
            <a:r>
              <a:rPr sz="2800" spc="-6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writes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Example: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application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initialization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6485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C</a:t>
            </a:r>
            <a:r>
              <a:rPr sz="4800" spc="-125" dirty="0">
                <a:solidFill>
                  <a:srgbClr val="9BC850"/>
                </a:solidFill>
                <a:latin typeface="Arial MT"/>
                <a:cs typeface="Arial MT"/>
              </a:rPr>
              <a:t>op</a:t>
            </a:r>
            <a:r>
              <a:rPr sz="4800" spc="-5" dirty="0">
                <a:solidFill>
                  <a:srgbClr val="9BC850"/>
                </a:solidFill>
                <a:latin typeface="Arial MT"/>
                <a:cs typeface="Arial MT"/>
              </a:rPr>
              <a:t>y</a:t>
            </a:r>
            <a:r>
              <a:rPr sz="4800" spc="-2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125" dirty="0">
                <a:solidFill>
                  <a:srgbClr val="9BC850"/>
                </a:solidFill>
                <a:latin typeface="Arial MT"/>
                <a:cs typeface="Arial MT"/>
              </a:rPr>
              <a:t>o</a:t>
            </a:r>
            <a:r>
              <a:rPr sz="4800" spc="-5" dirty="0">
                <a:solidFill>
                  <a:srgbClr val="9BC850"/>
                </a:solidFill>
                <a:latin typeface="Arial MT"/>
                <a:cs typeface="Arial MT"/>
              </a:rPr>
              <a:t>n</a:t>
            </a:r>
            <a:r>
              <a:rPr sz="4800" spc="-21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200" dirty="0">
                <a:solidFill>
                  <a:srgbClr val="9BC850"/>
                </a:solidFill>
                <a:latin typeface="Arial MT"/>
                <a:cs typeface="Arial MT"/>
              </a:rPr>
              <a:t>W</a:t>
            </a:r>
            <a:r>
              <a:rPr sz="4800" spc="-125" dirty="0">
                <a:solidFill>
                  <a:srgbClr val="9BC850"/>
                </a:solidFill>
                <a:latin typeface="Arial MT"/>
                <a:cs typeface="Arial MT"/>
              </a:rPr>
              <a:t>r</a:t>
            </a: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i</a:t>
            </a: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t</a:t>
            </a:r>
            <a:r>
              <a:rPr sz="4800" dirty="0">
                <a:solidFill>
                  <a:srgbClr val="9BC850"/>
                </a:solidFill>
                <a:latin typeface="Arial MT"/>
                <a:cs typeface="Arial MT"/>
              </a:rPr>
              <a:t>e</a:t>
            </a:r>
            <a:r>
              <a:rPr sz="4800" spc="-2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114" dirty="0">
                <a:solidFill>
                  <a:srgbClr val="9BC850"/>
                </a:solidFill>
                <a:latin typeface="Arial MT"/>
                <a:cs typeface="Arial MT"/>
              </a:rPr>
              <a:t>S</a:t>
            </a: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truc</a:t>
            </a:r>
            <a:r>
              <a:rPr sz="4800" spc="-114" dirty="0">
                <a:solidFill>
                  <a:srgbClr val="9BC850"/>
                </a:solidFill>
                <a:latin typeface="Arial MT"/>
                <a:cs typeface="Arial MT"/>
              </a:rPr>
              <a:t>t</a:t>
            </a:r>
            <a:r>
              <a:rPr sz="4800" spc="-114" dirty="0">
                <a:solidFill>
                  <a:srgbClr val="9BC850"/>
                </a:solidFill>
                <a:latin typeface="Arial MT"/>
                <a:cs typeface="Arial MT"/>
              </a:rPr>
              <a:t>u</a:t>
            </a:r>
            <a:r>
              <a:rPr sz="4800" spc="-114" dirty="0">
                <a:solidFill>
                  <a:srgbClr val="9BC850"/>
                </a:solidFill>
                <a:latin typeface="Arial MT"/>
                <a:cs typeface="Arial MT"/>
              </a:rPr>
              <a:t>r</a:t>
            </a:r>
            <a:r>
              <a:rPr sz="4800" spc="-125" dirty="0">
                <a:solidFill>
                  <a:srgbClr val="9BC850"/>
                </a:solidFill>
                <a:latin typeface="Arial MT"/>
                <a:cs typeface="Arial MT"/>
              </a:rPr>
              <a:t>es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1735" y="2730336"/>
            <a:ext cx="406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Queues</a:t>
            </a:r>
            <a:r>
              <a:rPr spc="170" dirty="0"/>
              <a:t> </a:t>
            </a:r>
            <a:r>
              <a:rPr spc="165" dirty="0"/>
              <a:t>and </a:t>
            </a:r>
            <a:r>
              <a:rPr spc="210" dirty="0"/>
              <a:t>Stacks</a:t>
            </a:r>
            <a:endParaRPr spc="2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259357"/>
            <a:ext cx="675005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Queue</a:t>
            </a:r>
            <a:r>
              <a:rPr sz="2400" spc="-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Deque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interfaces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10668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ArrayBlockingQueue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bounded</a:t>
            </a:r>
            <a:r>
              <a:rPr sz="2400" spc="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blocking</a:t>
            </a:r>
            <a:r>
              <a:rPr sz="2400" spc="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queue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array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ConcurrentLinkedQueue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unbounded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blocking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5152" y="2014728"/>
            <a:ext cx="2820924" cy="28140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759592"/>
            <a:ext cx="921702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3560">
              <a:lnSpc>
                <a:spcPct val="154000"/>
              </a:lnSpc>
              <a:spcBef>
                <a:spcPts val="100"/>
              </a:spcBef>
            </a:pPr>
            <a:r>
              <a:rPr sz="2800" spc="-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Two</a:t>
            </a:r>
            <a:r>
              <a:rPr sz="2800" spc="1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kinds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queues: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3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FIFO</a:t>
            </a: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(queue)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3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LIFO</a:t>
            </a: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(stack) </a:t>
            </a:r>
            <a:r>
              <a:rPr sz="2800" spc="-6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4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JDK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have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following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229870" indent="-217805">
              <a:lnSpc>
                <a:spcPct val="100000"/>
              </a:lnSpc>
              <a:buChar char="-"/>
              <a:tabLst>
                <a:tab pos="229870" algn="l"/>
              </a:tabLst>
            </a:pP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Queue:</a:t>
            </a:r>
            <a:r>
              <a:rPr sz="2800" spc="1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queue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229870" indent="-217805">
              <a:lnSpc>
                <a:spcPct val="100000"/>
              </a:lnSpc>
              <a:buChar char="-"/>
              <a:tabLst>
                <a:tab pos="229870" algn="l"/>
              </a:tabLst>
            </a:pP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Deque: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both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queue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stack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There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no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“pure”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stack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(the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Stack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class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does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not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count)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69570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A49DCA"/>
                </a:solidFill>
                <a:latin typeface="Arial MT"/>
                <a:cs typeface="Arial MT"/>
              </a:rPr>
              <a:t>How</a:t>
            </a:r>
            <a:r>
              <a:rPr sz="4800" spc="-245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90" dirty="0">
                <a:solidFill>
                  <a:srgbClr val="A49DCA"/>
                </a:solidFill>
                <a:latin typeface="Arial MT"/>
                <a:cs typeface="Arial MT"/>
              </a:rPr>
              <a:t>Does</a:t>
            </a:r>
            <a:r>
              <a:rPr sz="4800" spc="-225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A49DCA"/>
                </a:solidFill>
                <a:latin typeface="Arial MT"/>
                <a:cs typeface="Arial MT"/>
              </a:rPr>
              <a:t>a</a:t>
            </a:r>
            <a:r>
              <a:rPr sz="4800" spc="-235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95" dirty="0">
                <a:solidFill>
                  <a:srgbClr val="A49DCA"/>
                </a:solidFill>
                <a:latin typeface="Arial MT"/>
                <a:cs typeface="Arial MT"/>
              </a:rPr>
              <a:t>Queue</a:t>
            </a:r>
            <a:r>
              <a:rPr sz="4800" spc="-215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140" dirty="0">
                <a:solidFill>
                  <a:srgbClr val="A49DCA"/>
                </a:solidFill>
                <a:latin typeface="Arial MT"/>
                <a:cs typeface="Arial MT"/>
              </a:rPr>
              <a:t>Work?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3538" y="2913126"/>
            <a:ext cx="3901440" cy="449580"/>
            <a:chOff x="3923538" y="2913126"/>
            <a:chExt cx="3901440" cy="449580"/>
          </a:xfrm>
        </p:grpSpPr>
        <p:sp>
          <p:nvSpPr>
            <p:cNvPr id="3" name="object 3"/>
            <p:cNvSpPr/>
            <p:nvPr/>
          </p:nvSpPr>
          <p:spPr>
            <a:xfrm>
              <a:off x="3936111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68165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68165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90313" y="2925699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471677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1677" y="424434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90313" y="2925699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0" y="0"/>
                  </a:moveTo>
                  <a:lnTo>
                    <a:pt x="471677" y="0"/>
                  </a:lnTo>
                  <a:lnTo>
                    <a:pt x="471677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22366" y="2925699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471677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1677" y="424434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22366" y="2925699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0" y="0"/>
                  </a:moveTo>
                  <a:lnTo>
                    <a:pt x="471677" y="0"/>
                  </a:lnTo>
                  <a:lnTo>
                    <a:pt x="471677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42229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42229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74283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74283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95669" y="2925698"/>
              <a:ext cx="1329055" cy="424815"/>
            </a:xfrm>
            <a:custGeom>
              <a:avLst/>
              <a:gdLst/>
              <a:ahLst/>
              <a:cxnLst/>
              <a:rect l="l" t="t" r="r" b="b"/>
              <a:pathLst>
                <a:path w="1329054" h="424814">
                  <a:moveTo>
                    <a:pt x="1328928" y="0"/>
                  </a:moveTo>
                  <a:lnTo>
                    <a:pt x="1328928" y="0"/>
                  </a:lnTo>
                  <a:lnTo>
                    <a:pt x="0" y="0"/>
                  </a:lnTo>
                  <a:lnTo>
                    <a:pt x="0" y="424434"/>
                  </a:lnTo>
                  <a:lnTo>
                    <a:pt x="1328928" y="424434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239715" y="4029701"/>
            <a:ext cx="1095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ueue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2156" y="2925698"/>
            <a:ext cx="472440" cy="424815"/>
          </a:xfrm>
          <a:prstGeom prst="rect">
            <a:avLst/>
          </a:prstGeom>
          <a:ln w="25146">
            <a:solidFill>
              <a:srgbClr val="F05A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a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7722" y="2925698"/>
            <a:ext cx="424815" cy="424815"/>
          </a:xfrm>
          <a:prstGeom prst="rect">
            <a:avLst/>
          </a:prstGeom>
          <a:ln w="25146">
            <a:solidFill>
              <a:srgbClr val="F05A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b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5669" y="2925698"/>
            <a:ext cx="432434" cy="424815"/>
          </a:xfrm>
          <a:prstGeom prst="rect">
            <a:avLst/>
          </a:prstGeom>
          <a:ln w="25146">
            <a:solidFill>
              <a:srgbClr val="F05A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c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36160" y="2085486"/>
            <a:ext cx="147193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15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Producer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algn="ctr">
              <a:lnSpc>
                <a:spcPts val="2955"/>
              </a:lnSpc>
            </a:pPr>
            <a:r>
              <a:rPr sz="2500" spc="-4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8837" y="2085486"/>
            <a:ext cx="166878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15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Consumer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algn="ctr">
              <a:lnSpc>
                <a:spcPts val="2955"/>
              </a:lnSpc>
            </a:pPr>
            <a:r>
              <a:rPr sz="2500" spc="-6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3538" y="2913126"/>
            <a:ext cx="3901440" cy="449580"/>
            <a:chOff x="3923538" y="2913126"/>
            <a:chExt cx="3901440" cy="449580"/>
          </a:xfrm>
        </p:grpSpPr>
        <p:sp>
          <p:nvSpPr>
            <p:cNvPr id="3" name="object 3"/>
            <p:cNvSpPr/>
            <p:nvPr/>
          </p:nvSpPr>
          <p:spPr>
            <a:xfrm>
              <a:off x="3936111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68165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68165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90313" y="2925699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471677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1677" y="424434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90313" y="2925699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0" y="0"/>
                  </a:moveTo>
                  <a:lnTo>
                    <a:pt x="471677" y="0"/>
                  </a:lnTo>
                  <a:lnTo>
                    <a:pt x="471677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22366" y="2925699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471677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1677" y="424434"/>
                  </a:lnTo>
                  <a:lnTo>
                    <a:pt x="471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22366" y="2925699"/>
              <a:ext cx="471805" cy="424815"/>
            </a:xfrm>
            <a:custGeom>
              <a:avLst/>
              <a:gdLst/>
              <a:ahLst/>
              <a:cxnLst/>
              <a:rect l="l" t="t" r="r" b="b"/>
              <a:pathLst>
                <a:path w="471804" h="424814">
                  <a:moveTo>
                    <a:pt x="0" y="0"/>
                  </a:moveTo>
                  <a:lnTo>
                    <a:pt x="471677" y="0"/>
                  </a:lnTo>
                  <a:lnTo>
                    <a:pt x="471677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42229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42229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74283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472439" y="0"/>
                  </a:moveTo>
                  <a:lnTo>
                    <a:pt x="0" y="0"/>
                  </a:lnTo>
                  <a:lnTo>
                    <a:pt x="0" y="424434"/>
                  </a:lnTo>
                  <a:lnTo>
                    <a:pt x="472439" y="42443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74283" y="2925699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40" h="424814">
                  <a:moveTo>
                    <a:pt x="0" y="0"/>
                  </a:moveTo>
                  <a:lnTo>
                    <a:pt x="472439" y="0"/>
                  </a:lnTo>
                  <a:lnTo>
                    <a:pt x="472439" y="424434"/>
                  </a:lnTo>
                  <a:lnTo>
                    <a:pt x="0" y="42443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95669" y="2925698"/>
              <a:ext cx="1329055" cy="424815"/>
            </a:xfrm>
            <a:custGeom>
              <a:avLst/>
              <a:gdLst/>
              <a:ahLst/>
              <a:cxnLst/>
              <a:rect l="l" t="t" r="r" b="b"/>
              <a:pathLst>
                <a:path w="1329054" h="424814">
                  <a:moveTo>
                    <a:pt x="1328928" y="0"/>
                  </a:moveTo>
                  <a:lnTo>
                    <a:pt x="1328928" y="0"/>
                  </a:lnTo>
                  <a:lnTo>
                    <a:pt x="0" y="0"/>
                  </a:lnTo>
                  <a:lnTo>
                    <a:pt x="0" y="424434"/>
                  </a:lnTo>
                  <a:lnTo>
                    <a:pt x="1328928" y="424434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239715" y="4029701"/>
            <a:ext cx="1095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ueue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36001" y="2085314"/>
            <a:ext cx="147193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15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Producer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algn="ctr">
              <a:lnSpc>
                <a:spcPts val="2955"/>
              </a:lnSpc>
            </a:pPr>
            <a:r>
              <a:rPr sz="2500" spc="-4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8837" y="2085486"/>
            <a:ext cx="166878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15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Consumer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algn="ctr">
              <a:lnSpc>
                <a:spcPts val="2955"/>
              </a:lnSpc>
            </a:pPr>
            <a:r>
              <a:rPr sz="2500" spc="-6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47756" y="2925698"/>
            <a:ext cx="472440" cy="424815"/>
          </a:xfrm>
          <a:prstGeom prst="rect">
            <a:avLst/>
          </a:prstGeom>
          <a:ln w="25146">
            <a:solidFill>
              <a:srgbClr val="F05A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a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27922" y="2925698"/>
            <a:ext cx="424815" cy="424815"/>
          </a:xfrm>
          <a:prstGeom prst="rect">
            <a:avLst/>
          </a:prstGeom>
          <a:ln w="25146">
            <a:solidFill>
              <a:srgbClr val="F05A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b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33869" y="2925698"/>
            <a:ext cx="432434" cy="424815"/>
          </a:xfrm>
          <a:prstGeom prst="rect">
            <a:avLst/>
          </a:prstGeom>
          <a:ln w="25146">
            <a:solidFill>
              <a:srgbClr val="F05A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c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4663" y="2259357"/>
            <a:ext cx="5524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So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we can have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2400" spc="-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many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producers</a:t>
            </a:r>
            <a:r>
              <a:rPr sz="2400" spc="2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consumers</a:t>
            </a:r>
            <a:r>
              <a:rPr sz="2400" spc="2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as we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need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358" y="3219477"/>
            <a:ext cx="6607809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Each of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them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its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own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thread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thread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does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not know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many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elements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queue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…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996" y="2847620"/>
            <a:ext cx="36341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793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We</a:t>
            </a:r>
            <a:r>
              <a:rPr sz="36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Are</a:t>
            </a:r>
            <a:r>
              <a:rPr sz="36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3600" spc="-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a </a:t>
            </a:r>
            <a:r>
              <a:rPr sz="3600" spc="-9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Concurrent</a:t>
            </a:r>
            <a:r>
              <a:rPr sz="3600" spc="-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Arial MT"/>
                <a:cs typeface="Arial MT"/>
              </a:rPr>
              <a:t>World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8626"/>
            <a:ext cx="9690735" cy="196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4610">
              <a:lnSpc>
                <a:spcPct val="100000"/>
              </a:lnSpc>
              <a:spcBef>
                <a:spcPts val="95"/>
              </a:spcBef>
              <a:buClr>
                <a:srgbClr val="3E3E3E"/>
              </a:buClr>
              <a:buFont typeface="Cambria" panose="02040503050406030204"/>
              <a:buAutoNum type="arabicParenR"/>
              <a:tabLst>
                <a:tab pos="428625" algn="l"/>
              </a:tabLst>
            </a:pP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Wh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2800" spc="1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2800" spc="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en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if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que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6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/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ac</a:t>
            </a: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fu</a:t>
            </a: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ll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2800" spc="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2800" spc="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eed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-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 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add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an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element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it?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28625" algn="l"/>
              </a:tabLst>
            </a:pP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Wh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2800" spc="1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2800" spc="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en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if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que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6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/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ac</a:t>
            </a: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2800" spc="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2800" spc="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eed 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get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an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element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it?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3887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0" dirty="0">
                <a:solidFill>
                  <a:srgbClr val="A49DCA"/>
                </a:solidFill>
                <a:latin typeface="Arial MT"/>
                <a:cs typeface="Arial MT"/>
              </a:rPr>
              <a:t>T</a:t>
            </a:r>
            <a:r>
              <a:rPr sz="4800" spc="-120" dirty="0">
                <a:solidFill>
                  <a:srgbClr val="A49DCA"/>
                </a:solidFill>
                <a:latin typeface="Arial MT"/>
                <a:cs typeface="Arial MT"/>
              </a:rPr>
              <a:t>w</a:t>
            </a:r>
            <a:r>
              <a:rPr sz="4800" spc="-5" dirty="0">
                <a:solidFill>
                  <a:srgbClr val="A49DCA"/>
                </a:solidFill>
                <a:latin typeface="Arial MT"/>
                <a:cs typeface="Arial MT"/>
              </a:rPr>
              <a:t>o</a:t>
            </a:r>
            <a:r>
              <a:rPr sz="4800" spc="-215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120" dirty="0">
                <a:solidFill>
                  <a:srgbClr val="A49DCA"/>
                </a:solidFill>
                <a:latin typeface="Arial MT"/>
                <a:cs typeface="Arial MT"/>
              </a:rPr>
              <a:t>Quest</a:t>
            </a:r>
            <a:r>
              <a:rPr sz="4800" spc="-114" dirty="0">
                <a:solidFill>
                  <a:srgbClr val="A49DCA"/>
                </a:solidFill>
                <a:latin typeface="Arial MT"/>
                <a:cs typeface="Arial MT"/>
              </a:rPr>
              <a:t>i</a:t>
            </a:r>
            <a:r>
              <a:rPr sz="4800" spc="-114" dirty="0">
                <a:solidFill>
                  <a:srgbClr val="A49DCA"/>
                </a:solidFill>
                <a:latin typeface="Arial MT"/>
                <a:cs typeface="Arial MT"/>
              </a:rPr>
              <a:t>on</a:t>
            </a:r>
            <a:r>
              <a:rPr sz="4800" dirty="0">
                <a:solidFill>
                  <a:srgbClr val="A49DCA"/>
                </a:solidFill>
                <a:latin typeface="Arial MT"/>
                <a:cs typeface="Arial MT"/>
              </a:rPr>
              <a:t>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217" y="524400"/>
            <a:ext cx="865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Adding</a:t>
            </a:r>
            <a:r>
              <a:rPr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an Element</a:t>
            </a:r>
            <a:r>
              <a:rPr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E3E3E"/>
                </a:solidFill>
                <a:latin typeface="Arial MT"/>
                <a:cs typeface="Arial MT"/>
              </a:rPr>
              <a:t>to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Queue</a:t>
            </a:r>
            <a:r>
              <a:rPr spc="-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 Full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3783" y="2337054"/>
          <a:ext cx="6518275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648335"/>
                <a:gridCol w="647700"/>
                <a:gridCol w="648335"/>
                <a:gridCol w="647700"/>
                <a:gridCol w="647700"/>
                <a:gridCol w="648335"/>
                <a:gridCol w="647700"/>
                <a:gridCol w="648335"/>
                <a:gridCol w="647700"/>
              </a:tblGrid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j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g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f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b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429000"/>
            <a:ext cx="12192000" cy="3429000"/>
            <a:chOff x="0" y="3429000"/>
            <a:chExt cx="12192000" cy="342900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6294" y="6184392"/>
              <a:ext cx="449579" cy="4503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429000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62172" y="2438473"/>
            <a:ext cx="6779259" cy="271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boolean</a:t>
            </a:r>
            <a:r>
              <a:rPr sz="2400" spc="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fail:</a:t>
            </a:r>
            <a:r>
              <a:rPr sz="2400" spc="1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IllegalArgumentException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4291330">
              <a:lnSpc>
                <a:spcPct val="100000"/>
              </a:lnSpc>
            </a:pP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fail: return false </a:t>
            </a:r>
            <a:r>
              <a:rPr sz="2400" spc="-64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boolean </a:t>
            </a:r>
            <a:r>
              <a:rPr sz="24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offer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2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042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Concurrent</a:t>
            </a:r>
            <a:r>
              <a:rPr spc="175" dirty="0"/>
              <a:t> </a:t>
            </a:r>
            <a:r>
              <a:rPr spc="130" dirty="0"/>
              <a:t>Interfaces</a:t>
            </a:r>
            <a:endParaRPr spc="1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629" y="524400"/>
            <a:ext cx="6634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E3E3E"/>
                </a:solidFill>
                <a:latin typeface="Arial MT"/>
                <a:cs typeface="Arial MT"/>
              </a:rPr>
              <a:t>If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Queue</a:t>
            </a:r>
            <a:r>
              <a:rPr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 BlockingQueue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3783" y="2337054"/>
          <a:ext cx="6518275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648335"/>
                <a:gridCol w="647700"/>
                <a:gridCol w="648335"/>
                <a:gridCol w="647700"/>
                <a:gridCol w="647700"/>
                <a:gridCol w="648335"/>
                <a:gridCol w="647700"/>
                <a:gridCol w="648335"/>
                <a:gridCol w="647700"/>
              </a:tblGrid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j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g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f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b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429000"/>
            <a:ext cx="12192000" cy="3429000"/>
            <a:chOff x="0" y="3429000"/>
            <a:chExt cx="12192000" cy="342900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6294" y="6184392"/>
              <a:ext cx="449579" cy="4503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429000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61562" y="2438473"/>
            <a:ext cx="6779895" cy="381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boolean</a:t>
            </a:r>
            <a:r>
              <a:rPr sz="2400" spc="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fail:</a:t>
            </a:r>
            <a:r>
              <a:rPr sz="2400" spc="1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IllegalArgumentException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4291330">
              <a:lnSpc>
                <a:spcPct val="100000"/>
              </a:lnSpc>
            </a:pP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fail: return false </a:t>
            </a: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boolean </a:t>
            </a:r>
            <a:r>
              <a:rPr sz="24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offer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2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15786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24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24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until</a:t>
            </a:r>
            <a:r>
              <a:rPr sz="2400" spc="2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cell</a:t>
            </a:r>
            <a:r>
              <a:rPr sz="2400" spc="1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becomes</a:t>
            </a:r>
            <a:r>
              <a:rPr sz="2400" spc="-1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available </a:t>
            </a:r>
            <a:r>
              <a:rPr sz="2400" spc="-64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24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put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629" y="524400"/>
            <a:ext cx="6634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E3E3E"/>
                </a:solidFill>
                <a:latin typeface="Arial MT"/>
                <a:cs typeface="Arial MT"/>
              </a:rPr>
              <a:t>If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Queue</a:t>
            </a:r>
            <a:r>
              <a:rPr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E3E3E"/>
                </a:solidFill>
                <a:latin typeface="Arial MT"/>
                <a:cs typeface="Arial MT"/>
              </a:rPr>
              <a:t>Is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 BlockingQueue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3783" y="2337054"/>
          <a:ext cx="6518275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648335"/>
                <a:gridCol w="647700"/>
                <a:gridCol w="648335"/>
                <a:gridCol w="647700"/>
                <a:gridCol w="647700"/>
                <a:gridCol w="648335"/>
                <a:gridCol w="647700"/>
                <a:gridCol w="648335"/>
                <a:gridCol w="647700"/>
              </a:tblGrid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j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g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f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b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429000"/>
            <a:ext cx="12192000" cy="3429000"/>
            <a:chOff x="0" y="3429000"/>
            <a:chExt cx="12192000" cy="342900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6294" y="6184392"/>
              <a:ext cx="449579" cy="4503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429000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61257" y="2438473"/>
            <a:ext cx="7609205" cy="381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Microsoft Sans Serif" panose="020B0604020202020204"/>
              <a:cs typeface="Microsoft Sans Serif" panose="020B0604020202020204"/>
            </a:endParaRPr>
          </a:p>
          <a:p>
            <a:pPr marL="13335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boolean</a:t>
            </a:r>
            <a:r>
              <a:rPr sz="2400" spc="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fail:</a:t>
            </a:r>
            <a:r>
              <a:rPr sz="2400" spc="1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IllegalArgumentException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</a:pP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2400" spc="-1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fail:</a:t>
            </a:r>
            <a:r>
              <a:rPr sz="24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return false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boolean</a:t>
            </a:r>
            <a:r>
              <a:rPr sz="2400" spc="3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offer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1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boolean</a:t>
            </a:r>
            <a:r>
              <a:rPr sz="2400" spc="3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offer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10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timeOut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timeUnit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24079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24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24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until</a:t>
            </a:r>
            <a:r>
              <a:rPr sz="2400" spc="2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cell</a:t>
            </a:r>
            <a:r>
              <a:rPr sz="2400" spc="1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becomes</a:t>
            </a:r>
            <a:r>
              <a:rPr sz="2400" spc="-1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available </a:t>
            </a:r>
            <a:r>
              <a:rPr sz="2400" spc="-64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24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put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030757"/>
            <a:ext cx="208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Two</a:t>
            </a:r>
            <a:r>
              <a:rPr sz="2400" spc="-8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behaviors: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2693" rIns="0" bIns="0" rtlCol="0">
            <a:spAutoFit/>
          </a:bodyPr>
          <a:lstStyle/>
          <a:p>
            <a:pPr marL="4694555" indent="-157480">
              <a:lnSpc>
                <a:spcPct val="100000"/>
              </a:lnSpc>
              <a:spcBef>
                <a:spcPts val="100"/>
              </a:spcBef>
              <a:buSzPct val="75000"/>
              <a:buChar char="-"/>
              <a:tabLst>
                <a:tab pos="4695825" algn="l"/>
              </a:tabLst>
            </a:pPr>
            <a:r>
              <a:rPr spc="-5" dirty="0"/>
              <a:t>Failing</a:t>
            </a:r>
            <a:r>
              <a:rPr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an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exception</a:t>
            </a:r>
            <a:endParaRPr spc="-5" dirty="0">
              <a:solidFill>
                <a:srgbClr val="9BC850"/>
              </a:solidFill>
            </a:endParaRPr>
          </a:p>
          <a:p>
            <a:pPr marL="4537710" marR="2980690" indent="-635">
              <a:lnSpc>
                <a:spcPct val="163000"/>
              </a:lnSpc>
              <a:buSzPct val="75000"/>
              <a:buChar char="-"/>
              <a:tabLst>
                <a:tab pos="4695825" algn="l"/>
              </a:tabLst>
            </a:pPr>
            <a:r>
              <a:rPr spc="-5" dirty="0"/>
              <a:t>Failing and </a:t>
            </a:r>
            <a:r>
              <a:rPr spc="-5" dirty="0">
                <a:solidFill>
                  <a:srgbClr val="9BC850"/>
                </a:solidFill>
              </a:rPr>
              <a:t>returning false </a:t>
            </a:r>
            <a:r>
              <a:rPr spc="-625" dirty="0">
                <a:solidFill>
                  <a:srgbClr val="9BC850"/>
                </a:solidFill>
              </a:rPr>
              <a:t> </a:t>
            </a:r>
            <a:r>
              <a:rPr spc="-5" dirty="0"/>
              <a:t>And for </a:t>
            </a:r>
            <a:r>
              <a:rPr spc="-5" dirty="0">
                <a:solidFill>
                  <a:srgbClr val="9BC850"/>
                </a:solidFill>
              </a:rPr>
              <a:t>blocking</a:t>
            </a:r>
            <a:r>
              <a:rPr spc="15" dirty="0">
                <a:solidFill>
                  <a:srgbClr val="9BC850"/>
                </a:solidFill>
              </a:rPr>
              <a:t> </a:t>
            </a:r>
            <a:r>
              <a:rPr spc="-5" dirty="0">
                <a:solidFill>
                  <a:srgbClr val="9BC850"/>
                </a:solidFill>
              </a:rPr>
              <a:t>queue</a:t>
            </a:r>
            <a:r>
              <a:rPr spc="-5" dirty="0"/>
              <a:t>:</a:t>
            </a:r>
            <a:endParaRPr spc="-5" dirty="0"/>
          </a:p>
          <a:p>
            <a:pPr marL="4720590" indent="-183515">
              <a:lnSpc>
                <a:spcPct val="100000"/>
              </a:lnSpc>
              <a:spcBef>
                <a:spcPts val="1800"/>
              </a:spcBef>
              <a:buClr>
                <a:srgbClr val="F05A28"/>
              </a:buClr>
              <a:buChar char="-"/>
              <a:tabLst>
                <a:tab pos="4721860" algn="l"/>
              </a:tabLst>
            </a:pPr>
            <a:r>
              <a:rPr spc="-5" dirty="0">
                <a:solidFill>
                  <a:srgbClr val="9BC850"/>
                </a:solidFill>
              </a:rPr>
              <a:t>Blocking</a:t>
            </a:r>
            <a:r>
              <a:rPr spc="5" dirty="0">
                <a:solidFill>
                  <a:srgbClr val="9BC850"/>
                </a:solidFill>
              </a:rPr>
              <a:t> </a:t>
            </a:r>
            <a:r>
              <a:rPr spc="-5" dirty="0"/>
              <a:t>until the queue</a:t>
            </a:r>
            <a:r>
              <a:rPr spc="15" dirty="0"/>
              <a:t> </a:t>
            </a:r>
            <a:r>
              <a:rPr spc="-5" dirty="0"/>
              <a:t>can</a:t>
            </a:r>
            <a:r>
              <a:rPr dirty="0"/>
              <a:t> </a:t>
            </a:r>
            <a:r>
              <a:rPr spc="-5" dirty="0">
                <a:solidFill>
                  <a:srgbClr val="9BC850"/>
                </a:solidFill>
              </a:rPr>
              <a:t>accept</a:t>
            </a:r>
            <a:r>
              <a:rPr spc="10" dirty="0">
                <a:solidFill>
                  <a:srgbClr val="9BC850"/>
                </a:solidFill>
              </a:rPr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element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62344" y="2573300"/>
            <a:ext cx="34861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 marR="5080" indent="-61912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Adding Elements </a:t>
            </a:r>
            <a:r>
              <a:rPr sz="3600" spc="-9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at</a:t>
            </a:r>
            <a:r>
              <a:rPr sz="36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3600" spc="-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105" dirty="0">
                <a:solidFill>
                  <a:srgbClr val="3E3E3E"/>
                </a:solidFill>
                <a:latin typeface="Arial MT"/>
                <a:cs typeface="Arial MT"/>
              </a:rPr>
              <a:t>Tail</a:t>
            </a:r>
            <a:r>
              <a:rPr sz="3600"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3600"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endParaRPr sz="360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Queue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4663" y="2373657"/>
            <a:ext cx="6066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Deque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accept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elements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at the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queue: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663" y="3105177"/>
            <a:ext cx="364426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har char="-"/>
              <a:tabLst>
                <a:tab pos="196215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addFirst(),</a:t>
            </a:r>
            <a:r>
              <a:rPr sz="2400" spc="-3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offerFirst(),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BlockingDeque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2880">
              <a:lnSpc>
                <a:spcPct val="100000"/>
              </a:lnSpc>
              <a:buChar char="-"/>
              <a:tabLst>
                <a:tab pos="195580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putFirst()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582" y="2573300"/>
            <a:ext cx="31019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2090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We</a:t>
            </a:r>
            <a:r>
              <a:rPr sz="3600" spc="-2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Also</a:t>
            </a:r>
            <a:r>
              <a:rPr sz="3600" spc="-2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Have </a:t>
            </a:r>
            <a:r>
              <a:rPr sz="3600" spc="-9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Deque And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BlockingDeque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076479"/>
            <a:ext cx="58223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Queues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get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peek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operations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Queue: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053" y="3036599"/>
            <a:ext cx="489331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har char="-"/>
              <a:tabLst>
                <a:tab pos="196215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Returns null: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poll()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peek()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3515">
              <a:lnSpc>
                <a:spcPct val="100000"/>
              </a:lnSpc>
              <a:buChar char="-"/>
              <a:tabLst>
                <a:tab pos="196215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Exception: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remove()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element()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BlockingQueue: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2880">
              <a:lnSpc>
                <a:spcPct val="100000"/>
              </a:lnSpc>
              <a:buChar char="-"/>
              <a:tabLst>
                <a:tab pos="195580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blocks: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take()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874" y="3121940"/>
            <a:ext cx="305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Other</a:t>
            </a:r>
            <a:r>
              <a:rPr sz="3600" spc="-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Methods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076479"/>
            <a:ext cx="58223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Queues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get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peek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operations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Deque: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053" y="3036599"/>
            <a:ext cx="538416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har char="-"/>
              <a:tabLst>
                <a:tab pos="196215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Returns null: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pollLast()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peekLast()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3515">
              <a:lnSpc>
                <a:spcPct val="100000"/>
              </a:lnSpc>
              <a:buChar char="-"/>
              <a:tabLst>
                <a:tab pos="196215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Exception: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removeLast()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getLast()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BlockingDeque: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2880">
              <a:lnSpc>
                <a:spcPct val="100000"/>
              </a:lnSpc>
              <a:buChar char="-"/>
              <a:tabLst>
                <a:tab pos="195580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blocks: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takeLast()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874" y="3121940"/>
            <a:ext cx="305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Other</a:t>
            </a:r>
            <a:r>
              <a:rPr sz="3600" spc="-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Methods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8626"/>
            <a:ext cx="9796780" cy="2188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Four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different</a:t>
            </a:r>
            <a:r>
              <a:rPr sz="2800" spc="1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types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queues: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they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may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blocking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or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not, </a:t>
            </a:r>
            <a:r>
              <a:rPr sz="2800" spc="-6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may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offer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access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both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sides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or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not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74930">
              <a:lnSpc>
                <a:spcPct val="154000"/>
              </a:lnSpc>
            </a:pP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Different</a:t>
            </a:r>
            <a:r>
              <a:rPr sz="2800" spc="1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types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failure: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special</a:t>
            </a:r>
            <a:r>
              <a:rPr sz="2800" spc="1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value,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exception,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blocking </a:t>
            </a:r>
            <a:r>
              <a:rPr sz="2800" spc="-6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That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makes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spc="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API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quite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complex,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lot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methods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7038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" dirty="0">
                <a:solidFill>
                  <a:srgbClr val="9BC850"/>
                </a:solidFill>
                <a:latin typeface="Arial MT"/>
                <a:cs typeface="Arial MT"/>
              </a:rPr>
              <a:t>Queue</a:t>
            </a:r>
            <a:r>
              <a:rPr sz="4800" spc="-22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85" dirty="0">
                <a:solidFill>
                  <a:srgbClr val="9BC850"/>
                </a:solidFill>
                <a:latin typeface="Arial MT"/>
                <a:cs typeface="Arial MT"/>
              </a:rPr>
              <a:t>and</a:t>
            </a:r>
            <a:r>
              <a:rPr sz="4800" spc="-2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110" dirty="0">
                <a:solidFill>
                  <a:srgbClr val="9BC850"/>
                </a:solidFill>
                <a:latin typeface="Arial MT"/>
                <a:cs typeface="Arial MT"/>
              </a:rPr>
              <a:t>BlockingQueue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435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Concurrent</a:t>
            </a:r>
            <a:r>
              <a:rPr spc="150" dirty="0"/>
              <a:t> </a:t>
            </a:r>
            <a:r>
              <a:rPr spc="220" dirty="0"/>
              <a:t>Maps</a:t>
            </a:r>
            <a:endParaRPr spc="2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847879"/>
            <a:ext cx="540893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One</a:t>
            </a:r>
            <a:r>
              <a:rPr sz="2400" spc="-9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interface: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ConcurrentMap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redefining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JavaDoc </a:t>
            </a:r>
            <a:r>
              <a:rPr sz="2400" spc="-6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Two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implementations: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ConcurrentHashMap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7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&amp;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6369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ConcurrentSkipListMap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: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JDK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6, no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synchronization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5152" y="2014728"/>
            <a:ext cx="2820924" cy="28140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733579"/>
            <a:ext cx="576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ConcurrentMap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defines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atomic</a:t>
            </a:r>
            <a:r>
              <a:rPr sz="2400" spc="-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operations: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327939"/>
            <a:ext cx="537908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F05A28"/>
              </a:buClr>
              <a:buChar char="-"/>
              <a:tabLst>
                <a:tab pos="195580" algn="l"/>
              </a:tabLst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putIfAbsent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(key,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value)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F05A28"/>
              </a:buClr>
              <a:buChar char="-"/>
              <a:tabLst>
                <a:tab pos="195580" algn="l"/>
              </a:tabLst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remove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(key,</a:t>
            </a:r>
            <a:r>
              <a:rPr sz="2400" spc="-5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value)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F05A28"/>
              </a:buClr>
              <a:buChar char="-"/>
              <a:tabLst>
                <a:tab pos="195580" algn="l"/>
              </a:tabLst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replace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(key,</a:t>
            </a:r>
            <a:r>
              <a:rPr sz="2400" spc="-4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value)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F05A28"/>
              </a:buClr>
              <a:buChar char="-"/>
              <a:tabLst>
                <a:tab pos="195580" algn="l"/>
              </a:tabLst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replace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(key,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existingValue,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newValue)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0782" y="2847620"/>
            <a:ext cx="2263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947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Atomic 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O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per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at</a:t>
            </a:r>
            <a:r>
              <a:rPr sz="3600" spc="-10" dirty="0">
                <a:solidFill>
                  <a:srgbClr val="3E3E3E"/>
                </a:solidFill>
                <a:latin typeface="Arial MT"/>
                <a:cs typeface="Arial MT"/>
              </a:rPr>
              <a:t>i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o</a:t>
            </a:r>
            <a:r>
              <a:rPr sz="3600" spc="-10" dirty="0">
                <a:solidFill>
                  <a:srgbClr val="3E3E3E"/>
                </a:solidFill>
                <a:latin typeface="Arial MT"/>
                <a:cs typeface="Arial MT"/>
              </a:rPr>
              <a:t>n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442237"/>
            <a:ext cx="625030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Implementing the Producer / Consumer at the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level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vs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the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level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35814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For that, we need new API, new Collections </a:t>
            </a:r>
            <a:r>
              <a:rPr sz="2400" spc="-6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Two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branches: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Collection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5152" y="2014728"/>
            <a:ext cx="2820924" cy="28140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759592"/>
            <a:ext cx="8188325" cy="264604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spc="1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ConcurrentMap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implementations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are: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229870" indent="-217805">
              <a:lnSpc>
                <a:spcPct val="100000"/>
              </a:lnSpc>
              <a:spcBef>
                <a:spcPts val="1795"/>
              </a:spcBef>
              <a:buChar char="-"/>
              <a:tabLst>
                <a:tab pos="229870" algn="l"/>
              </a:tabLst>
            </a:pP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Thread-safe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maps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229870" indent="-217805">
              <a:lnSpc>
                <a:spcPct val="100000"/>
              </a:lnSpc>
              <a:spcBef>
                <a:spcPts val="1800"/>
              </a:spcBef>
              <a:buChar char="-"/>
              <a:tabLst>
                <a:tab pos="229870" algn="l"/>
              </a:tabLst>
            </a:pP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Efficient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up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certain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number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threads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210820" indent="-198755">
              <a:lnSpc>
                <a:spcPct val="100000"/>
              </a:lnSpc>
              <a:spcBef>
                <a:spcPts val="1800"/>
              </a:spcBef>
              <a:buChar char="-"/>
              <a:tabLst>
                <a:tab pos="210820" algn="l"/>
              </a:tabLst>
            </a:pPr>
            <a:r>
              <a:rPr sz="2800" spc="2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number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efficient,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parallel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special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operations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8479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0" dirty="0">
                <a:solidFill>
                  <a:srgbClr val="A49DCA"/>
                </a:solidFill>
                <a:latin typeface="Arial MT"/>
                <a:cs typeface="Arial MT"/>
              </a:rPr>
              <a:t>ConcurrentMap</a:t>
            </a:r>
            <a:r>
              <a:rPr sz="4800" spc="-204" dirty="0">
                <a:solidFill>
                  <a:srgbClr val="A49DCA"/>
                </a:solidFill>
                <a:latin typeface="Arial MT"/>
                <a:cs typeface="Arial MT"/>
              </a:rPr>
              <a:t> </a:t>
            </a:r>
            <a:r>
              <a:rPr sz="4800" spc="-110" dirty="0">
                <a:solidFill>
                  <a:srgbClr val="A49DCA"/>
                </a:solidFill>
                <a:latin typeface="Arial MT"/>
                <a:cs typeface="Arial MT"/>
              </a:rPr>
              <a:t>Implementations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809" y="524400"/>
            <a:ext cx="6037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How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Does</a:t>
            </a:r>
            <a:r>
              <a:rPr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HashMap</a:t>
            </a:r>
            <a:r>
              <a:rPr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3E3E3E"/>
                </a:solidFill>
                <a:latin typeface="Arial MT"/>
                <a:cs typeface="Arial MT"/>
              </a:rPr>
              <a:t>Work?</a:t>
            </a:r>
            <a:endParaRPr spc="-1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8464" y="2474214"/>
          <a:ext cx="5817870" cy="75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720090"/>
                <a:gridCol w="720090"/>
                <a:gridCol w="720089"/>
                <a:gridCol w="720089"/>
                <a:gridCol w="720089"/>
                <a:gridCol w="720089"/>
                <a:gridCol w="720089"/>
              </a:tblGrid>
              <a:tr h="7200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38100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A28"/>
                      </a:solidFill>
                      <a:prstDash val="solid"/>
                    </a:lnL>
                    <a:lnR w="38100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A28"/>
                      </a:solidFill>
                      <a:prstDash val="solid"/>
                    </a:lnL>
                    <a:lnR w="38100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A28"/>
                      </a:solidFill>
                      <a:prstDash val="solid"/>
                    </a:lnL>
                    <a:lnR w="38100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A28"/>
                      </a:solidFill>
                      <a:prstDash val="solid"/>
                    </a:lnL>
                    <a:lnR w="38100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A28"/>
                      </a:solidFill>
                      <a:prstDash val="solid"/>
                    </a:lnL>
                    <a:lnR w="38100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A28"/>
                      </a:solidFill>
                      <a:prstDash val="solid"/>
                    </a:lnL>
                    <a:lnR w="38100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07514" y="4076700"/>
            <a:ext cx="864869" cy="504825"/>
          </a:xfrm>
          <a:prstGeom prst="rect">
            <a:avLst/>
          </a:prstGeom>
          <a:ln w="38861">
            <a:solidFill>
              <a:srgbClr val="F05A28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3368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2002" y="4076700"/>
            <a:ext cx="1224280" cy="50482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307" y="1562266"/>
            <a:ext cx="4822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hashmap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on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array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0563" y="3697293"/>
            <a:ext cx="5215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1)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Compute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 hashcode</a:t>
            </a:r>
            <a:r>
              <a:rPr sz="2400" spc="2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from the</a:t>
            </a:r>
            <a:r>
              <a:rPr sz="24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 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2)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Decide</a:t>
            </a:r>
            <a:r>
              <a:rPr sz="24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cell</a:t>
            </a:r>
            <a:r>
              <a:rPr sz="24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24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hold</a:t>
            </a:r>
            <a:r>
              <a:rPr sz="24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 / 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24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pair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42103" y="2744723"/>
            <a:ext cx="216408" cy="21640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635752" y="2852976"/>
            <a:ext cx="1964055" cy="1332230"/>
          </a:xfrm>
          <a:custGeom>
            <a:avLst/>
            <a:gdLst/>
            <a:ahLst/>
            <a:cxnLst/>
            <a:rect l="l" t="t" r="r" b="b"/>
            <a:pathLst>
              <a:path w="1964054" h="1332229">
                <a:moveTo>
                  <a:pt x="1963966" y="0"/>
                </a:moveTo>
                <a:lnTo>
                  <a:pt x="1907510" y="183"/>
                </a:lnTo>
                <a:lnTo>
                  <a:pt x="1851425" y="1463"/>
                </a:lnTo>
                <a:lnTo>
                  <a:pt x="1795733" y="3824"/>
                </a:lnTo>
                <a:lnTo>
                  <a:pt x="1740458" y="7253"/>
                </a:lnTo>
                <a:lnTo>
                  <a:pt x="1685621" y="11733"/>
                </a:lnTo>
                <a:lnTo>
                  <a:pt x="1631245" y="17252"/>
                </a:lnTo>
                <a:lnTo>
                  <a:pt x="1577354" y="23794"/>
                </a:lnTo>
                <a:lnTo>
                  <a:pt x="1523969" y="31344"/>
                </a:lnTo>
                <a:lnTo>
                  <a:pt x="1471113" y="39888"/>
                </a:lnTo>
                <a:lnTo>
                  <a:pt x="1418809" y="49412"/>
                </a:lnTo>
                <a:lnTo>
                  <a:pt x="1367080" y="59900"/>
                </a:lnTo>
                <a:lnTo>
                  <a:pt x="1315947" y="71338"/>
                </a:lnTo>
                <a:lnTo>
                  <a:pt x="1265435" y="83712"/>
                </a:lnTo>
                <a:lnTo>
                  <a:pt x="1215564" y="97006"/>
                </a:lnTo>
                <a:lnTo>
                  <a:pt x="1166359" y="111207"/>
                </a:lnTo>
                <a:lnTo>
                  <a:pt x="1117841" y="126300"/>
                </a:lnTo>
                <a:lnTo>
                  <a:pt x="1070034" y="142269"/>
                </a:lnTo>
                <a:lnTo>
                  <a:pt x="1022960" y="159101"/>
                </a:lnTo>
                <a:lnTo>
                  <a:pt x="976641" y="176780"/>
                </a:lnTo>
                <a:lnTo>
                  <a:pt x="931100" y="195293"/>
                </a:lnTo>
                <a:lnTo>
                  <a:pt x="886360" y="214624"/>
                </a:lnTo>
                <a:lnTo>
                  <a:pt x="842444" y="234759"/>
                </a:lnTo>
                <a:lnTo>
                  <a:pt x="799373" y="255684"/>
                </a:lnTo>
                <a:lnTo>
                  <a:pt x="757172" y="277383"/>
                </a:lnTo>
                <a:lnTo>
                  <a:pt x="715861" y="299842"/>
                </a:lnTo>
                <a:lnTo>
                  <a:pt x="675465" y="323046"/>
                </a:lnTo>
                <a:lnTo>
                  <a:pt x="636005" y="346982"/>
                </a:lnTo>
                <a:lnTo>
                  <a:pt x="597504" y="371633"/>
                </a:lnTo>
                <a:lnTo>
                  <a:pt x="559986" y="396986"/>
                </a:lnTo>
                <a:lnTo>
                  <a:pt x="523471" y="423027"/>
                </a:lnTo>
                <a:lnTo>
                  <a:pt x="487984" y="449739"/>
                </a:lnTo>
                <a:lnTo>
                  <a:pt x="453547" y="477109"/>
                </a:lnTo>
                <a:lnTo>
                  <a:pt x="420182" y="505123"/>
                </a:lnTo>
                <a:lnTo>
                  <a:pt x="387912" y="533765"/>
                </a:lnTo>
                <a:lnTo>
                  <a:pt x="356760" y="563021"/>
                </a:lnTo>
                <a:lnTo>
                  <a:pt x="326748" y="592876"/>
                </a:lnTo>
                <a:lnTo>
                  <a:pt x="297899" y="623315"/>
                </a:lnTo>
                <a:lnTo>
                  <a:pt x="270235" y="654325"/>
                </a:lnTo>
                <a:lnTo>
                  <a:pt x="243780" y="685890"/>
                </a:lnTo>
                <a:lnTo>
                  <a:pt x="218556" y="717996"/>
                </a:lnTo>
                <a:lnTo>
                  <a:pt x="194585" y="750629"/>
                </a:lnTo>
                <a:lnTo>
                  <a:pt x="171890" y="783772"/>
                </a:lnTo>
                <a:lnTo>
                  <a:pt x="150494" y="817413"/>
                </a:lnTo>
                <a:lnTo>
                  <a:pt x="130419" y="851536"/>
                </a:lnTo>
                <a:lnTo>
                  <a:pt x="111688" y="886127"/>
                </a:lnTo>
                <a:lnTo>
                  <a:pt x="94324" y="921171"/>
                </a:lnTo>
                <a:lnTo>
                  <a:pt x="78349" y="956654"/>
                </a:lnTo>
                <a:lnTo>
                  <a:pt x="63786" y="992560"/>
                </a:lnTo>
                <a:lnTo>
                  <a:pt x="50657" y="1028876"/>
                </a:lnTo>
                <a:lnTo>
                  <a:pt x="38986" y="1065586"/>
                </a:lnTo>
                <a:lnTo>
                  <a:pt x="28794" y="1102676"/>
                </a:lnTo>
                <a:lnTo>
                  <a:pt x="20105" y="1140132"/>
                </a:lnTo>
                <a:lnTo>
                  <a:pt x="12941" y="1177938"/>
                </a:lnTo>
                <a:lnTo>
                  <a:pt x="7324" y="1216081"/>
                </a:lnTo>
                <a:lnTo>
                  <a:pt x="3278" y="1254545"/>
                </a:lnTo>
                <a:lnTo>
                  <a:pt x="825" y="1293317"/>
                </a:lnTo>
                <a:lnTo>
                  <a:pt x="52" y="1322274"/>
                </a:lnTo>
                <a:lnTo>
                  <a:pt x="0" y="1331925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5430" y="2784805"/>
            <a:ext cx="115570" cy="133350"/>
          </a:xfrm>
          <a:custGeom>
            <a:avLst/>
            <a:gdLst/>
            <a:ahLst/>
            <a:cxnLst/>
            <a:rect l="l" t="t" r="r" b="b"/>
            <a:pathLst>
              <a:path w="115570" h="133350">
                <a:moveTo>
                  <a:pt x="0" y="133337"/>
                </a:moveTo>
                <a:lnTo>
                  <a:pt x="115176" y="68186"/>
                </a:lnTo>
                <a:lnTo>
                  <a:pt x="1765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809" y="524400"/>
            <a:ext cx="6037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How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Does</a:t>
            </a:r>
            <a:r>
              <a:rPr spc="-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HashMap</a:t>
            </a:r>
            <a:r>
              <a:rPr spc="-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3E3E3E"/>
                </a:solidFill>
                <a:latin typeface="Arial MT"/>
                <a:cs typeface="Arial MT"/>
              </a:rPr>
              <a:t>Work?</a:t>
            </a:r>
            <a:endParaRPr spc="-1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88464" y="2474214"/>
            <a:ext cx="5798820" cy="2314575"/>
            <a:chOff x="2188464" y="2474214"/>
            <a:chExt cx="5798820" cy="2314575"/>
          </a:xfrm>
        </p:grpSpPr>
        <p:sp>
          <p:nvSpPr>
            <p:cNvPr id="4" name="object 4"/>
            <p:cNvSpPr/>
            <p:nvPr/>
          </p:nvSpPr>
          <p:spPr>
            <a:xfrm>
              <a:off x="2207514" y="2493264"/>
              <a:ext cx="5760720" cy="720090"/>
            </a:xfrm>
            <a:custGeom>
              <a:avLst/>
              <a:gdLst/>
              <a:ahLst/>
              <a:cxnLst/>
              <a:rect l="l" t="t" r="r" b="b"/>
              <a:pathLst>
                <a:path w="576072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5760720" h="720089">
                  <a:moveTo>
                    <a:pt x="720090" y="0"/>
                  </a:moveTo>
                  <a:lnTo>
                    <a:pt x="1440180" y="0"/>
                  </a:lnTo>
                  <a:lnTo>
                    <a:pt x="1440180" y="720089"/>
                  </a:lnTo>
                  <a:lnTo>
                    <a:pt x="720090" y="720089"/>
                  </a:lnTo>
                  <a:lnTo>
                    <a:pt x="720090" y="0"/>
                  </a:lnTo>
                  <a:close/>
                </a:path>
                <a:path w="5760720" h="720089">
                  <a:moveTo>
                    <a:pt x="1440180" y="0"/>
                  </a:moveTo>
                  <a:lnTo>
                    <a:pt x="2160270" y="0"/>
                  </a:lnTo>
                  <a:lnTo>
                    <a:pt x="2160270" y="720089"/>
                  </a:lnTo>
                  <a:lnTo>
                    <a:pt x="1440180" y="720089"/>
                  </a:lnTo>
                  <a:lnTo>
                    <a:pt x="1440180" y="0"/>
                  </a:lnTo>
                  <a:close/>
                </a:path>
                <a:path w="5760720" h="720089">
                  <a:moveTo>
                    <a:pt x="2160270" y="0"/>
                  </a:moveTo>
                  <a:lnTo>
                    <a:pt x="2880360" y="0"/>
                  </a:lnTo>
                  <a:lnTo>
                    <a:pt x="2880360" y="720089"/>
                  </a:lnTo>
                  <a:lnTo>
                    <a:pt x="2160270" y="720089"/>
                  </a:lnTo>
                  <a:lnTo>
                    <a:pt x="2160270" y="0"/>
                  </a:lnTo>
                  <a:close/>
                </a:path>
                <a:path w="5760720" h="720089">
                  <a:moveTo>
                    <a:pt x="2880360" y="0"/>
                  </a:moveTo>
                  <a:lnTo>
                    <a:pt x="3600450" y="0"/>
                  </a:lnTo>
                  <a:lnTo>
                    <a:pt x="3600450" y="720089"/>
                  </a:lnTo>
                  <a:lnTo>
                    <a:pt x="2880360" y="720089"/>
                  </a:lnTo>
                  <a:lnTo>
                    <a:pt x="2880360" y="0"/>
                  </a:lnTo>
                  <a:close/>
                </a:path>
                <a:path w="5760720" h="720089">
                  <a:moveTo>
                    <a:pt x="3600450" y="0"/>
                  </a:moveTo>
                  <a:lnTo>
                    <a:pt x="4320540" y="0"/>
                  </a:lnTo>
                  <a:lnTo>
                    <a:pt x="4320540" y="720089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w="5760720" h="720089">
                  <a:moveTo>
                    <a:pt x="4320540" y="0"/>
                  </a:moveTo>
                  <a:lnTo>
                    <a:pt x="5040630" y="0"/>
                  </a:lnTo>
                  <a:lnTo>
                    <a:pt x="5040630" y="720089"/>
                  </a:lnTo>
                  <a:lnTo>
                    <a:pt x="4320540" y="720089"/>
                  </a:lnTo>
                  <a:lnTo>
                    <a:pt x="4320540" y="0"/>
                  </a:lnTo>
                  <a:close/>
                </a:path>
                <a:path w="5760720" h="720089">
                  <a:moveTo>
                    <a:pt x="5040630" y="0"/>
                  </a:moveTo>
                  <a:lnTo>
                    <a:pt x="5760720" y="0"/>
                  </a:lnTo>
                  <a:lnTo>
                    <a:pt x="5760720" y="720089"/>
                  </a:lnTo>
                  <a:lnTo>
                    <a:pt x="5040630" y="720089"/>
                  </a:lnTo>
                  <a:lnTo>
                    <a:pt x="504063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50308" y="2924933"/>
              <a:ext cx="682625" cy="864235"/>
            </a:xfrm>
            <a:custGeom>
              <a:avLst/>
              <a:gdLst/>
              <a:ahLst/>
              <a:cxnLst/>
              <a:rect l="l" t="t" r="r" b="b"/>
              <a:pathLst>
                <a:path w="682625" h="864235">
                  <a:moveTo>
                    <a:pt x="682167" y="863752"/>
                  </a:moveTo>
                  <a:lnTo>
                    <a:pt x="639212" y="861970"/>
                  </a:lnTo>
                  <a:lnTo>
                    <a:pt x="596910" y="856867"/>
                  </a:lnTo>
                  <a:lnTo>
                    <a:pt x="555347" y="848541"/>
                  </a:lnTo>
                  <a:lnTo>
                    <a:pt x="514609" y="837089"/>
                  </a:lnTo>
                  <a:lnTo>
                    <a:pt x="474782" y="822608"/>
                  </a:lnTo>
                  <a:lnTo>
                    <a:pt x="435950" y="805194"/>
                  </a:lnTo>
                  <a:lnTo>
                    <a:pt x="398199" y="784945"/>
                  </a:lnTo>
                  <a:lnTo>
                    <a:pt x="361615" y="761957"/>
                  </a:lnTo>
                  <a:lnTo>
                    <a:pt x="326283" y="736328"/>
                  </a:lnTo>
                  <a:lnTo>
                    <a:pt x="292288" y="708155"/>
                  </a:lnTo>
                  <a:lnTo>
                    <a:pt x="259716" y="677534"/>
                  </a:lnTo>
                  <a:lnTo>
                    <a:pt x="228653" y="644562"/>
                  </a:lnTo>
                  <a:lnTo>
                    <a:pt x="199183" y="609337"/>
                  </a:lnTo>
                  <a:lnTo>
                    <a:pt x="171393" y="571956"/>
                  </a:lnTo>
                  <a:lnTo>
                    <a:pt x="145368" y="532514"/>
                  </a:lnTo>
                  <a:lnTo>
                    <a:pt x="121193" y="491110"/>
                  </a:lnTo>
                  <a:lnTo>
                    <a:pt x="98953" y="447840"/>
                  </a:lnTo>
                  <a:lnTo>
                    <a:pt x="78735" y="402802"/>
                  </a:lnTo>
                  <a:lnTo>
                    <a:pt x="60623" y="356091"/>
                  </a:lnTo>
                  <a:lnTo>
                    <a:pt x="44704" y="307806"/>
                  </a:lnTo>
                  <a:lnTo>
                    <a:pt x="31062" y="258043"/>
                  </a:lnTo>
                  <a:lnTo>
                    <a:pt x="19782" y="206899"/>
                  </a:lnTo>
                  <a:lnTo>
                    <a:pt x="10952" y="154471"/>
                  </a:lnTo>
                  <a:lnTo>
                    <a:pt x="4655" y="100856"/>
                  </a:lnTo>
                  <a:lnTo>
                    <a:pt x="977" y="46151"/>
                  </a:lnTo>
                  <a:lnTo>
                    <a:pt x="61" y="11543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16620" y="3725781"/>
              <a:ext cx="116839" cy="133350"/>
            </a:xfrm>
            <a:custGeom>
              <a:avLst/>
              <a:gdLst/>
              <a:ahLst/>
              <a:cxnLst/>
              <a:rect l="l" t="t" r="r" b="b"/>
              <a:pathLst>
                <a:path w="116839" h="133350">
                  <a:moveTo>
                    <a:pt x="0" y="0"/>
                  </a:moveTo>
                  <a:lnTo>
                    <a:pt x="116420" y="62890"/>
                  </a:lnTo>
                  <a:lnTo>
                    <a:pt x="4381" y="133273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42104" y="2744724"/>
              <a:ext cx="216408" cy="216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828" y="2755392"/>
              <a:ext cx="216407" cy="2156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42029" y="2892929"/>
              <a:ext cx="1148715" cy="1802764"/>
            </a:xfrm>
            <a:custGeom>
              <a:avLst/>
              <a:gdLst/>
              <a:ahLst/>
              <a:cxnLst/>
              <a:rect l="l" t="t" r="r" b="b"/>
              <a:pathLst>
                <a:path w="1148714" h="1802764">
                  <a:moveTo>
                    <a:pt x="1148676" y="1801850"/>
                  </a:moveTo>
                  <a:lnTo>
                    <a:pt x="1075740" y="1801370"/>
                  </a:lnTo>
                  <a:lnTo>
                    <a:pt x="1003860" y="1793398"/>
                  </a:lnTo>
                  <a:lnTo>
                    <a:pt x="933193" y="1778158"/>
                  </a:lnTo>
                  <a:lnTo>
                    <a:pt x="863894" y="1755870"/>
                  </a:lnTo>
                  <a:lnTo>
                    <a:pt x="796119" y="1726756"/>
                  </a:lnTo>
                  <a:lnTo>
                    <a:pt x="730024" y="1691037"/>
                  </a:lnTo>
                  <a:lnTo>
                    <a:pt x="697655" y="1670770"/>
                  </a:lnTo>
                  <a:lnTo>
                    <a:pt x="665764" y="1648936"/>
                  </a:lnTo>
                  <a:lnTo>
                    <a:pt x="634371" y="1625560"/>
                  </a:lnTo>
                  <a:lnTo>
                    <a:pt x="603496" y="1600673"/>
                  </a:lnTo>
                  <a:lnTo>
                    <a:pt x="573157" y="1574300"/>
                  </a:lnTo>
                  <a:lnTo>
                    <a:pt x="543374" y="1546471"/>
                  </a:lnTo>
                  <a:lnTo>
                    <a:pt x="514167" y="1517211"/>
                  </a:lnTo>
                  <a:lnTo>
                    <a:pt x="485555" y="1486550"/>
                  </a:lnTo>
                  <a:lnTo>
                    <a:pt x="457558" y="1454515"/>
                  </a:lnTo>
                  <a:lnTo>
                    <a:pt x="430195" y="1421133"/>
                  </a:lnTo>
                  <a:lnTo>
                    <a:pt x="403485" y="1386433"/>
                  </a:lnTo>
                  <a:lnTo>
                    <a:pt x="377448" y="1350442"/>
                  </a:lnTo>
                  <a:lnTo>
                    <a:pt x="352103" y="1313187"/>
                  </a:lnTo>
                  <a:lnTo>
                    <a:pt x="327471" y="1274697"/>
                  </a:lnTo>
                  <a:lnTo>
                    <a:pt x="303570" y="1234999"/>
                  </a:lnTo>
                  <a:lnTo>
                    <a:pt x="280419" y="1194121"/>
                  </a:lnTo>
                  <a:lnTo>
                    <a:pt x="258039" y="1152090"/>
                  </a:lnTo>
                  <a:lnTo>
                    <a:pt x="236449" y="1108934"/>
                  </a:lnTo>
                  <a:lnTo>
                    <a:pt x="215668" y="1064681"/>
                  </a:lnTo>
                  <a:lnTo>
                    <a:pt x="195715" y="1019359"/>
                  </a:lnTo>
                  <a:lnTo>
                    <a:pt x="176611" y="972995"/>
                  </a:lnTo>
                  <a:lnTo>
                    <a:pt x="158374" y="925617"/>
                  </a:lnTo>
                  <a:lnTo>
                    <a:pt x="141025" y="877253"/>
                  </a:lnTo>
                  <a:lnTo>
                    <a:pt x="124582" y="827930"/>
                  </a:lnTo>
                  <a:lnTo>
                    <a:pt x="109064" y="777676"/>
                  </a:lnTo>
                  <a:lnTo>
                    <a:pt x="94493" y="726519"/>
                  </a:lnTo>
                  <a:lnTo>
                    <a:pt x="80886" y="674487"/>
                  </a:lnTo>
                  <a:lnTo>
                    <a:pt x="68264" y="621606"/>
                  </a:lnTo>
                  <a:lnTo>
                    <a:pt x="56645" y="567906"/>
                  </a:lnTo>
                  <a:lnTo>
                    <a:pt x="46050" y="513413"/>
                  </a:lnTo>
                  <a:lnTo>
                    <a:pt x="36498" y="458156"/>
                  </a:lnTo>
                  <a:lnTo>
                    <a:pt x="28007" y="402161"/>
                  </a:lnTo>
                  <a:lnTo>
                    <a:pt x="20599" y="345457"/>
                  </a:lnTo>
                  <a:lnTo>
                    <a:pt x="14292" y="288072"/>
                  </a:lnTo>
                  <a:lnTo>
                    <a:pt x="9105" y="230032"/>
                  </a:lnTo>
                  <a:lnTo>
                    <a:pt x="5058" y="171367"/>
                  </a:lnTo>
                  <a:lnTo>
                    <a:pt x="2171" y="112102"/>
                  </a:lnTo>
                  <a:lnTo>
                    <a:pt x="542" y="56084"/>
                  </a:lnTo>
                  <a:lnTo>
                    <a:pt x="135" y="2804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72936" y="4636529"/>
              <a:ext cx="119380" cy="133350"/>
            </a:xfrm>
            <a:custGeom>
              <a:avLst/>
              <a:gdLst/>
              <a:ahLst/>
              <a:cxnLst/>
              <a:rect l="l" t="t" r="r" b="b"/>
              <a:pathLst>
                <a:path w="119379" h="133350">
                  <a:moveTo>
                    <a:pt x="0" y="0"/>
                  </a:moveTo>
                  <a:lnTo>
                    <a:pt x="118859" y="58166"/>
                  </a:lnTo>
                  <a:lnTo>
                    <a:pt x="9715" y="132994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500115" y="3537203"/>
            <a:ext cx="962660" cy="504190"/>
          </a:xfrm>
          <a:prstGeom prst="rect">
            <a:avLst/>
          </a:prstGeom>
          <a:ln w="39624">
            <a:solidFill>
              <a:srgbClr val="F05A28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73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2521" y="3537203"/>
            <a:ext cx="1362075" cy="5041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73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307" y="1562266"/>
            <a:ext cx="4822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hashmap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on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array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7421" y="4406646"/>
            <a:ext cx="962025" cy="504190"/>
          </a:xfrm>
          <a:prstGeom prst="rect">
            <a:avLst/>
          </a:prstGeom>
          <a:ln w="38861">
            <a:solidFill>
              <a:srgbClr val="F05A28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9446" y="4406646"/>
            <a:ext cx="1361440" cy="5041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6307" y="5291063"/>
            <a:ext cx="45307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Each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cell is called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“bucket”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367818"/>
            <a:ext cx="6313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Adding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key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2400" spc="-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2400" spc="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pair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 a map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is a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several 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steps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problem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3749" y="2327937"/>
            <a:ext cx="611060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00"/>
              </a:spcBef>
              <a:buClr>
                <a:srgbClr val="F05A28"/>
              </a:buClr>
              <a:buSzPct val="96000"/>
              <a:buAutoNum type="arabicParenR"/>
              <a:tabLst>
                <a:tab pos="285115" algn="l"/>
              </a:tabLst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Compute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the hashcode</a:t>
            </a:r>
            <a:r>
              <a:rPr sz="2400" spc="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key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1216660">
              <a:lnSpc>
                <a:spcPct val="163000"/>
              </a:lnSpc>
              <a:buSzPct val="96000"/>
              <a:buAutoNum type="arabicParenR"/>
              <a:tabLst>
                <a:tab pos="285115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Check if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bucket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400" spc="-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there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not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3)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Check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if the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key is there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or not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4)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Update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spc="2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map these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steps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must not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interrupted</a:t>
            </a:r>
            <a:r>
              <a:rPr sz="2400" spc="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by another</a:t>
            </a:r>
            <a:r>
              <a:rPr sz="2400" spc="3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thread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928" y="2847620"/>
            <a:ext cx="3004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5" marR="5080" indent="-50927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Understanding </a:t>
            </a:r>
            <a:r>
              <a:rPr sz="3600" spc="-9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3600" spc="-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Problem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664997"/>
            <a:ext cx="67983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only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way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guard</a:t>
            </a:r>
            <a:r>
              <a:rPr sz="2400" spc="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array-based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structure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lock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array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968" y="2625118"/>
            <a:ext cx="631063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Synchronizing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put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would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work, but…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would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very inefficient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block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all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map: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102870" indent="-635">
              <a:lnSpc>
                <a:spcPct val="100000"/>
              </a:lnSpc>
              <a:spcBef>
                <a:spcPts val="1800"/>
              </a:spcBef>
              <a:buChar char="-"/>
              <a:tabLst>
                <a:tab pos="196215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should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allow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several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threads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different 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buckets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5580" indent="-183515">
              <a:lnSpc>
                <a:spcPct val="100000"/>
              </a:lnSpc>
              <a:spcBef>
                <a:spcPts val="1800"/>
              </a:spcBef>
              <a:buChar char="-"/>
              <a:tabLst>
                <a:tab pos="196215" algn="l"/>
              </a:tabLst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should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allow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reads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928" y="2847620"/>
            <a:ext cx="3004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5" marR="5080" indent="-50927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Understanding </a:t>
            </a:r>
            <a:r>
              <a:rPr sz="3600" spc="-9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3600" spc="-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Problem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269" y="524400"/>
            <a:ext cx="528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Synchronizing</a:t>
            </a:r>
            <a:r>
              <a:rPr spc="-2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All</a:t>
            </a:r>
            <a:r>
              <a:rPr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Map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82545" y="2366010"/>
            <a:ext cx="5998845" cy="2423160"/>
            <a:chOff x="2082545" y="2366010"/>
            <a:chExt cx="5998845" cy="2423160"/>
          </a:xfrm>
        </p:grpSpPr>
        <p:sp>
          <p:nvSpPr>
            <p:cNvPr id="4" name="object 4"/>
            <p:cNvSpPr/>
            <p:nvPr/>
          </p:nvSpPr>
          <p:spPr>
            <a:xfrm>
              <a:off x="2207513" y="2493264"/>
              <a:ext cx="5760720" cy="720090"/>
            </a:xfrm>
            <a:custGeom>
              <a:avLst/>
              <a:gdLst/>
              <a:ahLst/>
              <a:cxnLst/>
              <a:rect l="l" t="t" r="r" b="b"/>
              <a:pathLst>
                <a:path w="576072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5760720" h="720089">
                  <a:moveTo>
                    <a:pt x="720090" y="0"/>
                  </a:moveTo>
                  <a:lnTo>
                    <a:pt x="1440180" y="0"/>
                  </a:lnTo>
                  <a:lnTo>
                    <a:pt x="1440180" y="720089"/>
                  </a:lnTo>
                  <a:lnTo>
                    <a:pt x="720090" y="720089"/>
                  </a:lnTo>
                  <a:lnTo>
                    <a:pt x="720090" y="0"/>
                  </a:lnTo>
                  <a:close/>
                </a:path>
                <a:path w="5760720" h="720089">
                  <a:moveTo>
                    <a:pt x="1440180" y="0"/>
                  </a:moveTo>
                  <a:lnTo>
                    <a:pt x="2160270" y="0"/>
                  </a:lnTo>
                  <a:lnTo>
                    <a:pt x="2160270" y="720089"/>
                  </a:lnTo>
                  <a:lnTo>
                    <a:pt x="1440180" y="720089"/>
                  </a:lnTo>
                  <a:lnTo>
                    <a:pt x="1440180" y="0"/>
                  </a:lnTo>
                  <a:close/>
                </a:path>
                <a:path w="5760720" h="720089">
                  <a:moveTo>
                    <a:pt x="2160270" y="0"/>
                  </a:moveTo>
                  <a:lnTo>
                    <a:pt x="2880360" y="0"/>
                  </a:lnTo>
                  <a:lnTo>
                    <a:pt x="2880360" y="720089"/>
                  </a:lnTo>
                  <a:lnTo>
                    <a:pt x="2160270" y="720089"/>
                  </a:lnTo>
                  <a:lnTo>
                    <a:pt x="2160270" y="0"/>
                  </a:lnTo>
                  <a:close/>
                </a:path>
                <a:path w="5760720" h="720089">
                  <a:moveTo>
                    <a:pt x="2880360" y="0"/>
                  </a:moveTo>
                  <a:lnTo>
                    <a:pt x="3600450" y="0"/>
                  </a:lnTo>
                  <a:lnTo>
                    <a:pt x="3600450" y="720089"/>
                  </a:lnTo>
                  <a:lnTo>
                    <a:pt x="2880360" y="720089"/>
                  </a:lnTo>
                  <a:lnTo>
                    <a:pt x="2880360" y="0"/>
                  </a:lnTo>
                  <a:close/>
                </a:path>
                <a:path w="5760720" h="720089">
                  <a:moveTo>
                    <a:pt x="3600450" y="0"/>
                  </a:moveTo>
                  <a:lnTo>
                    <a:pt x="4320540" y="0"/>
                  </a:lnTo>
                  <a:lnTo>
                    <a:pt x="4320540" y="720089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w="5760720" h="720089">
                  <a:moveTo>
                    <a:pt x="4320540" y="0"/>
                  </a:moveTo>
                  <a:lnTo>
                    <a:pt x="5040630" y="0"/>
                  </a:lnTo>
                  <a:lnTo>
                    <a:pt x="5040630" y="720089"/>
                  </a:lnTo>
                  <a:lnTo>
                    <a:pt x="4320540" y="720089"/>
                  </a:lnTo>
                  <a:lnTo>
                    <a:pt x="4320540" y="0"/>
                  </a:lnTo>
                  <a:close/>
                </a:path>
                <a:path w="5760720" h="720089">
                  <a:moveTo>
                    <a:pt x="5040630" y="0"/>
                  </a:moveTo>
                  <a:lnTo>
                    <a:pt x="5760720" y="0"/>
                  </a:lnTo>
                  <a:lnTo>
                    <a:pt x="5760720" y="720089"/>
                  </a:lnTo>
                  <a:lnTo>
                    <a:pt x="5040630" y="720089"/>
                  </a:lnTo>
                  <a:lnTo>
                    <a:pt x="504063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50307" y="2924933"/>
              <a:ext cx="682625" cy="864235"/>
            </a:xfrm>
            <a:custGeom>
              <a:avLst/>
              <a:gdLst/>
              <a:ahLst/>
              <a:cxnLst/>
              <a:rect l="l" t="t" r="r" b="b"/>
              <a:pathLst>
                <a:path w="682625" h="864235">
                  <a:moveTo>
                    <a:pt x="682167" y="863752"/>
                  </a:moveTo>
                  <a:lnTo>
                    <a:pt x="639212" y="861970"/>
                  </a:lnTo>
                  <a:lnTo>
                    <a:pt x="596910" y="856867"/>
                  </a:lnTo>
                  <a:lnTo>
                    <a:pt x="555347" y="848541"/>
                  </a:lnTo>
                  <a:lnTo>
                    <a:pt x="514609" y="837089"/>
                  </a:lnTo>
                  <a:lnTo>
                    <a:pt x="474782" y="822608"/>
                  </a:lnTo>
                  <a:lnTo>
                    <a:pt x="435950" y="805194"/>
                  </a:lnTo>
                  <a:lnTo>
                    <a:pt x="398199" y="784945"/>
                  </a:lnTo>
                  <a:lnTo>
                    <a:pt x="361615" y="761957"/>
                  </a:lnTo>
                  <a:lnTo>
                    <a:pt x="326283" y="736328"/>
                  </a:lnTo>
                  <a:lnTo>
                    <a:pt x="292288" y="708155"/>
                  </a:lnTo>
                  <a:lnTo>
                    <a:pt x="259716" y="677534"/>
                  </a:lnTo>
                  <a:lnTo>
                    <a:pt x="228653" y="644562"/>
                  </a:lnTo>
                  <a:lnTo>
                    <a:pt x="199183" y="609337"/>
                  </a:lnTo>
                  <a:lnTo>
                    <a:pt x="171393" y="571956"/>
                  </a:lnTo>
                  <a:lnTo>
                    <a:pt x="145368" y="532514"/>
                  </a:lnTo>
                  <a:lnTo>
                    <a:pt x="121193" y="491110"/>
                  </a:lnTo>
                  <a:lnTo>
                    <a:pt x="98953" y="447840"/>
                  </a:lnTo>
                  <a:lnTo>
                    <a:pt x="78735" y="402802"/>
                  </a:lnTo>
                  <a:lnTo>
                    <a:pt x="60623" y="356091"/>
                  </a:lnTo>
                  <a:lnTo>
                    <a:pt x="44704" y="307806"/>
                  </a:lnTo>
                  <a:lnTo>
                    <a:pt x="31062" y="258043"/>
                  </a:lnTo>
                  <a:lnTo>
                    <a:pt x="19782" y="206899"/>
                  </a:lnTo>
                  <a:lnTo>
                    <a:pt x="10952" y="154471"/>
                  </a:lnTo>
                  <a:lnTo>
                    <a:pt x="4655" y="100856"/>
                  </a:lnTo>
                  <a:lnTo>
                    <a:pt x="977" y="46151"/>
                  </a:lnTo>
                  <a:lnTo>
                    <a:pt x="61" y="11543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16620" y="3725781"/>
              <a:ext cx="116839" cy="133350"/>
            </a:xfrm>
            <a:custGeom>
              <a:avLst/>
              <a:gdLst/>
              <a:ahLst/>
              <a:cxnLst/>
              <a:rect l="l" t="t" r="r" b="b"/>
              <a:pathLst>
                <a:path w="116839" h="133350">
                  <a:moveTo>
                    <a:pt x="0" y="0"/>
                  </a:moveTo>
                  <a:lnTo>
                    <a:pt x="116420" y="62890"/>
                  </a:lnTo>
                  <a:lnTo>
                    <a:pt x="4381" y="133273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42103" y="2744724"/>
              <a:ext cx="216408" cy="216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827" y="2755392"/>
              <a:ext cx="216407" cy="2156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42029" y="2892929"/>
              <a:ext cx="1148715" cy="1802764"/>
            </a:xfrm>
            <a:custGeom>
              <a:avLst/>
              <a:gdLst/>
              <a:ahLst/>
              <a:cxnLst/>
              <a:rect l="l" t="t" r="r" b="b"/>
              <a:pathLst>
                <a:path w="1148714" h="1802764">
                  <a:moveTo>
                    <a:pt x="1148676" y="1801850"/>
                  </a:moveTo>
                  <a:lnTo>
                    <a:pt x="1075740" y="1801370"/>
                  </a:lnTo>
                  <a:lnTo>
                    <a:pt x="1003860" y="1793398"/>
                  </a:lnTo>
                  <a:lnTo>
                    <a:pt x="933193" y="1778158"/>
                  </a:lnTo>
                  <a:lnTo>
                    <a:pt x="863894" y="1755870"/>
                  </a:lnTo>
                  <a:lnTo>
                    <a:pt x="796119" y="1726756"/>
                  </a:lnTo>
                  <a:lnTo>
                    <a:pt x="730024" y="1691037"/>
                  </a:lnTo>
                  <a:lnTo>
                    <a:pt x="697655" y="1670770"/>
                  </a:lnTo>
                  <a:lnTo>
                    <a:pt x="665764" y="1648936"/>
                  </a:lnTo>
                  <a:lnTo>
                    <a:pt x="634371" y="1625560"/>
                  </a:lnTo>
                  <a:lnTo>
                    <a:pt x="603496" y="1600673"/>
                  </a:lnTo>
                  <a:lnTo>
                    <a:pt x="573157" y="1574300"/>
                  </a:lnTo>
                  <a:lnTo>
                    <a:pt x="543374" y="1546471"/>
                  </a:lnTo>
                  <a:lnTo>
                    <a:pt x="514167" y="1517211"/>
                  </a:lnTo>
                  <a:lnTo>
                    <a:pt x="485555" y="1486550"/>
                  </a:lnTo>
                  <a:lnTo>
                    <a:pt x="457558" y="1454515"/>
                  </a:lnTo>
                  <a:lnTo>
                    <a:pt x="430195" y="1421133"/>
                  </a:lnTo>
                  <a:lnTo>
                    <a:pt x="403485" y="1386433"/>
                  </a:lnTo>
                  <a:lnTo>
                    <a:pt x="377448" y="1350442"/>
                  </a:lnTo>
                  <a:lnTo>
                    <a:pt x="352103" y="1313187"/>
                  </a:lnTo>
                  <a:lnTo>
                    <a:pt x="327471" y="1274697"/>
                  </a:lnTo>
                  <a:lnTo>
                    <a:pt x="303570" y="1234999"/>
                  </a:lnTo>
                  <a:lnTo>
                    <a:pt x="280419" y="1194121"/>
                  </a:lnTo>
                  <a:lnTo>
                    <a:pt x="258039" y="1152090"/>
                  </a:lnTo>
                  <a:lnTo>
                    <a:pt x="236449" y="1108934"/>
                  </a:lnTo>
                  <a:lnTo>
                    <a:pt x="215668" y="1064681"/>
                  </a:lnTo>
                  <a:lnTo>
                    <a:pt x="195715" y="1019359"/>
                  </a:lnTo>
                  <a:lnTo>
                    <a:pt x="176611" y="972995"/>
                  </a:lnTo>
                  <a:lnTo>
                    <a:pt x="158374" y="925617"/>
                  </a:lnTo>
                  <a:lnTo>
                    <a:pt x="141025" y="877253"/>
                  </a:lnTo>
                  <a:lnTo>
                    <a:pt x="124582" y="827930"/>
                  </a:lnTo>
                  <a:lnTo>
                    <a:pt x="109064" y="777676"/>
                  </a:lnTo>
                  <a:lnTo>
                    <a:pt x="94493" y="726519"/>
                  </a:lnTo>
                  <a:lnTo>
                    <a:pt x="80886" y="674487"/>
                  </a:lnTo>
                  <a:lnTo>
                    <a:pt x="68264" y="621606"/>
                  </a:lnTo>
                  <a:lnTo>
                    <a:pt x="56645" y="567906"/>
                  </a:lnTo>
                  <a:lnTo>
                    <a:pt x="46050" y="513413"/>
                  </a:lnTo>
                  <a:lnTo>
                    <a:pt x="36498" y="458156"/>
                  </a:lnTo>
                  <a:lnTo>
                    <a:pt x="28007" y="402161"/>
                  </a:lnTo>
                  <a:lnTo>
                    <a:pt x="20599" y="345457"/>
                  </a:lnTo>
                  <a:lnTo>
                    <a:pt x="14292" y="288072"/>
                  </a:lnTo>
                  <a:lnTo>
                    <a:pt x="9105" y="230032"/>
                  </a:lnTo>
                  <a:lnTo>
                    <a:pt x="5058" y="171367"/>
                  </a:lnTo>
                  <a:lnTo>
                    <a:pt x="2171" y="112102"/>
                  </a:lnTo>
                  <a:lnTo>
                    <a:pt x="542" y="56084"/>
                  </a:lnTo>
                  <a:lnTo>
                    <a:pt x="135" y="2804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72936" y="4636529"/>
              <a:ext cx="119380" cy="133350"/>
            </a:xfrm>
            <a:custGeom>
              <a:avLst/>
              <a:gdLst/>
              <a:ahLst/>
              <a:cxnLst/>
              <a:rect l="l" t="t" r="r" b="b"/>
              <a:pathLst>
                <a:path w="119379" h="133350">
                  <a:moveTo>
                    <a:pt x="0" y="0"/>
                  </a:moveTo>
                  <a:lnTo>
                    <a:pt x="118859" y="58166"/>
                  </a:lnTo>
                  <a:lnTo>
                    <a:pt x="9715" y="132994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01595" y="2385060"/>
              <a:ext cx="5960745" cy="937260"/>
            </a:xfrm>
            <a:custGeom>
              <a:avLst/>
              <a:gdLst/>
              <a:ahLst/>
              <a:cxnLst/>
              <a:rect l="l" t="t" r="r" b="b"/>
              <a:pathLst>
                <a:path w="5960745" h="937260">
                  <a:moveTo>
                    <a:pt x="0" y="0"/>
                  </a:moveTo>
                  <a:lnTo>
                    <a:pt x="5960363" y="0"/>
                  </a:lnTo>
                  <a:lnTo>
                    <a:pt x="5960363" y="937260"/>
                  </a:lnTo>
                  <a:lnTo>
                    <a:pt x="0" y="93726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500115" y="3537203"/>
            <a:ext cx="962660" cy="504190"/>
          </a:xfrm>
          <a:prstGeom prst="rect">
            <a:avLst/>
          </a:prstGeom>
          <a:ln w="39624">
            <a:solidFill>
              <a:srgbClr val="F05A28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73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2521" y="3537203"/>
            <a:ext cx="1362075" cy="5041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73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307" y="1562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Synchronizing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on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array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itself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7421" y="4406646"/>
            <a:ext cx="962025" cy="504190"/>
          </a:xfrm>
          <a:prstGeom prst="rect">
            <a:avLst/>
          </a:prstGeom>
          <a:ln w="38861">
            <a:solidFill>
              <a:srgbClr val="F05A28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9446" y="4406646"/>
            <a:ext cx="1361440" cy="5041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2798" y="3597653"/>
            <a:ext cx="277812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Pros: it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works! 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Cons: one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write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blocks</a:t>
            </a:r>
            <a:r>
              <a:rPr sz="2800" spc="-9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everything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269" y="524400"/>
            <a:ext cx="528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Synchronizing</a:t>
            </a:r>
            <a:r>
              <a:rPr spc="-2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All</a:t>
            </a:r>
            <a:r>
              <a:rPr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Map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33322" y="2366010"/>
            <a:ext cx="1698625" cy="975360"/>
            <a:chOff x="1433322" y="2366010"/>
            <a:chExt cx="1698625" cy="975360"/>
          </a:xfrm>
        </p:grpSpPr>
        <p:sp>
          <p:nvSpPr>
            <p:cNvPr id="4" name="object 4"/>
            <p:cNvSpPr/>
            <p:nvPr/>
          </p:nvSpPr>
          <p:spPr>
            <a:xfrm>
              <a:off x="1562862" y="2493264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8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440180" h="720089">
                  <a:moveTo>
                    <a:pt x="720089" y="0"/>
                  </a:moveTo>
                  <a:lnTo>
                    <a:pt x="1440179" y="0"/>
                  </a:lnTo>
                  <a:lnTo>
                    <a:pt x="1440179" y="720089"/>
                  </a:lnTo>
                  <a:lnTo>
                    <a:pt x="720089" y="720089"/>
                  </a:lnTo>
                  <a:lnTo>
                    <a:pt x="720089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9938" y="2755392"/>
              <a:ext cx="215645" cy="2156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2372" y="2385060"/>
              <a:ext cx="1660525" cy="937260"/>
            </a:xfrm>
            <a:custGeom>
              <a:avLst/>
              <a:gdLst/>
              <a:ahLst/>
              <a:cxnLst/>
              <a:rect l="l" t="t" r="r" b="b"/>
              <a:pathLst>
                <a:path w="1660525" h="937260">
                  <a:moveTo>
                    <a:pt x="0" y="0"/>
                  </a:moveTo>
                  <a:lnTo>
                    <a:pt x="1660398" y="0"/>
                  </a:lnTo>
                  <a:lnTo>
                    <a:pt x="1660398" y="937260"/>
                  </a:lnTo>
                  <a:lnTo>
                    <a:pt x="0" y="93726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225545" y="2366010"/>
            <a:ext cx="1697989" cy="975360"/>
            <a:chOff x="3225545" y="2366010"/>
            <a:chExt cx="1697989" cy="975360"/>
          </a:xfrm>
        </p:grpSpPr>
        <p:sp>
          <p:nvSpPr>
            <p:cNvPr id="8" name="object 8"/>
            <p:cNvSpPr/>
            <p:nvPr/>
          </p:nvSpPr>
          <p:spPr>
            <a:xfrm>
              <a:off x="3339083" y="2493264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440179" h="720089">
                  <a:moveTo>
                    <a:pt x="720089" y="0"/>
                  </a:moveTo>
                  <a:lnTo>
                    <a:pt x="1440179" y="0"/>
                  </a:lnTo>
                  <a:lnTo>
                    <a:pt x="1440179" y="720089"/>
                  </a:lnTo>
                  <a:lnTo>
                    <a:pt x="720089" y="720089"/>
                  </a:lnTo>
                  <a:lnTo>
                    <a:pt x="720089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3493" y="2744724"/>
              <a:ext cx="216408" cy="2164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44595" y="2385060"/>
              <a:ext cx="1659889" cy="937260"/>
            </a:xfrm>
            <a:custGeom>
              <a:avLst/>
              <a:gdLst/>
              <a:ahLst/>
              <a:cxnLst/>
              <a:rect l="l" t="t" r="r" b="b"/>
              <a:pathLst>
                <a:path w="1659889" h="937260">
                  <a:moveTo>
                    <a:pt x="0" y="0"/>
                  </a:moveTo>
                  <a:lnTo>
                    <a:pt x="1659635" y="0"/>
                  </a:lnTo>
                  <a:lnTo>
                    <a:pt x="1659635" y="937260"/>
                  </a:lnTo>
                  <a:lnTo>
                    <a:pt x="0" y="93726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997196" y="2366010"/>
            <a:ext cx="1697989" cy="975360"/>
            <a:chOff x="4997196" y="2366010"/>
            <a:chExt cx="1697989" cy="975360"/>
          </a:xfrm>
        </p:grpSpPr>
        <p:sp>
          <p:nvSpPr>
            <p:cNvPr id="12" name="object 12"/>
            <p:cNvSpPr/>
            <p:nvPr/>
          </p:nvSpPr>
          <p:spPr>
            <a:xfrm>
              <a:off x="5123688" y="2493264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440179" h="720089">
                  <a:moveTo>
                    <a:pt x="720089" y="0"/>
                  </a:moveTo>
                  <a:lnTo>
                    <a:pt x="1440180" y="0"/>
                  </a:lnTo>
                  <a:lnTo>
                    <a:pt x="1440180" y="720089"/>
                  </a:lnTo>
                  <a:lnTo>
                    <a:pt x="720089" y="720089"/>
                  </a:lnTo>
                  <a:lnTo>
                    <a:pt x="720089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16246" y="2385060"/>
              <a:ext cx="1659889" cy="937260"/>
            </a:xfrm>
            <a:custGeom>
              <a:avLst/>
              <a:gdLst/>
              <a:ahLst/>
              <a:cxnLst/>
              <a:rect l="l" t="t" r="r" b="b"/>
              <a:pathLst>
                <a:path w="1659890" h="937260">
                  <a:moveTo>
                    <a:pt x="0" y="0"/>
                  </a:moveTo>
                  <a:lnTo>
                    <a:pt x="1659636" y="0"/>
                  </a:lnTo>
                  <a:lnTo>
                    <a:pt x="1659636" y="937260"/>
                  </a:lnTo>
                  <a:lnTo>
                    <a:pt x="0" y="93726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768845" y="2366010"/>
            <a:ext cx="1697989" cy="975360"/>
            <a:chOff x="6768845" y="2366010"/>
            <a:chExt cx="1697989" cy="975360"/>
          </a:xfrm>
        </p:grpSpPr>
        <p:sp>
          <p:nvSpPr>
            <p:cNvPr id="15" name="object 15"/>
            <p:cNvSpPr/>
            <p:nvPr/>
          </p:nvSpPr>
          <p:spPr>
            <a:xfrm>
              <a:off x="6892289" y="2493264"/>
              <a:ext cx="1440180" cy="720090"/>
            </a:xfrm>
            <a:custGeom>
              <a:avLst/>
              <a:gdLst/>
              <a:ahLst/>
              <a:cxnLst/>
              <a:rect l="l" t="t" r="r" b="b"/>
              <a:pathLst>
                <a:path w="144017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440179" h="720089">
                  <a:moveTo>
                    <a:pt x="720089" y="0"/>
                  </a:moveTo>
                  <a:lnTo>
                    <a:pt x="1440179" y="0"/>
                  </a:lnTo>
                  <a:lnTo>
                    <a:pt x="1440179" y="720089"/>
                  </a:lnTo>
                  <a:lnTo>
                    <a:pt x="720089" y="720089"/>
                  </a:lnTo>
                  <a:lnTo>
                    <a:pt x="720089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87895" y="2385060"/>
              <a:ext cx="1659889" cy="937260"/>
            </a:xfrm>
            <a:custGeom>
              <a:avLst/>
              <a:gdLst/>
              <a:ahLst/>
              <a:cxnLst/>
              <a:rect l="l" t="t" r="r" b="b"/>
              <a:pathLst>
                <a:path w="1659890" h="937260">
                  <a:moveTo>
                    <a:pt x="0" y="0"/>
                  </a:moveTo>
                  <a:lnTo>
                    <a:pt x="1659636" y="0"/>
                  </a:lnTo>
                  <a:lnTo>
                    <a:pt x="1659636" y="937260"/>
                  </a:lnTo>
                  <a:lnTo>
                    <a:pt x="0" y="93726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191505" y="3537203"/>
            <a:ext cx="962660" cy="504190"/>
          </a:xfrm>
          <a:prstGeom prst="rect">
            <a:avLst/>
          </a:prstGeom>
          <a:ln w="39624">
            <a:solidFill>
              <a:srgbClr val="F05A28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73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53911" y="3537203"/>
            <a:ext cx="1362075" cy="5041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73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6307" y="1562266"/>
            <a:ext cx="5537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Synchronizing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on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parts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of the array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41701" y="2924933"/>
            <a:ext cx="682625" cy="864235"/>
          </a:xfrm>
          <a:custGeom>
            <a:avLst/>
            <a:gdLst/>
            <a:ahLst/>
            <a:cxnLst/>
            <a:rect l="l" t="t" r="r" b="b"/>
            <a:pathLst>
              <a:path w="682625" h="864235">
                <a:moveTo>
                  <a:pt x="682523" y="863752"/>
                </a:moveTo>
                <a:lnTo>
                  <a:pt x="639543" y="861968"/>
                </a:lnTo>
                <a:lnTo>
                  <a:pt x="597218" y="856864"/>
                </a:lnTo>
                <a:lnTo>
                  <a:pt x="555632" y="848537"/>
                </a:lnTo>
                <a:lnTo>
                  <a:pt x="514872" y="837083"/>
                </a:lnTo>
                <a:lnTo>
                  <a:pt x="475022" y="822600"/>
                </a:lnTo>
                <a:lnTo>
                  <a:pt x="436169" y="805185"/>
                </a:lnTo>
                <a:lnTo>
                  <a:pt x="398398" y="784935"/>
                </a:lnTo>
                <a:lnTo>
                  <a:pt x="361794" y="761946"/>
                </a:lnTo>
                <a:lnTo>
                  <a:pt x="326443" y="736315"/>
                </a:lnTo>
                <a:lnTo>
                  <a:pt x="292430" y="708141"/>
                </a:lnTo>
                <a:lnTo>
                  <a:pt x="259841" y="677518"/>
                </a:lnTo>
                <a:lnTo>
                  <a:pt x="228761" y="644546"/>
                </a:lnTo>
                <a:lnTo>
                  <a:pt x="199276" y="609319"/>
                </a:lnTo>
                <a:lnTo>
                  <a:pt x="171471" y="571936"/>
                </a:lnTo>
                <a:lnTo>
                  <a:pt x="145432" y="532494"/>
                </a:lnTo>
                <a:lnTo>
                  <a:pt x="121244" y="491089"/>
                </a:lnTo>
                <a:lnTo>
                  <a:pt x="98993" y="447818"/>
                </a:lnTo>
                <a:lnTo>
                  <a:pt x="78764" y="402779"/>
                </a:lnTo>
                <a:lnTo>
                  <a:pt x="60643" y="356068"/>
                </a:lnTo>
                <a:lnTo>
                  <a:pt x="44715" y="307782"/>
                </a:lnTo>
                <a:lnTo>
                  <a:pt x="31065" y="258018"/>
                </a:lnTo>
                <a:lnTo>
                  <a:pt x="19780" y="206874"/>
                </a:lnTo>
                <a:lnTo>
                  <a:pt x="10945" y="154446"/>
                </a:lnTo>
                <a:lnTo>
                  <a:pt x="4644" y="100831"/>
                </a:lnTo>
                <a:lnTo>
                  <a:pt x="965" y="46126"/>
                </a:lnTo>
                <a:lnTo>
                  <a:pt x="59" y="11541"/>
                </a:lnTo>
                <a:lnTo>
                  <a:pt x="0" y="0"/>
                </a:lnTo>
              </a:path>
            </a:pathLst>
          </a:custGeom>
          <a:ln w="38099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08394" y="3725773"/>
            <a:ext cx="116839" cy="133350"/>
          </a:xfrm>
          <a:custGeom>
            <a:avLst/>
            <a:gdLst/>
            <a:ahLst/>
            <a:cxnLst/>
            <a:rect l="l" t="t" r="r" b="b"/>
            <a:pathLst>
              <a:path w="116839" h="133350">
                <a:moveTo>
                  <a:pt x="0" y="0"/>
                </a:moveTo>
                <a:lnTo>
                  <a:pt x="116420" y="62890"/>
                </a:lnTo>
                <a:lnTo>
                  <a:pt x="4368" y="133273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112770" y="4406646"/>
            <a:ext cx="962025" cy="504190"/>
          </a:xfrm>
          <a:prstGeom prst="rect">
            <a:avLst/>
          </a:prstGeom>
          <a:ln w="38862">
            <a:solidFill>
              <a:srgbClr val="F05A28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4795" y="4406646"/>
            <a:ext cx="1362075" cy="5041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97377" y="2892929"/>
            <a:ext cx="1148715" cy="1802764"/>
          </a:xfrm>
          <a:custGeom>
            <a:avLst/>
            <a:gdLst/>
            <a:ahLst/>
            <a:cxnLst/>
            <a:rect l="l" t="t" r="r" b="b"/>
            <a:pathLst>
              <a:path w="1148714" h="1802764">
                <a:moveTo>
                  <a:pt x="1148676" y="1801850"/>
                </a:moveTo>
                <a:lnTo>
                  <a:pt x="1075740" y="1801370"/>
                </a:lnTo>
                <a:lnTo>
                  <a:pt x="1003860" y="1793398"/>
                </a:lnTo>
                <a:lnTo>
                  <a:pt x="933193" y="1778158"/>
                </a:lnTo>
                <a:lnTo>
                  <a:pt x="863894" y="1755870"/>
                </a:lnTo>
                <a:lnTo>
                  <a:pt x="796119" y="1726756"/>
                </a:lnTo>
                <a:lnTo>
                  <a:pt x="730024" y="1691037"/>
                </a:lnTo>
                <a:lnTo>
                  <a:pt x="697655" y="1670770"/>
                </a:lnTo>
                <a:lnTo>
                  <a:pt x="665764" y="1648936"/>
                </a:lnTo>
                <a:lnTo>
                  <a:pt x="634371" y="1625560"/>
                </a:lnTo>
                <a:lnTo>
                  <a:pt x="603496" y="1600673"/>
                </a:lnTo>
                <a:lnTo>
                  <a:pt x="573157" y="1574300"/>
                </a:lnTo>
                <a:lnTo>
                  <a:pt x="543374" y="1546471"/>
                </a:lnTo>
                <a:lnTo>
                  <a:pt x="514167" y="1517211"/>
                </a:lnTo>
                <a:lnTo>
                  <a:pt x="485555" y="1486550"/>
                </a:lnTo>
                <a:lnTo>
                  <a:pt x="457558" y="1454515"/>
                </a:lnTo>
                <a:lnTo>
                  <a:pt x="430195" y="1421133"/>
                </a:lnTo>
                <a:lnTo>
                  <a:pt x="403485" y="1386433"/>
                </a:lnTo>
                <a:lnTo>
                  <a:pt x="377448" y="1350442"/>
                </a:lnTo>
                <a:lnTo>
                  <a:pt x="352103" y="1313187"/>
                </a:lnTo>
                <a:lnTo>
                  <a:pt x="327471" y="1274697"/>
                </a:lnTo>
                <a:lnTo>
                  <a:pt x="303570" y="1234999"/>
                </a:lnTo>
                <a:lnTo>
                  <a:pt x="280419" y="1194121"/>
                </a:lnTo>
                <a:lnTo>
                  <a:pt x="258039" y="1152090"/>
                </a:lnTo>
                <a:lnTo>
                  <a:pt x="236449" y="1108934"/>
                </a:lnTo>
                <a:lnTo>
                  <a:pt x="215668" y="1064681"/>
                </a:lnTo>
                <a:lnTo>
                  <a:pt x="195715" y="1019359"/>
                </a:lnTo>
                <a:lnTo>
                  <a:pt x="176611" y="972995"/>
                </a:lnTo>
                <a:lnTo>
                  <a:pt x="158374" y="925617"/>
                </a:lnTo>
                <a:lnTo>
                  <a:pt x="141025" y="877253"/>
                </a:lnTo>
                <a:lnTo>
                  <a:pt x="124582" y="827930"/>
                </a:lnTo>
                <a:lnTo>
                  <a:pt x="109064" y="777676"/>
                </a:lnTo>
                <a:lnTo>
                  <a:pt x="94493" y="726519"/>
                </a:lnTo>
                <a:lnTo>
                  <a:pt x="80886" y="674487"/>
                </a:lnTo>
                <a:lnTo>
                  <a:pt x="68264" y="621606"/>
                </a:lnTo>
                <a:lnTo>
                  <a:pt x="56645" y="567906"/>
                </a:lnTo>
                <a:lnTo>
                  <a:pt x="46050" y="513413"/>
                </a:lnTo>
                <a:lnTo>
                  <a:pt x="36498" y="458156"/>
                </a:lnTo>
                <a:lnTo>
                  <a:pt x="28007" y="402161"/>
                </a:lnTo>
                <a:lnTo>
                  <a:pt x="20599" y="345457"/>
                </a:lnTo>
                <a:lnTo>
                  <a:pt x="14292" y="288072"/>
                </a:lnTo>
                <a:lnTo>
                  <a:pt x="9105" y="230032"/>
                </a:lnTo>
                <a:lnTo>
                  <a:pt x="5058" y="171367"/>
                </a:lnTo>
                <a:lnTo>
                  <a:pt x="2171" y="112102"/>
                </a:lnTo>
                <a:lnTo>
                  <a:pt x="542" y="56084"/>
                </a:lnTo>
                <a:lnTo>
                  <a:pt x="135" y="28047"/>
                </a:lnTo>
                <a:lnTo>
                  <a:pt x="0" y="0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28284" y="4636529"/>
            <a:ext cx="119380" cy="133350"/>
          </a:xfrm>
          <a:custGeom>
            <a:avLst/>
            <a:gdLst/>
            <a:ahLst/>
            <a:cxnLst/>
            <a:rect l="l" t="t" r="r" b="b"/>
            <a:pathLst>
              <a:path w="119380" h="133350">
                <a:moveTo>
                  <a:pt x="0" y="0"/>
                </a:moveTo>
                <a:lnTo>
                  <a:pt x="118859" y="58166"/>
                </a:lnTo>
                <a:lnTo>
                  <a:pt x="9715" y="132994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432798" y="3597653"/>
            <a:ext cx="337756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Pros:</a:t>
            </a:r>
            <a:r>
              <a:rPr sz="2800" spc="-2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800" spc="-2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works!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allows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for a certain 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level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of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parallelism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759592"/>
            <a:ext cx="9351010" cy="3073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Built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on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set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synchronized</a:t>
            </a:r>
            <a:r>
              <a:rPr sz="2800" spc="1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segments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418465" indent="-635">
              <a:lnSpc>
                <a:spcPct val="154000"/>
              </a:lnSpc>
            </a:pP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Number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segments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=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concurrency</a:t>
            </a:r>
            <a:r>
              <a:rPr sz="2800" spc="1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level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(16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-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64k) </a:t>
            </a:r>
            <a:r>
              <a:rPr sz="2800" spc="1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This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sets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number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threads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that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can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use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this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map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3335" marR="5080">
              <a:lnSpc>
                <a:spcPct val="100000"/>
              </a:lnSpc>
              <a:spcBef>
                <a:spcPts val="1800"/>
              </a:spcBef>
            </a:pPr>
            <a:r>
              <a:rPr sz="2800" spc="1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number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key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6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/ </a:t>
            </a:r>
            <a:r>
              <a:rPr sz="2800" spc="-5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value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pairs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has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(much)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greater </a:t>
            </a:r>
            <a:r>
              <a:rPr sz="2800" spc="-6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than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concurrency</a:t>
            </a:r>
            <a:r>
              <a:rPr sz="2800" spc="1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level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8696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0" dirty="0">
                <a:solidFill>
                  <a:srgbClr val="9BC850"/>
                </a:solidFill>
                <a:latin typeface="Arial MT"/>
                <a:cs typeface="Arial MT"/>
              </a:rPr>
              <a:t>ConcurrentHashMap</a:t>
            </a:r>
            <a:r>
              <a:rPr sz="4800" spc="-204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90" dirty="0">
                <a:solidFill>
                  <a:srgbClr val="9BC850"/>
                </a:solidFill>
                <a:latin typeface="Arial MT"/>
                <a:cs typeface="Arial MT"/>
              </a:rPr>
              <a:t>From</a:t>
            </a:r>
            <a:r>
              <a:rPr sz="4800" spc="-2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80" dirty="0">
                <a:solidFill>
                  <a:srgbClr val="9BC850"/>
                </a:solidFill>
                <a:latin typeface="Arial MT"/>
                <a:cs typeface="Arial MT"/>
              </a:rPr>
              <a:t>JDK</a:t>
            </a:r>
            <a:r>
              <a:rPr sz="4800" spc="-24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9BC850"/>
                </a:solidFill>
                <a:latin typeface="Arial MT"/>
                <a:cs typeface="Arial MT"/>
              </a:rPr>
              <a:t>7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9209" y="2730336"/>
            <a:ext cx="598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ConcurrentHashMap</a:t>
            </a:r>
            <a:r>
              <a:rPr spc="170" dirty="0"/>
              <a:t> </a:t>
            </a:r>
            <a:r>
              <a:rPr spc="615" dirty="0"/>
              <a:t>JDK</a:t>
            </a:r>
            <a:r>
              <a:rPr spc="180" dirty="0"/>
              <a:t> </a:t>
            </a:r>
            <a:r>
              <a:rPr spc="5" dirty="0"/>
              <a:t>8</a:t>
            </a:r>
            <a:endParaRPr spc="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145057"/>
            <a:ext cx="664400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implementation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changed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completely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Serialization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compatible</a:t>
            </a:r>
            <a:r>
              <a:rPr sz="2400" spc="2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7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both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ways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873760" indent="-63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Tailored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handle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heavy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concurrency</a:t>
            </a:r>
            <a:r>
              <a:rPr sz="2400" spc="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millions</a:t>
            </a:r>
            <a:r>
              <a:rPr sz="2400" spc="2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key / value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pairs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Parallel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methods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implemented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5152" y="2014728"/>
            <a:ext cx="2820924" cy="28140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742" y="332993"/>
            <a:ext cx="2895600" cy="801370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185" rIns="0" bIns="0" rtlCol="0">
            <a:spAutoFit/>
          </a:bodyPr>
          <a:lstStyle/>
          <a:p>
            <a:pPr marL="785495">
              <a:lnSpc>
                <a:spcPct val="100000"/>
              </a:lnSpc>
              <a:spcBef>
                <a:spcPts val="1655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Collection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742" y="3674364"/>
            <a:ext cx="2216785" cy="801370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18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655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SortedSet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5547" y="1145063"/>
            <a:ext cx="1931035" cy="903605"/>
            <a:chOff x="955547" y="1145063"/>
            <a:chExt cx="1931035" cy="903605"/>
          </a:xfrm>
        </p:grpSpPr>
        <p:sp>
          <p:nvSpPr>
            <p:cNvPr id="5" name="object 5"/>
            <p:cNvSpPr/>
            <p:nvPr/>
          </p:nvSpPr>
          <p:spPr>
            <a:xfrm>
              <a:off x="966596" y="1156112"/>
              <a:ext cx="1864360" cy="882015"/>
            </a:xfrm>
            <a:custGeom>
              <a:avLst/>
              <a:gdLst/>
              <a:ahLst/>
              <a:cxnLst/>
              <a:rect l="l" t="t" r="r" b="b"/>
              <a:pathLst>
                <a:path w="1864360" h="882014">
                  <a:moveTo>
                    <a:pt x="0" y="881405"/>
                  </a:moveTo>
                  <a:lnTo>
                    <a:pt x="0" y="429767"/>
                  </a:lnTo>
                  <a:lnTo>
                    <a:pt x="1864334" y="429767"/>
                  </a:lnTo>
                  <a:lnTo>
                    <a:pt x="1864334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86479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72308" y="1156112"/>
              <a:ext cx="358775" cy="882015"/>
            </a:xfrm>
            <a:custGeom>
              <a:avLst/>
              <a:gdLst/>
              <a:ahLst/>
              <a:cxnLst/>
              <a:rect l="l" t="t" r="r" b="b"/>
              <a:pathLst>
                <a:path w="358775" h="882014">
                  <a:moveTo>
                    <a:pt x="0" y="881405"/>
                  </a:moveTo>
                  <a:lnTo>
                    <a:pt x="0" y="429767"/>
                  </a:lnTo>
                  <a:lnTo>
                    <a:pt x="358381" y="429767"/>
                  </a:lnTo>
                  <a:lnTo>
                    <a:pt x="358381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86241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416498" y="2849652"/>
            <a:ext cx="111125" cy="836294"/>
            <a:chOff x="2416498" y="2849652"/>
            <a:chExt cx="111125" cy="836294"/>
          </a:xfrm>
        </p:grpSpPr>
        <p:sp>
          <p:nvSpPr>
            <p:cNvPr id="10" name="object 10"/>
            <p:cNvSpPr/>
            <p:nvPr/>
          </p:nvSpPr>
          <p:spPr>
            <a:xfrm>
              <a:off x="2470784" y="2860701"/>
              <a:ext cx="1905" cy="814069"/>
            </a:xfrm>
            <a:custGeom>
              <a:avLst/>
              <a:gdLst/>
              <a:ahLst/>
              <a:cxnLst/>
              <a:rect l="l" t="t" r="r" b="b"/>
              <a:pathLst>
                <a:path w="1905" h="814070">
                  <a:moveTo>
                    <a:pt x="0" y="813917"/>
                  </a:moveTo>
                  <a:lnTo>
                    <a:pt x="1333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27547" y="286070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6276"/>
                  </a:moveTo>
                  <a:lnTo>
                    <a:pt x="44577" y="0"/>
                  </a:lnTo>
                  <a:lnTo>
                    <a:pt x="0" y="76136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80238" y="2036826"/>
            <a:ext cx="1172210" cy="802005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82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List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6711" y="2036826"/>
            <a:ext cx="1171575" cy="802005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82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616" y="560895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1294961"/>
            <a:ext cx="7596505" cy="494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148971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ConcurrentHashMap&lt;Long,</a:t>
            </a:r>
            <a:r>
              <a:rPr sz="2000" spc="3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String&gt;</a:t>
            </a:r>
            <a:r>
              <a:rPr sz="20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map</a:t>
            </a:r>
            <a:r>
              <a:rPr sz="2000" spc="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...;</a:t>
            </a:r>
            <a:r>
              <a:rPr sz="20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2000" spc="-1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JDK</a:t>
            </a:r>
            <a:r>
              <a:rPr sz="20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8 </a:t>
            </a:r>
            <a:r>
              <a:rPr sz="2000" spc="-53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20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2000" spc="2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22606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map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0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search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(10_000,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1203325" marR="2955290" indent="-210185">
              <a:lnSpc>
                <a:spcPts val="3000"/>
              </a:lnSpc>
              <a:spcBef>
                <a:spcPts val="200"/>
              </a:spcBef>
            </a:pP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key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0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0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2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0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startsWith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“a”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?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“a”</a:t>
            </a:r>
            <a:r>
              <a:rPr sz="2000" spc="-2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: </a:t>
            </a:r>
            <a:r>
              <a:rPr sz="2000" spc="-5" dirty="0">
                <a:solidFill>
                  <a:srgbClr val="FFFF00"/>
                </a:solidFill>
                <a:latin typeface="Ebrima" panose="02000000000000000000"/>
                <a:cs typeface="Ebrima" panose="02000000000000000000"/>
              </a:rPr>
              <a:t>null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923925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ConcurrentHashMap: Parallel</a:t>
            </a:r>
            <a:r>
              <a:rPr sz="36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Search</a:t>
            </a:r>
            <a:endParaRPr sz="36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first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parameter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 parallelism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threshold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0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second is</a:t>
            </a:r>
            <a:r>
              <a:rPr sz="24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 operation</a:t>
            </a:r>
            <a:r>
              <a:rPr sz="24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to be applied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05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searchKeys(),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searchValues(),</a:t>
            </a:r>
            <a:r>
              <a:rPr sz="2400" spc="2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searchEntries()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1294961"/>
            <a:ext cx="8994775" cy="434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216725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ConcurrentHashMap&lt;Long,</a:t>
            </a:r>
            <a:r>
              <a:rPr sz="2000" spc="3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List&lt;String&gt;&gt;</a:t>
            </a:r>
            <a:r>
              <a:rPr sz="2000" spc="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map</a:t>
            </a:r>
            <a:r>
              <a:rPr sz="20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...;</a:t>
            </a:r>
            <a:r>
              <a:rPr sz="20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 JDK</a:t>
            </a:r>
            <a:r>
              <a:rPr sz="20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8 </a:t>
            </a:r>
            <a:r>
              <a:rPr sz="2000" spc="-53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20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2000" spc="2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22606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map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0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reduce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(10_000,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99377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key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0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-&gt;</a:t>
            </a:r>
            <a:r>
              <a:rPr sz="20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0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size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(),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993775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value1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0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20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20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100" spc="-1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max</a:t>
            </a:r>
            <a:r>
              <a:rPr sz="20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000" spc="-1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value1</a:t>
            </a:r>
            <a:r>
              <a:rPr sz="20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0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92456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ConcurrentHashMap:</a:t>
            </a:r>
            <a:r>
              <a:rPr sz="36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Parallel Map</a:t>
            </a:r>
            <a:r>
              <a:rPr sz="36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/</a:t>
            </a:r>
            <a:r>
              <a:rPr sz="36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Reduce</a:t>
            </a:r>
            <a:endParaRPr sz="36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 first</a:t>
            </a:r>
            <a:r>
              <a:rPr sz="2400" spc="-3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bifunction</a:t>
            </a:r>
            <a:r>
              <a:rPr sz="24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maps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4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 element</a:t>
            </a:r>
            <a:r>
              <a:rPr sz="24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4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reduced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0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 second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bifunction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reduces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two</a:t>
            </a:r>
            <a:r>
              <a:rPr sz="24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elements</a:t>
            </a:r>
            <a:r>
              <a:rPr sz="24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together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1675961"/>
            <a:ext cx="861250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178498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ConcurrentHashMap&lt;Long,</a:t>
            </a:r>
            <a:r>
              <a:rPr sz="2000" spc="3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List&lt;String&gt;&gt;</a:t>
            </a:r>
            <a:r>
              <a:rPr sz="2000" spc="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map</a:t>
            </a:r>
            <a:r>
              <a:rPr sz="20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...;</a:t>
            </a:r>
            <a:r>
              <a:rPr sz="20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 JDK</a:t>
            </a:r>
            <a:r>
              <a:rPr sz="2000" spc="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8 </a:t>
            </a:r>
            <a:r>
              <a:rPr sz="2000" spc="-53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20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2000" spc="2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22606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map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0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forEach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(10_000,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106362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key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0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0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removeIf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000" spc="3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20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0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&gt; 20)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 marL="99314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0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ConcurrentHashMap:</a:t>
            </a:r>
            <a:r>
              <a:rPr sz="36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Parallel</a:t>
            </a:r>
            <a:r>
              <a:rPr sz="36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36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Each</a:t>
            </a:r>
            <a:endParaRPr sz="36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63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biconsumer</a:t>
            </a:r>
            <a:r>
              <a:rPr sz="2400" spc="2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is applied</a:t>
            </a:r>
            <a:r>
              <a:rPr sz="2400" spc="2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to all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key /</a:t>
            </a:r>
            <a:r>
              <a:rPr sz="24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value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pairs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 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905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forEachKeys(),</a:t>
            </a:r>
            <a:r>
              <a:rPr sz="24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forEachValues(),</a:t>
            </a:r>
            <a:r>
              <a:rPr sz="24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forEachEntry()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444" y="3262612"/>
            <a:ext cx="78759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Set&lt;String&gt; </a:t>
            </a:r>
            <a:r>
              <a:rPr sz="20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set</a:t>
            </a:r>
            <a:r>
              <a:rPr sz="2000" spc="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ConcurrentHashMap</a:t>
            </a:r>
            <a:r>
              <a:rPr sz="20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.&lt;</a:t>
            </a:r>
            <a:r>
              <a:rPr sz="20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20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2100" spc="-1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newKeySet</a:t>
            </a:r>
            <a:r>
              <a:rPr sz="20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20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2000" spc="-1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JDK</a:t>
            </a:r>
            <a:r>
              <a:rPr sz="20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8</a:t>
            </a:r>
            <a:endParaRPr sz="20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030216"/>
            <a:ext cx="9679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ConcurrentHashMap</a:t>
            </a:r>
            <a:r>
              <a:rPr sz="36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36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Create</a:t>
            </a:r>
            <a:r>
              <a:rPr sz="36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Concurrent</a:t>
            </a:r>
            <a:r>
              <a:rPr sz="36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Arial MT"/>
                <a:cs typeface="Arial MT"/>
              </a:rPr>
              <a:t>Sets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304" y="4658973"/>
            <a:ext cx="857948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hash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map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24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24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parallel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operations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available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759592"/>
            <a:ext cx="7648575" cy="264604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spc="2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-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fully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concurrent</a:t>
            </a:r>
            <a:r>
              <a:rPr sz="2800" spc="1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map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54000"/>
              </a:lnSpc>
            </a:pP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ailore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800" spc="1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dl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ll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800" spc="-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ns</a:t>
            </a:r>
            <a:r>
              <a:rPr sz="2800" spc="1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2800" spc="3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800" spc="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6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/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v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ue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2800" spc="1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2800" spc="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 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built-in</a:t>
            </a:r>
            <a:r>
              <a:rPr sz="2800" spc="1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parallel</a:t>
            </a:r>
            <a:r>
              <a:rPr sz="2800" spc="19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operations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25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Can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used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create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concurrent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sets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8696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0" dirty="0">
                <a:solidFill>
                  <a:srgbClr val="9BC850"/>
                </a:solidFill>
                <a:latin typeface="Arial MT"/>
                <a:cs typeface="Arial MT"/>
              </a:rPr>
              <a:t>ConcurrentHashMap</a:t>
            </a:r>
            <a:r>
              <a:rPr sz="4800" spc="-204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90" dirty="0">
                <a:solidFill>
                  <a:srgbClr val="9BC850"/>
                </a:solidFill>
                <a:latin typeface="Arial MT"/>
                <a:cs typeface="Arial MT"/>
              </a:rPr>
              <a:t>From</a:t>
            </a:r>
            <a:r>
              <a:rPr sz="4800" spc="-22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80" dirty="0">
                <a:solidFill>
                  <a:srgbClr val="9BC850"/>
                </a:solidFill>
                <a:latin typeface="Arial MT"/>
                <a:cs typeface="Arial MT"/>
              </a:rPr>
              <a:t>JDK</a:t>
            </a:r>
            <a:r>
              <a:rPr sz="4800" spc="-24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9BC850"/>
                </a:solidFill>
                <a:latin typeface="Arial MT"/>
                <a:cs typeface="Arial MT"/>
              </a:rPr>
              <a:t>8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2264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Concurrent</a:t>
            </a:r>
            <a:r>
              <a:rPr spc="190" dirty="0"/>
              <a:t> </a:t>
            </a:r>
            <a:r>
              <a:rPr spc="229" dirty="0"/>
              <a:t>Skip</a:t>
            </a:r>
            <a:r>
              <a:rPr spc="185" dirty="0"/>
              <a:t> </a:t>
            </a:r>
            <a:r>
              <a:rPr spc="200" dirty="0"/>
              <a:t>Lists</a:t>
            </a:r>
            <a:endParaRPr spc="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962179"/>
            <a:ext cx="598043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Another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map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(JDK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6)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 indent="-63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skip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list is a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smart structure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create </a:t>
            </a:r>
            <a:r>
              <a:rPr sz="2400" spc="-6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linked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lists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239395" indent="-63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Relies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atomic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reference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operations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no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synchronization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 create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maps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sets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5152" y="2014728"/>
            <a:ext cx="2820924" cy="28140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10283" y="4311396"/>
            <a:ext cx="9069705" cy="758190"/>
            <a:chOff x="1510283" y="4311396"/>
            <a:chExt cx="9069705" cy="758190"/>
          </a:xfrm>
        </p:grpSpPr>
        <p:sp>
          <p:nvSpPr>
            <p:cNvPr id="4" name="object 4"/>
            <p:cNvSpPr/>
            <p:nvPr/>
          </p:nvSpPr>
          <p:spPr>
            <a:xfrm>
              <a:off x="1529333" y="4330446"/>
              <a:ext cx="1907539" cy="720090"/>
            </a:xfrm>
            <a:custGeom>
              <a:avLst/>
              <a:gdLst/>
              <a:ahLst/>
              <a:cxnLst/>
              <a:rect l="l" t="t" r="r" b="b"/>
              <a:pathLst>
                <a:path w="190753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907539" h="720089">
                  <a:moveTo>
                    <a:pt x="1187196" y="0"/>
                  </a:moveTo>
                  <a:lnTo>
                    <a:pt x="1907286" y="0"/>
                  </a:lnTo>
                  <a:lnTo>
                    <a:pt x="1907286" y="720089"/>
                  </a:lnTo>
                  <a:lnTo>
                    <a:pt x="1187196" y="720089"/>
                  </a:lnTo>
                  <a:lnTo>
                    <a:pt x="1187196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77998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49418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03726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65194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36614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9092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52391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2381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278118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39587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1100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66075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26782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98202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65327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214740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18616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840467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401935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335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81915" y="5064847"/>
            <a:ext cx="8884285" cy="551180"/>
            <a:chOff x="1581915" y="5064847"/>
            <a:chExt cx="8884285" cy="551180"/>
          </a:xfrm>
        </p:grpSpPr>
        <p:sp>
          <p:nvSpPr>
            <p:cNvPr id="42" name="object 42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215648" y="5084915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286307" y="1562266"/>
            <a:ext cx="5222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starts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with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classical linked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list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43017"/>
            <a:ext cx="6541134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Problem: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takes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time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reach</a:t>
            </a:r>
            <a:r>
              <a:rPr sz="28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element</a:t>
            </a:r>
            <a:r>
              <a:rPr sz="28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950" spc="-1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endParaRPr sz="295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ts val="3450"/>
              </a:lnSpc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Complexity is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O(</a:t>
            </a:r>
            <a:r>
              <a:rPr sz="2950" spc="-3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3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)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0283" y="4311396"/>
            <a:ext cx="9069705" cy="758190"/>
            <a:chOff x="1510283" y="4311396"/>
            <a:chExt cx="9069705" cy="758190"/>
          </a:xfrm>
        </p:grpSpPr>
        <p:sp>
          <p:nvSpPr>
            <p:cNvPr id="5" name="object 5"/>
            <p:cNvSpPr/>
            <p:nvPr/>
          </p:nvSpPr>
          <p:spPr>
            <a:xfrm>
              <a:off x="1529333" y="4330446"/>
              <a:ext cx="1907539" cy="720090"/>
            </a:xfrm>
            <a:custGeom>
              <a:avLst/>
              <a:gdLst/>
              <a:ahLst/>
              <a:cxnLst/>
              <a:rect l="l" t="t" r="r" b="b"/>
              <a:pathLst>
                <a:path w="190753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907539" h="720089">
                  <a:moveTo>
                    <a:pt x="1187196" y="0"/>
                  </a:moveTo>
                  <a:lnTo>
                    <a:pt x="1907286" y="0"/>
                  </a:lnTo>
                  <a:lnTo>
                    <a:pt x="1907286" y="720089"/>
                  </a:lnTo>
                  <a:lnTo>
                    <a:pt x="1187196" y="720089"/>
                  </a:lnTo>
                  <a:lnTo>
                    <a:pt x="1187196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77998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49418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03726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5194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6614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9092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52391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2381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78118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39587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1100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66075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26782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98202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65327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214740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8616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40467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01935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37335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81915" y="5064847"/>
            <a:ext cx="8884285" cy="551180"/>
            <a:chOff x="1581915" y="5064847"/>
            <a:chExt cx="8884285" cy="551180"/>
          </a:xfrm>
        </p:grpSpPr>
        <p:sp>
          <p:nvSpPr>
            <p:cNvPr id="43" name="object 43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215648" y="5084915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52000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Solution: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create a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fast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access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list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0283" y="4311396"/>
            <a:ext cx="9069705" cy="758190"/>
            <a:chOff x="1510283" y="4311396"/>
            <a:chExt cx="9069705" cy="758190"/>
          </a:xfrm>
        </p:grpSpPr>
        <p:sp>
          <p:nvSpPr>
            <p:cNvPr id="5" name="object 5"/>
            <p:cNvSpPr/>
            <p:nvPr/>
          </p:nvSpPr>
          <p:spPr>
            <a:xfrm>
              <a:off x="1529333" y="4330446"/>
              <a:ext cx="1907539" cy="720090"/>
            </a:xfrm>
            <a:custGeom>
              <a:avLst/>
              <a:gdLst/>
              <a:ahLst/>
              <a:cxnLst/>
              <a:rect l="l" t="t" r="r" b="b"/>
              <a:pathLst>
                <a:path w="190753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907539" h="720089">
                  <a:moveTo>
                    <a:pt x="1187196" y="0"/>
                  </a:moveTo>
                  <a:lnTo>
                    <a:pt x="1907286" y="0"/>
                  </a:lnTo>
                  <a:lnTo>
                    <a:pt x="1907286" y="720089"/>
                  </a:lnTo>
                  <a:lnTo>
                    <a:pt x="1187196" y="720089"/>
                  </a:lnTo>
                  <a:lnTo>
                    <a:pt x="1187196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77998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49418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03726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5194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6614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9092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52391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2381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78118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39587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1100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66075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26782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98202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65327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214740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8616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40467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01935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37335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10283" y="3232404"/>
            <a:ext cx="8956040" cy="2383790"/>
            <a:chOff x="1510283" y="3232404"/>
            <a:chExt cx="8956040" cy="2383790"/>
          </a:xfrm>
        </p:grpSpPr>
        <p:sp>
          <p:nvSpPr>
            <p:cNvPr id="43" name="object 43"/>
            <p:cNvSpPr/>
            <p:nvPr/>
          </p:nvSpPr>
          <p:spPr>
            <a:xfrm>
              <a:off x="1600965" y="5083900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201902" y="5084915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29333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277998" y="3534156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249429" y="3750564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888997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647938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035925" y="3534156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98212" y="3750564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944544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903726" y="3251454"/>
              <a:ext cx="3100070" cy="720090"/>
            </a:xfrm>
            <a:custGeom>
              <a:avLst/>
              <a:gdLst/>
              <a:ahLst/>
              <a:cxnLst/>
              <a:rect l="l" t="t" r="r" b="b"/>
              <a:pathLst>
                <a:path w="310007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3100070" h="720089">
                  <a:moveTo>
                    <a:pt x="2379726" y="0"/>
                  </a:moveTo>
                  <a:lnTo>
                    <a:pt x="3099816" y="0"/>
                  </a:lnTo>
                  <a:lnTo>
                    <a:pt x="3099816" y="720089"/>
                  </a:lnTo>
                  <a:lnTo>
                    <a:pt x="2379726" y="720089"/>
                  </a:lnTo>
                  <a:lnTo>
                    <a:pt x="2379726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661535" y="3534156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623821" y="3750564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Slide Number Placeholder 6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2936" y="332993"/>
            <a:ext cx="2875280" cy="801370"/>
          </a:xfrm>
          <a:custGeom>
            <a:avLst/>
            <a:gdLst/>
            <a:ahLst/>
            <a:cxnLst/>
            <a:rect l="l" t="t" r="r" b="b"/>
            <a:pathLst>
              <a:path w="2875279" h="801369">
                <a:moveTo>
                  <a:pt x="2875026" y="0"/>
                </a:moveTo>
                <a:lnTo>
                  <a:pt x="0" y="0"/>
                </a:lnTo>
                <a:lnTo>
                  <a:pt x="0" y="800862"/>
                </a:lnTo>
                <a:lnTo>
                  <a:pt x="2875026" y="800862"/>
                </a:lnTo>
                <a:lnTo>
                  <a:pt x="2875026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6053" y="530825"/>
            <a:ext cx="136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Collection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2550" y="3674364"/>
            <a:ext cx="2236470" cy="801370"/>
          </a:xfrm>
          <a:custGeom>
            <a:avLst/>
            <a:gdLst/>
            <a:ahLst/>
            <a:cxnLst/>
            <a:rect l="l" t="t" r="r" b="b"/>
            <a:pathLst>
              <a:path w="2236470" h="801370">
                <a:moveTo>
                  <a:pt x="2236470" y="0"/>
                </a:moveTo>
                <a:lnTo>
                  <a:pt x="0" y="0"/>
                </a:lnTo>
                <a:lnTo>
                  <a:pt x="0" y="800862"/>
                </a:lnTo>
                <a:lnTo>
                  <a:pt x="2236470" y="800862"/>
                </a:lnTo>
                <a:lnTo>
                  <a:pt x="2236470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80773" y="3872327"/>
            <a:ext cx="137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orted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238" y="1145000"/>
            <a:ext cx="2506345" cy="2541270"/>
            <a:chOff x="380238" y="1145000"/>
            <a:chExt cx="2506345" cy="2541270"/>
          </a:xfrm>
        </p:grpSpPr>
        <p:sp>
          <p:nvSpPr>
            <p:cNvPr id="7" name="object 7"/>
            <p:cNvSpPr/>
            <p:nvPr/>
          </p:nvSpPr>
          <p:spPr>
            <a:xfrm>
              <a:off x="966596" y="1156112"/>
              <a:ext cx="1864360" cy="882015"/>
            </a:xfrm>
            <a:custGeom>
              <a:avLst/>
              <a:gdLst/>
              <a:ahLst/>
              <a:cxnLst/>
              <a:rect l="l" t="t" r="r" b="b"/>
              <a:pathLst>
                <a:path w="1864360" h="882014">
                  <a:moveTo>
                    <a:pt x="0" y="881405"/>
                  </a:moveTo>
                  <a:lnTo>
                    <a:pt x="0" y="429767"/>
                  </a:lnTo>
                  <a:lnTo>
                    <a:pt x="1864334" y="429767"/>
                  </a:lnTo>
                  <a:lnTo>
                    <a:pt x="1864334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86479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72308" y="1156112"/>
              <a:ext cx="358775" cy="882015"/>
            </a:xfrm>
            <a:custGeom>
              <a:avLst/>
              <a:gdLst/>
              <a:ahLst/>
              <a:cxnLst/>
              <a:rect l="l" t="t" r="r" b="b"/>
              <a:pathLst>
                <a:path w="358775" h="882014">
                  <a:moveTo>
                    <a:pt x="0" y="881405"/>
                  </a:moveTo>
                  <a:lnTo>
                    <a:pt x="0" y="429767"/>
                  </a:lnTo>
                  <a:lnTo>
                    <a:pt x="358381" y="429767"/>
                  </a:lnTo>
                  <a:lnTo>
                    <a:pt x="358381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86241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0785" y="2860701"/>
              <a:ext cx="1905" cy="814069"/>
            </a:xfrm>
            <a:custGeom>
              <a:avLst/>
              <a:gdLst/>
              <a:ahLst/>
              <a:cxnLst/>
              <a:rect l="l" t="t" r="r" b="b"/>
              <a:pathLst>
                <a:path w="1905" h="814070">
                  <a:moveTo>
                    <a:pt x="0" y="813917"/>
                  </a:moveTo>
                  <a:lnTo>
                    <a:pt x="1333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27547" y="286070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6276"/>
                  </a:moveTo>
                  <a:lnTo>
                    <a:pt x="44577" y="0"/>
                  </a:lnTo>
                  <a:lnTo>
                    <a:pt x="0" y="76136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0238" y="2036826"/>
              <a:ext cx="1172210" cy="802005"/>
            </a:xfrm>
            <a:custGeom>
              <a:avLst/>
              <a:gdLst/>
              <a:ahLst/>
              <a:cxnLst/>
              <a:rect l="l" t="t" r="r" b="b"/>
              <a:pathLst>
                <a:path w="1172210" h="802005">
                  <a:moveTo>
                    <a:pt x="1171956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1171956" y="801624"/>
                  </a:lnTo>
                  <a:lnTo>
                    <a:pt x="1171956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5802" y="2235323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86711" y="2036826"/>
            <a:ext cx="1171575" cy="802005"/>
          </a:xfrm>
          <a:custGeom>
            <a:avLst/>
            <a:gdLst/>
            <a:ahLst/>
            <a:cxnLst/>
            <a:rect l="l" t="t" r="r" b="b"/>
            <a:pathLst>
              <a:path w="1171575" h="802005">
                <a:moveTo>
                  <a:pt x="1171194" y="0"/>
                </a:moveTo>
                <a:lnTo>
                  <a:pt x="0" y="0"/>
                </a:lnTo>
                <a:lnTo>
                  <a:pt x="0" y="801624"/>
                </a:lnTo>
                <a:lnTo>
                  <a:pt x="1171194" y="801624"/>
                </a:lnTo>
                <a:lnTo>
                  <a:pt x="1171194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30895" y="2235323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616" y="560895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76878" y="2036826"/>
            <a:ext cx="1564640" cy="802005"/>
          </a:xfrm>
          <a:custGeom>
            <a:avLst/>
            <a:gdLst/>
            <a:ahLst/>
            <a:cxnLst/>
            <a:rect l="l" t="t" r="r" b="b"/>
            <a:pathLst>
              <a:path w="1564639" h="802005">
                <a:moveTo>
                  <a:pt x="1564386" y="0"/>
                </a:moveTo>
                <a:lnTo>
                  <a:pt x="0" y="0"/>
                </a:lnTo>
                <a:lnTo>
                  <a:pt x="0" y="801624"/>
                </a:lnTo>
                <a:lnTo>
                  <a:pt x="1564386" y="801624"/>
                </a:lnTo>
                <a:lnTo>
                  <a:pt x="1564386" y="0"/>
                </a:lnTo>
                <a:close/>
              </a:path>
            </a:pathLst>
          </a:custGeom>
          <a:solidFill>
            <a:srgbClr val="C3DE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89793" y="2235324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75353" y="3674364"/>
            <a:ext cx="1564640" cy="801370"/>
          </a:xfrm>
          <a:custGeom>
            <a:avLst/>
            <a:gdLst/>
            <a:ahLst/>
            <a:cxnLst/>
            <a:rect l="l" t="t" r="r" b="b"/>
            <a:pathLst>
              <a:path w="1564639" h="801370">
                <a:moveTo>
                  <a:pt x="1564386" y="0"/>
                </a:moveTo>
                <a:lnTo>
                  <a:pt x="0" y="0"/>
                </a:lnTo>
                <a:lnTo>
                  <a:pt x="0" y="800862"/>
                </a:lnTo>
                <a:lnTo>
                  <a:pt x="1564386" y="800862"/>
                </a:lnTo>
                <a:lnTo>
                  <a:pt x="1564386" y="0"/>
                </a:lnTo>
                <a:close/>
              </a:path>
            </a:pathLst>
          </a:custGeom>
          <a:solidFill>
            <a:srgbClr val="C3DE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96808" y="3872327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eque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55208" y="3655314"/>
            <a:ext cx="2735580" cy="839469"/>
            <a:chOff x="5855208" y="3655314"/>
            <a:chExt cx="2735580" cy="839469"/>
          </a:xfrm>
        </p:grpSpPr>
        <p:sp>
          <p:nvSpPr>
            <p:cNvPr id="23" name="object 23"/>
            <p:cNvSpPr/>
            <p:nvPr/>
          </p:nvSpPr>
          <p:spPr>
            <a:xfrm>
              <a:off x="5874258" y="3674364"/>
              <a:ext cx="2697480" cy="801370"/>
            </a:xfrm>
            <a:custGeom>
              <a:avLst/>
              <a:gdLst/>
              <a:ahLst/>
              <a:cxnLst/>
              <a:rect l="l" t="t" r="r" b="b"/>
              <a:pathLst>
                <a:path w="2697479" h="801370">
                  <a:moveTo>
                    <a:pt x="2697480" y="0"/>
                  </a:moveTo>
                  <a:lnTo>
                    <a:pt x="0" y="0"/>
                  </a:lnTo>
                  <a:lnTo>
                    <a:pt x="0" y="800862"/>
                  </a:lnTo>
                  <a:lnTo>
                    <a:pt x="2697480" y="800862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74258" y="3674364"/>
              <a:ext cx="2697480" cy="801370"/>
            </a:xfrm>
            <a:custGeom>
              <a:avLst/>
              <a:gdLst/>
              <a:ahLst/>
              <a:cxnLst/>
              <a:rect l="l" t="t" r="r" b="b"/>
              <a:pathLst>
                <a:path w="2697479" h="801370">
                  <a:moveTo>
                    <a:pt x="0" y="0"/>
                  </a:moveTo>
                  <a:lnTo>
                    <a:pt x="2697480" y="0"/>
                  </a:lnTo>
                  <a:lnTo>
                    <a:pt x="2697480" y="800862"/>
                  </a:lnTo>
                  <a:lnTo>
                    <a:pt x="0" y="8008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175781" y="3872326"/>
            <a:ext cx="209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BlockingQueue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55208" y="5324855"/>
            <a:ext cx="2735580" cy="840105"/>
            <a:chOff x="5855208" y="5324855"/>
            <a:chExt cx="2735580" cy="840105"/>
          </a:xfrm>
        </p:grpSpPr>
        <p:sp>
          <p:nvSpPr>
            <p:cNvPr id="27" name="object 27"/>
            <p:cNvSpPr/>
            <p:nvPr/>
          </p:nvSpPr>
          <p:spPr>
            <a:xfrm>
              <a:off x="5874258" y="5343905"/>
              <a:ext cx="2697480" cy="802005"/>
            </a:xfrm>
            <a:custGeom>
              <a:avLst/>
              <a:gdLst/>
              <a:ahLst/>
              <a:cxnLst/>
              <a:rect l="l" t="t" r="r" b="b"/>
              <a:pathLst>
                <a:path w="2697479" h="802004">
                  <a:moveTo>
                    <a:pt x="2697480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697480" y="801624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74258" y="5343905"/>
              <a:ext cx="2697480" cy="802005"/>
            </a:xfrm>
            <a:custGeom>
              <a:avLst/>
              <a:gdLst/>
              <a:ahLst/>
              <a:cxnLst/>
              <a:rect l="l" t="t" r="r" b="b"/>
              <a:pathLst>
                <a:path w="2697479" h="802004">
                  <a:moveTo>
                    <a:pt x="0" y="0"/>
                  </a:moveTo>
                  <a:lnTo>
                    <a:pt x="2697480" y="0"/>
                  </a:lnTo>
                  <a:lnTo>
                    <a:pt x="2697480" y="801624"/>
                  </a:lnTo>
                  <a:lnTo>
                    <a:pt x="0" y="80162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49873" y="5542295"/>
            <a:ext cx="214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BlockingDeQue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75717" y="1145062"/>
            <a:ext cx="4503420" cy="4210685"/>
            <a:chOff x="2775717" y="1145062"/>
            <a:chExt cx="4503420" cy="4210685"/>
          </a:xfrm>
        </p:grpSpPr>
        <p:sp>
          <p:nvSpPr>
            <p:cNvPr id="31" name="object 31"/>
            <p:cNvSpPr/>
            <p:nvPr/>
          </p:nvSpPr>
          <p:spPr>
            <a:xfrm>
              <a:off x="2831209" y="1156114"/>
              <a:ext cx="1929130" cy="882015"/>
            </a:xfrm>
            <a:custGeom>
              <a:avLst/>
              <a:gdLst/>
              <a:ahLst/>
              <a:cxnLst/>
              <a:rect l="l" t="t" r="r" b="b"/>
              <a:pathLst>
                <a:path w="1929129" h="882014">
                  <a:moveTo>
                    <a:pt x="1928571" y="881405"/>
                  </a:moveTo>
                  <a:lnTo>
                    <a:pt x="1928571" y="429767"/>
                  </a:lnTo>
                  <a:lnTo>
                    <a:pt x="0" y="429767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86766" y="115611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58308" y="2860714"/>
              <a:ext cx="1905" cy="814069"/>
            </a:xfrm>
            <a:custGeom>
              <a:avLst/>
              <a:gdLst/>
              <a:ahLst/>
              <a:cxnLst/>
              <a:rect l="l" t="t" r="r" b="b"/>
              <a:pathLst>
                <a:path w="1904" h="814070">
                  <a:moveTo>
                    <a:pt x="0" y="813904"/>
                  </a:moveTo>
                  <a:lnTo>
                    <a:pt x="1333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15070" y="286070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6276"/>
                  </a:moveTo>
                  <a:lnTo>
                    <a:pt x="44577" y="0"/>
                  </a:lnTo>
                  <a:lnTo>
                    <a:pt x="0" y="76136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59826" y="2860713"/>
              <a:ext cx="2464435" cy="814069"/>
            </a:xfrm>
            <a:custGeom>
              <a:avLst/>
              <a:gdLst/>
              <a:ahLst/>
              <a:cxnLst/>
              <a:rect l="l" t="t" r="r" b="b"/>
              <a:pathLst>
                <a:path w="2464434" h="814070">
                  <a:moveTo>
                    <a:pt x="2464193" y="813904"/>
                  </a:moveTo>
                  <a:lnTo>
                    <a:pt x="2464193" y="396011"/>
                  </a:lnTo>
                  <a:lnTo>
                    <a:pt x="0" y="396011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15386" y="286070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58311" y="4497484"/>
              <a:ext cx="2465705" cy="847090"/>
            </a:xfrm>
            <a:custGeom>
              <a:avLst/>
              <a:gdLst/>
              <a:ahLst/>
              <a:cxnLst/>
              <a:rect l="l" t="t" r="r" b="b"/>
              <a:pathLst>
                <a:path w="2465704" h="847089">
                  <a:moveTo>
                    <a:pt x="2465552" y="846874"/>
                  </a:moveTo>
                  <a:lnTo>
                    <a:pt x="2465552" y="412495"/>
                  </a:lnTo>
                  <a:lnTo>
                    <a:pt x="0" y="412495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13862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223378" y="4497485"/>
              <a:ext cx="0" cy="847090"/>
            </a:xfrm>
            <a:custGeom>
              <a:avLst/>
              <a:gdLst/>
              <a:ahLst/>
              <a:cxnLst/>
              <a:rect l="l" t="t" r="r" b="b"/>
              <a:pathLst>
                <a:path h="847089">
                  <a:moveTo>
                    <a:pt x="0" y="846874"/>
                  </a:move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178933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826567" y="2267269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5570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even create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more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than one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0283" y="4311396"/>
            <a:ext cx="9069705" cy="758190"/>
            <a:chOff x="1510283" y="4311396"/>
            <a:chExt cx="9069705" cy="758190"/>
          </a:xfrm>
        </p:grpSpPr>
        <p:sp>
          <p:nvSpPr>
            <p:cNvPr id="5" name="object 5"/>
            <p:cNvSpPr/>
            <p:nvPr/>
          </p:nvSpPr>
          <p:spPr>
            <a:xfrm>
              <a:off x="1529333" y="4330446"/>
              <a:ext cx="1907539" cy="720090"/>
            </a:xfrm>
            <a:custGeom>
              <a:avLst/>
              <a:gdLst/>
              <a:ahLst/>
              <a:cxnLst/>
              <a:rect l="l" t="t" r="r" b="b"/>
              <a:pathLst>
                <a:path w="190753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907539" h="720089">
                  <a:moveTo>
                    <a:pt x="1187196" y="0"/>
                  </a:moveTo>
                  <a:lnTo>
                    <a:pt x="1907286" y="0"/>
                  </a:lnTo>
                  <a:lnTo>
                    <a:pt x="1907286" y="720089"/>
                  </a:lnTo>
                  <a:lnTo>
                    <a:pt x="1187196" y="720089"/>
                  </a:lnTo>
                  <a:lnTo>
                    <a:pt x="1187196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77998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49418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03726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5194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6614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9092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52391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2381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78118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39587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1100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66075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26782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98202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65327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214740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8616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40467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01935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37335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10283" y="2152650"/>
            <a:ext cx="8956040" cy="3463290"/>
            <a:chOff x="1510283" y="2152650"/>
            <a:chExt cx="8956040" cy="3463290"/>
          </a:xfrm>
        </p:grpSpPr>
        <p:sp>
          <p:nvSpPr>
            <p:cNvPr id="43" name="object 43"/>
            <p:cNvSpPr/>
            <p:nvPr/>
          </p:nvSpPr>
          <p:spPr>
            <a:xfrm>
              <a:off x="1600965" y="5083900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29333" y="325145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277998" y="3534155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249429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888997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647938" y="325145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98212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944544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529333" y="2171700"/>
              <a:ext cx="5469255" cy="720090"/>
            </a:xfrm>
            <a:custGeom>
              <a:avLst/>
              <a:gdLst/>
              <a:ahLst/>
              <a:cxnLst/>
              <a:rect l="l" t="t" r="r" b="b"/>
              <a:pathLst>
                <a:path w="5469255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5469255" h="720089">
                  <a:moveTo>
                    <a:pt x="4748783" y="0"/>
                  </a:moveTo>
                  <a:lnTo>
                    <a:pt x="5468873" y="0"/>
                  </a:lnTo>
                  <a:lnTo>
                    <a:pt x="5468873" y="720089"/>
                  </a:lnTo>
                  <a:lnTo>
                    <a:pt x="4748783" y="720089"/>
                  </a:lnTo>
                  <a:lnTo>
                    <a:pt x="4748783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77998" y="2455163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278001" y="2388482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49423" y="2670809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126706" y="2604127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88997" y="289179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5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22330" y="3099080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638540" y="2891784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652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574722" y="3098177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903726" y="3251453"/>
              <a:ext cx="3100070" cy="720090"/>
            </a:xfrm>
            <a:custGeom>
              <a:avLst/>
              <a:gdLst/>
              <a:ahLst/>
              <a:cxnLst/>
              <a:rect l="l" t="t" r="r" b="b"/>
              <a:pathLst>
                <a:path w="310007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3100070" h="720089">
                  <a:moveTo>
                    <a:pt x="2379726" y="0"/>
                  </a:moveTo>
                  <a:lnTo>
                    <a:pt x="3099816" y="0"/>
                  </a:lnTo>
                  <a:lnTo>
                    <a:pt x="3099816" y="720089"/>
                  </a:lnTo>
                  <a:lnTo>
                    <a:pt x="2379726" y="720089"/>
                  </a:lnTo>
                  <a:lnTo>
                    <a:pt x="2379726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Slide Number Placeholder 7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6263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800" spc="-2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assumes that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elements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are sorted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0283" y="4311396"/>
            <a:ext cx="9069705" cy="758190"/>
            <a:chOff x="1510283" y="4311396"/>
            <a:chExt cx="9069705" cy="758190"/>
          </a:xfrm>
        </p:grpSpPr>
        <p:sp>
          <p:nvSpPr>
            <p:cNvPr id="5" name="object 5"/>
            <p:cNvSpPr/>
            <p:nvPr/>
          </p:nvSpPr>
          <p:spPr>
            <a:xfrm>
              <a:off x="1529333" y="4330446"/>
              <a:ext cx="1907539" cy="720090"/>
            </a:xfrm>
            <a:custGeom>
              <a:avLst/>
              <a:gdLst/>
              <a:ahLst/>
              <a:cxnLst/>
              <a:rect l="l" t="t" r="r" b="b"/>
              <a:pathLst>
                <a:path w="190753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1907539" h="720089">
                  <a:moveTo>
                    <a:pt x="1187196" y="0"/>
                  </a:moveTo>
                  <a:lnTo>
                    <a:pt x="1907286" y="0"/>
                  </a:lnTo>
                  <a:lnTo>
                    <a:pt x="1907286" y="720089"/>
                  </a:lnTo>
                  <a:lnTo>
                    <a:pt x="1187196" y="720089"/>
                  </a:lnTo>
                  <a:lnTo>
                    <a:pt x="1187196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77998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49418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03726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5194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6614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9092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52391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2381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78118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39587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1100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66075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26782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98202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653272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214740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8616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840467" y="433044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01935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37335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10283" y="2152650"/>
            <a:ext cx="8956040" cy="3463290"/>
            <a:chOff x="1510283" y="2152650"/>
            <a:chExt cx="8956040" cy="3463290"/>
          </a:xfrm>
        </p:grpSpPr>
        <p:sp>
          <p:nvSpPr>
            <p:cNvPr id="43" name="object 43"/>
            <p:cNvSpPr/>
            <p:nvPr/>
          </p:nvSpPr>
          <p:spPr>
            <a:xfrm>
              <a:off x="1600965" y="5083900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29333" y="325145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277998" y="3534155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249429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888997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647938" y="325145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98212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944544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529333" y="2171700"/>
              <a:ext cx="5469255" cy="720090"/>
            </a:xfrm>
            <a:custGeom>
              <a:avLst/>
              <a:gdLst/>
              <a:ahLst/>
              <a:cxnLst/>
              <a:rect l="l" t="t" r="r" b="b"/>
              <a:pathLst>
                <a:path w="5469255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5469255" h="720089">
                  <a:moveTo>
                    <a:pt x="4748783" y="0"/>
                  </a:moveTo>
                  <a:lnTo>
                    <a:pt x="5468873" y="0"/>
                  </a:lnTo>
                  <a:lnTo>
                    <a:pt x="5468873" y="720089"/>
                  </a:lnTo>
                  <a:lnTo>
                    <a:pt x="4748783" y="720089"/>
                  </a:lnTo>
                  <a:lnTo>
                    <a:pt x="4748783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77998" y="2455163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278001" y="2388482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49423" y="2670809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126706" y="2604127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88997" y="289179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5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22330" y="3099080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638540" y="2891784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652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574722" y="3098177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903726" y="3251453"/>
              <a:ext cx="3100070" cy="720090"/>
            </a:xfrm>
            <a:custGeom>
              <a:avLst/>
              <a:gdLst/>
              <a:ahLst/>
              <a:cxnLst/>
              <a:rect l="l" t="t" r="r" b="b"/>
              <a:pathLst>
                <a:path w="3100070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3100070" h="720089">
                  <a:moveTo>
                    <a:pt x="2379726" y="0"/>
                  </a:moveTo>
                  <a:lnTo>
                    <a:pt x="3099816" y="0"/>
                  </a:lnTo>
                  <a:lnTo>
                    <a:pt x="3099816" y="720089"/>
                  </a:lnTo>
                  <a:lnTo>
                    <a:pt x="2379726" y="720089"/>
                  </a:lnTo>
                  <a:lnTo>
                    <a:pt x="2379726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Slide Number Placeholder 7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43017"/>
            <a:ext cx="567182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access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time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now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O(log(</a:t>
            </a:r>
            <a:r>
              <a:rPr sz="295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))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50" spc="7" baseline="-210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1950" baseline="-2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50" spc="7" baseline="-210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-2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72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50" spc="7" baseline="-210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1950" baseline="-2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92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50" spc="7" baseline="-210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1950" baseline="-2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50" spc="7" baseline="-210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1950" baseline="-2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50" spc="7" baseline="-210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1950" baseline="-2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50" spc="7" baseline="-210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1950" baseline="-2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50" spc="7" baseline="-210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1950" baseline="-21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3" name="object 13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6" name="object 16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446148" y="4503031"/>
            <a:ext cx="457834" cy="171450"/>
            <a:chOff x="3446148" y="4503031"/>
            <a:chExt cx="457834" cy="171450"/>
          </a:xfrm>
        </p:grpSpPr>
        <p:sp>
          <p:nvSpPr>
            <p:cNvPr id="19" name="object 19"/>
            <p:cNvSpPr/>
            <p:nvPr/>
          </p:nvSpPr>
          <p:spPr>
            <a:xfrm>
              <a:off x="346519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436615" y="4719440"/>
            <a:ext cx="448945" cy="171450"/>
            <a:chOff x="3436615" y="4719440"/>
            <a:chExt cx="448945" cy="171450"/>
          </a:xfrm>
        </p:grpSpPr>
        <p:sp>
          <p:nvSpPr>
            <p:cNvPr id="22" name="object 22"/>
            <p:cNvSpPr/>
            <p:nvPr/>
          </p:nvSpPr>
          <p:spPr>
            <a:xfrm>
              <a:off x="3436615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633344" y="4503031"/>
            <a:ext cx="457834" cy="171450"/>
            <a:chOff x="4633344" y="4503031"/>
            <a:chExt cx="457834" cy="171450"/>
          </a:xfrm>
        </p:grpSpPr>
        <p:sp>
          <p:nvSpPr>
            <p:cNvPr id="25" name="object 25"/>
            <p:cNvSpPr/>
            <p:nvPr/>
          </p:nvSpPr>
          <p:spPr>
            <a:xfrm>
              <a:off x="4652390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623810" y="4719440"/>
            <a:ext cx="448945" cy="171450"/>
            <a:chOff x="4623810" y="4719440"/>
            <a:chExt cx="448945" cy="171450"/>
          </a:xfrm>
        </p:grpSpPr>
        <p:sp>
          <p:nvSpPr>
            <p:cNvPr id="28" name="object 28"/>
            <p:cNvSpPr/>
            <p:nvPr/>
          </p:nvSpPr>
          <p:spPr>
            <a:xfrm>
              <a:off x="462381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20539" y="4503031"/>
            <a:ext cx="457834" cy="171450"/>
            <a:chOff x="5820539" y="4503031"/>
            <a:chExt cx="457834" cy="171450"/>
          </a:xfrm>
        </p:grpSpPr>
        <p:sp>
          <p:nvSpPr>
            <p:cNvPr id="31" name="object 31"/>
            <p:cNvSpPr/>
            <p:nvPr/>
          </p:nvSpPr>
          <p:spPr>
            <a:xfrm>
              <a:off x="5839587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811006" y="4719440"/>
            <a:ext cx="448945" cy="171450"/>
            <a:chOff x="5811006" y="4719440"/>
            <a:chExt cx="448945" cy="171450"/>
          </a:xfrm>
        </p:grpSpPr>
        <p:sp>
          <p:nvSpPr>
            <p:cNvPr id="34" name="object 34"/>
            <p:cNvSpPr/>
            <p:nvPr/>
          </p:nvSpPr>
          <p:spPr>
            <a:xfrm>
              <a:off x="581100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37" name="object 37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40" name="object 40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3" name="object 43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6" name="object 46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9" name="object 49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2" name="object 52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7" name="object 57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60" name="object 60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1510283" y="2152650"/>
            <a:ext cx="7877175" cy="2160270"/>
            <a:chOff x="1510283" y="2152650"/>
            <a:chExt cx="7877175" cy="2160270"/>
          </a:xfrm>
        </p:grpSpPr>
        <p:sp>
          <p:nvSpPr>
            <p:cNvPr id="63" name="object 63"/>
            <p:cNvSpPr/>
            <p:nvPr/>
          </p:nvSpPr>
          <p:spPr>
            <a:xfrm>
              <a:off x="1529333" y="325145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77998" y="3534155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49429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88997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529333" y="2171700"/>
              <a:ext cx="5469255" cy="720090"/>
            </a:xfrm>
            <a:custGeom>
              <a:avLst/>
              <a:gdLst/>
              <a:ahLst/>
              <a:cxnLst/>
              <a:rect l="l" t="t" r="r" b="b"/>
              <a:pathLst>
                <a:path w="5469255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5469255" h="720089">
                  <a:moveTo>
                    <a:pt x="4748783" y="0"/>
                  </a:moveTo>
                  <a:lnTo>
                    <a:pt x="5468873" y="0"/>
                  </a:lnTo>
                  <a:lnTo>
                    <a:pt x="5468873" y="720089"/>
                  </a:lnTo>
                  <a:lnTo>
                    <a:pt x="4748783" y="720089"/>
                  </a:lnTo>
                  <a:lnTo>
                    <a:pt x="4748783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277998" y="2455163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278001" y="2388482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249423" y="2670809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126706" y="2604127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888997" y="289179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58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822330" y="3099080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638540" y="2891784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652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574722" y="3098177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903726" y="3251453"/>
              <a:ext cx="5464810" cy="720090"/>
            </a:xfrm>
            <a:custGeom>
              <a:avLst/>
              <a:gdLst/>
              <a:ahLst/>
              <a:cxnLst/>
              <a:rect l="l" t="t" r="r" b="b"/>
              <a:pathLst>
                <a:path w="546480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  <a:path w="5464809" h="720089">
                  <a:moveTo>
                    <a:pt x="4744212" y="0"/>
                  </a:moveTo>
                  <a:lnTo>
                    <a:pt x="5464302" y="0"/>
                  </a:lnTo>
                  <a:lnTo>
                    <a:pt x="5464302" y="720089"/>
                  </a:lnTo>
                  <a:lnTo>
                    <a:pt x="4744212" y="720089"/>
                  </a:lnTo>
                  <a:lnTo>
                    <a:pt x="4744212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998212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944544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283451" y="325145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Slide Number Placeholder 9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37122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Let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us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see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works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72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92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3" name="object 13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6" name="object 16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446148" y="4503031"/>
            <a:ext cx="457834" cy="171450"/>
            <a:chOff x="3446148" y="4503031"/>
            <a:chExt cx="457834" cy="171450"/>
          </a:xfrm>
        </p:grpSpPr>
        <p:sp>
          <p:nvSpPr>
            <p:cNvPr id="19" name="object 19"/>
            <p:cNvSpPr/>
            <p:nvPr/>
          </p:nvSpPr>
          <p:spPr>
            <a:xfrm>
              <a:off x="346519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436615" y="4719440"/>
            <a:ext cx="448945" cy="171450"/>
            <a:chOff x="3436615" y="4719440"/>
            <a:chExt cx="448945" cy="171450"/>
          </a:xfrm>
        </p:grpSpPr>
        <p:sp>
          <p:nvSpPr>
            <p:cNvPr id="22" name="object 22"/>
            <p:cNvSpPr/>
            <p:nvPr/>
          </p:nvSpPr>
          <p:spPr>
            <a:xfrm>
              <a:off x="3436615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633344" y="4503031"/>
            <a:ext cx="457834" cy="171450"/>
            <a:chOff x="4633344" y="4503031"/>
            <a:chExt cx="457834" cy="171450"/>
          </a:xfrm>
        </p:grpSpPr>
        <p:sp>
          <p:nvSpPr>
            <p:cNvPr id="25" name="object 25"/>
            <p:cNvSpPr/>
            <p:nvPr/>
          </p:nvSpPr>
          <p:spPr>
            <a:xfrm>
              <a:off x="4652390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623810" y="4719440"/>
            <a:ext cx="448945" cy="171450"/>
            <a:chOff x="4623810" y="4719440"/>
            <a:chExt cx="448945" cy="171450"/>
          </a:xfrm>
        </p:grpSpPr>
        <p:sp>
          <p:nvSpPr>
            <p:cNvPr id="28" name="object 28"/>
            <p:cNvSpPr/>
            <p:nvPr/>
          </p:nvSpPr>
          <p:spPr>
            <a:xfrm>
              <a:off x="462381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20539" y="4503031"/>
            <a:ext cx="457834" cy="171450"/>
            <a:chOff x="5820539" y="4503031"/>
            <a:chExt cx="457834" cy="171450"/>
          </a:xfrm>
        </p:grpSpPr>
        <p:sp>
          <p:nvSpPr>
            <p:cNvPr id="31" name="object 31"/>
            <p:cNvSpPr/>
            <p:nvPr/>
          </p:nvSpPr>
          <p:spPr>
            <a:xfrm>
              <a:off x="5839587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811006" y="4719440"/>
            <a:ext cx="448945" cy="171450"/>
            <a:chOff x="5811006" y="4719440"/>
            <a:chExt cx="448945" cy="171450"/>
          </a:xfrm>
        </p:grpSpPr>
        <p:sp>
          <p:nvSpPr>
            <p:cNvPr id="34" name="object 34"/>
            <p:cNvSpPr/>
            <p:nvPr/>
          </p:nvSpPr>
          <p:spPr>
            <a:xfrm>
              <a:off x="581100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37" name="object 37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40" name="object 40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3" name="object 43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6" name="object 46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9" name="object 49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2" name="object 52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7" name="object 57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60" name="object 60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6378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Let us create a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first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layer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of fast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access…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72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92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3" name="object 13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6" name="object 16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446148" y="4503031"/>
            <a:ext cx="457834" cy="171450"/>
            <a:chOff x="3446148" y="4503031"/>
            <a:chExt cx="457834" cy="171450"/>
          </a:xfrm>
        </p:grpSpPr>
        <p:sp>
          <p:nvSpPr>
            <p:cNvPr id="19" name="object 19"/>
            <p:cNvSpPr/>
            <p:nvPr/>
          </p:nvSpPr>
          <p:spPr>
            <a:xfrm>
              <a:off x="346519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436615" y="4719440"/>
            <a:ext cx="448945" cy="171450"/>
            <a:chOff x="3436615" y="4719440"/>
            <a:chExt cx="448945" cy="171450"/>
          </a:xfrm>
        </p:grpSpPr>
        <p:sp>
          <p:nvSpPr>
            <p:cNvPr id="22" name="object 22"/>
            <p:cNvSpPr/>
            <p:nvPr/>
          </p:nvSpPr>
          <p:spPr>
            <a:xfrm>
              <a:off x="3436615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633344" y="4503031"/>
            <a:ext cx="457834" cy="171450"/>
            <a:chOff x="4633344" y="4503031"/>
            <a:chExt cx="457834" cy="171450"/>
          </a:xfrm>
        </p:grpSpPr>
        <p:sp>
          <p:nvSpPr>
            <p:cNvPr id="25" name="object 25"/>
            <p:cNvSpPr/>
            <p:nvPr/>
          </p:nvSpPr>
          <p:spPr>
            <a:xfrm>
              <a:off x="4652390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623810" y="4719440"/>
            <a:ext cx="448945" cy="171450"/>
            <a:chOff x="4623810" y="4719440"/>
            <a:chExt cx="448945" cy="171450"/>
          </a:xfrm>
        </p:grpSpPr>
        <p:sp>
          <p:nvSpPr>
            <p:cNvPr id="28" name="object 28"/>
            <p:cNvSpPr/>
            <p:nvPr/>
          </p:nvSpPr>
          <p:spPr>
            <a:xfrm>
              <a:off x="462381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20539" y="4503031"/>
            <a:ext cx="457834" cy="171450"/>
            <a:chOff x="5820539" y="4503031"/>
            <a:chExt cx="457834" cy="171450"/>
          </a:xfrm>
        </p:grpSpPr>
        <p:sp>
          <p:nvSpPr>
            <p:cNvPr id="31" name="object 31"/>
            <p:cNvSpPr/>
            <p:nvPr/>
          </p:nvSpPr>
          <p:spPr>
            <a:xfrm>
              <a:off x="5839587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811006" y="4719440"/>
            <a:ext cx="448945" cy="171450"/>
            <a:chOff x="5811006" y="4719440"/>
            <a:chExt cx="448945" cy="171450"/>
          </a:xfrm>
        </p:grpSpPr>
        <p:sp>
          <p:nvSpPr>
            <p:cNvPr id="34" name="object 34"/>
            <p:cNvSpPr/>
            <p:nvPr/>
          </p:nvSpPr>
          <p:spPr>
            <a:xfrm>
              <a:off x="581100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37" name="object 37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40" name="object 40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3" name="object 43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6" name="object 46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9" name="object 49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2" name="object 52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7" name="object 57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60" name="object 60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529333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647938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8951" y="3448423"/>
            <a:ext cx="1645285" cy="171450"/>
            <a:chOff x="2258951" y="3448423"/>
            <a:chExt cx="1645285" cy="171450"/>
          </a:xfrm>
        </p:grpSpPr>
        <p:sp>
          <p:nvSpPr>
            <p:cNvPr id="65" name="object 65"/>
            <p:cNvSpPr/>
            <p:nvPr/>
          </p:nvSpPr>
          <p:spPr>
            <a:xfrm>
              <a:off x="2277998" y="3534155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2249429" y="3664831"/>
            <a:ext cx="1636395" cy="171450"/>
            <a:chOff x="2249429" y="3664831"/>
            <a:chExt cx="1636395" cy="171450"/>
          </a:xfrm>
        </p:grpSpPr>
        <p:sp>
          <p:nvSpPr>
            <p:cNvPr id="68" name="object 68"/>
            <p:cNvSpPr/>
            <p:nvPr/>
          </p:nvSpPr>
          <p:spPr>
            <a:xfrm>
              <a:off x="2249429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7016879" y="3448423"/>
            <a:ext cx="1636395" cy="171450"/>
            <a:chOff x="7016879" y="3448423"/>
            <a:chExt cx="1636395" cy="171450"/>
          </a:xfrm>
        </p:grpSpPr>
        <p:sp>
          <p:nvSpPr>
            <p:cNvPr id="71" name="object 71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6998213" y="3664831"/>
            <a:ext cx="1636395" cy="171450"/>
            <a:chOff x="6998213" y="3664831"/>
            <a:chExt cx="1636395" cy="171450"/>
          </a:xfrm>
        </p:grpSpPr>
        <p:sp>
          <p:nvSpPr>
            <p:cNvPr id="74" name="object 74"/>
            <p:cNvSpPr/>
            <p:nvPr/>
          </p:nvSpPr>
          <p:spPr>
            <a:xfrm>
              <a:off x="6998213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1803280" y="3971545"/>
            <a:ext cx="171450" cy="340995"/>
            <a:chOff x="1803280" y="3971545"/>
            <a:chExt cx="171450" cy="340995"/>
          </a:xfrm>
        </p:grpSpPr>
        <p:sp>
          <p:nvSpPr>
            <p:cNvPr id="77" name="object 77"/>
            <p:cNvSpPr/>
            <p:nvPr/>
          </p:nvSpPr>
          <p:spPr>
            <a:xfrm>
              <a:off x="1888998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6554923" y="3952499"/>
            <a:ext cx="171450" cy="360045"/>
            <a:chOff x="6554923" y="3952499"/>
            <a:chExt cx="171450" cy="360045"/>
          </a:xfrm>
        </p:grpSpPr>
        <p:sp>
          <p:nvSpPr>
            <p:cNvPr id="80" name="object 80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8925493" y="3952499"/>
            <a:ext cx="171450" cy="360045"/>
            <a:chOff x="8925493" y="3952499"/>
            <a:chExt cx="171450" cy="360045"/>
          </a:xfrm>
        </p:grpSpPr>
        <p:sp>
          <p:nvSpPr>
            <p:cNvPr id="83" name="object 83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94454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3903726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83452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177672" y="3971545"/>
            <a:ext cx="171450" cy="340995"/>
            <a:chOff x="4177672" y="3971545"/>
            <a:chExt cx="171450" cy="340995"/>
          </a:xfrm>
        </p:grpSpPr>
        <p:sp>
          <p:nvSpPr>
            <p:cNvPr id="88" name="object 88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" name="object 90"/>
          <p:cNvGrpSpPr/>
          <p:nvPr/>
        </p:nvGrpSpPr>
        <p:grpSpPr>
          <a:xfrm>
            <a:off x="4642487" y="3448423"/>
            <a:ext cx="1636395" cy="171450"/>
            <a:chOff x="4642487" y="3448423"/>
            <a:chExt cx="1636395" cy="171450"/>
          </a:xfrm>
        </p:grpSpPr>
        <p:sp>
          <p:nvSpPr>
            <p:cNvPr id="91" name="object 91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" name="object 93"/>
          <p:cNvGrpSpPr/>
          <p:nvPr/>
        </p:nvGrpSpPr>
        <p:grpSpPr>
          <a:xfrm>
            <a:off x="4623821" y="3664831"/>
            <a:ext cx="1636395" cy="171450"/>
            <a:chOff x="4623821" y="3664831"/>
            <a:chExt cx="1636395" cy="171450"/>
          </a:xfrm>
        </p:grpSpPr>
        <p:sp>
          <p:nvSpPr>
            <p:cNvPr id="94" name="object 94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Slide Number Placeholder 9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3148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…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second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one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72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92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3" name="object 13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6" name="object 16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446148" y="4503031"/>
            <a:ext cx="457834" cy="171450"/>
            <a:chOff x="3446148" y="4503031"/>
            <a:chExt cx="457834" cy="171450"/>
          </a:xfrm>
        </p:grpSpPr>
        <p:sp>
          <p:nvSpPr>
            <p:cNvPr id="19" name="object 19"/>
            <p:cNvSpPr/>
            <p:nvPr/>
          </p:nvSpPr>
          <p:spPr>
            <a:xfrm>
              <a:off x="346519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436615" y="4719440"/>
            <a:ext cx="448945" cy="171450"/>
            <a:chOff x="3436615" y="4719440"/>
            <a:chExt cx="448945" cy="171450"/>
          </a:xfrm>
        </p:grpSpPr>
        <p:sp>
          <p:nvSpPr>
            <p:cNvPr id="22" name="object 22"/>
            <p:cNvSpPr/>
            <p:nvPr/>
          </p:nvSpPr>
          <p:spPr>
            <a:xfrm>
              <a:off x="3436615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633344" y="4503031"/>
            <a:ext cx="457834" cy="171450"/>
            <a:chOff x="4633344" y="4503031"/>
            <a:chExt cx="457834" cy="171450"/>
          </a:xfrm>
        </p:grpSpPr>
        <p:sp>
          <p:nvSpPr>
            <p:cNvPr id="25" name="object 25"/>
            <p:cNvSpPr/>
            <p:nvPr/>
          </p:nvSpPr>
          <p:spPr>
            <a:xfrm>
              <a:off x="4652390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623810" y="4719440"/>
            <a:ext cx="448945" cy="171450"/>
            <a:chOff x="4623810" y="4719440"/>
            <a:chExt cx="448945" cy="171450"/>
          </a:xfrm>
        </p:grpSpPr>
        <p:sp>
          <p:nvSpPr>
            <p:cNvPr id="28" name="object 28"/>
            <p:cNvSpPr/>
            <p:nvPr/>
          </p:nvSpPr>
          <p:spPr>
            <a:xfrm>
              <a:off x="462381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20539" y="4503031"/>
            <a:ext cx="457834" cy="171450"/>
            <a:chOff x="5820539" y="4503031"/>
            <a:chExt cx="457834" cy="171450"/>
          </a:xfrm>
        </p:grpSpPr>
        <p:sp>
          <p:nvSpPr>
            <p:cNvPr id="31" name="object 31"/>
            <p:cNvSpPr/>
            <p:nvPr/>
          </p:nvSpPr>
          <p:spPr>
            <a:xfrm>
              <a:off x="5839587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811006" y="4719440"/>
            <a:ext cx="448945" cy="171450"/>
            <a:chOff x="5811006" y="4719440"/>
            <a:chExt cx="448945" cy="171450"/>
          </a:xfrm>
        </p:grpSpPr>
        <p:sp>
          <p:nvSpPr>
            <p:cNvPr id="34" name="object 34"/>
            <p:cNvSpPr/>
            <p:nvPr/>
          </p:nvSpPr>
          <p:spPr>
            <a:xfrm>
              <a:off x="581100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37" name="object 37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40" name="object 40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3" name="object 43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6" name="object 46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9" name="object 49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2" name="object 52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7" name="object 57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60" name="object 60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529333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647938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8951" y="3448423"/>
            <a:ext cx="1645285" cy="171450"/>
            <a:chOff x="2258951" y="3448423"/>
            <a:chExt cx="1645285" cy="171450"/>
          </a:xfrm>
        </p:grpSpPr>
        <p:sp>
          <p:nvSpPr>
            <p:cNvPr id="65" name="object 65"/>
            <p:cNvSpPr/>
            <p:nvPr/>
          </p:nvSpPr>
          <p:spPr>
            <a:xfrm>
              <a:off x="2277998" y="3534155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2249429" y="3664831"/>
            <a:ext cx="1636395" cy="171450"/>
            <a:chOff x="2249429" y="3664831"/>
            <a:chExt cx="1636395" cy="171450"/>
          </a:xfrm>
        </p:grpSpPr>
        <p:sp>
          <p:nvSpPr>
            <p:cNvPr id="68" name="object 68"/>
            <p:cNvSpPr/>
            <p:nvPr/>
          </p:nvSpPr>
          <p:spPr>
            <a:xfrm>
              <a:off x="2249429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7016879" y="3448423"/>
            <a:ext cx="1636395" cy="171450"/>
            <a:chOff x="7016879" y="3448423"/>
            <a:chExt cx="1636395" cy="171450"/>
          </a:xfrm>
        </p:grpSpPr>
        <p:sp>
          <p:nvSpPr>
            <p:cNvPr id="71" name="object 71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6998213" y="3664831"/>
            <a:ext cx="1636395" cy="171450"/>
            <a:chOff x="6998213" y="3664831"/>
            <a:chExt cx="1636395" cy="171450"/>
          </a:xfrm>
        </p:grpSpPr>
        <p:sp>
          <p:nvSpPr>
            <p:cNvPr id="74" name="object 74"/>
            <p:cNvSpPr/>
            <p:nvPr/>
          </p:nvSpPr>
          <p:spPr>
            <a:xfrm>
              <a:off x="6998213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1803280" y="3971545"/>
            <a:ext cx="171450" cy="340995"/>
            <a:chOff x="1803280" y="3971545"/>
            <a:chExt cx="171450" cy="340995"/>
          </a:xfrm>
        </p:grpSpPr>
        <p:sp>
          <p:nvSpPr>
            <p:cNvPr id="77" name="object 77"/>
            <p:cNvSpPr/>
            <p:nvPr/>
          </p:nvSpPr>
          <p:spPr>
            <a:xfrm>
              <a:off x="1888998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6554923" y="3952499"/>
            <a:ext cx="171450" cy="360045"/>
            <a:chOff x="6554923" y="3952499"/>
            <a:chExt cx="171450" cy="360045"/>
          </a:xfrm>
        </p:grpSpPr>
        <p:sp>
          <p:nvSpPr>
            <p:cNvPr id="80" name="object 80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8925493" y="3952499"/>
            <a:ext cx="171450" cy="360045"/>
            <a:chOff x="8925493" y="3952499"/>
            <a:chExt cx="171450" cy="360045"/>
          </a:xfrm>
        </p:grpSpPr>
        <p:sp>
          <p:nvSpPr>
            <p:cNvPr id="83" name="object 83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94454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3903726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83452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177672" y="3971545"/>
            <a:ext cx="171450" cy="340995"/>
            <a:chOff x="4177672" y="3971545"/>
            <a:chExt cx="171450" cy="340995"/>
          </a:xfrm>
        </p:grpSpPr>
        <p:sp>
          <p:nvSpPr>
            <p:cNvPr id="88" name="object 88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" name="object 90"/>
          <p:cNvGrpSpPr/>
          <p:nvPr/>
        </p:nvGrpSpPr>
        <p:grpSpPr>
          <a:xfrm>
            <a:off x="4642487" y="3448423"/>
            <a:ext cx="1636395" cy="171450"/>
            <a:chOff x="4642487" y="3448423"/>
            <a:chExt cx="1636395" cy="171450"/>
          </a:xfrm>
        </p:grpSpPr>
        <p:sp>
          <p:nvSpPr>
            <p:cNvPr id="91" name="object 91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" name="object 93"/>
          <p:cNvGrpSpPr/>
          <p:nvPr/>
        </p:nvGrpSpPr>
        <p:grpSpPr>
          <a:xfrm>
            <a:off x="4623821" y="3664831"/>
            <a:ext cx="1636395" cy="171450"/>
            <a:chOff x="4623821" y="3664831"/>
            <a:chExt cx="1636395" cy="171450"/>
          </a:xfrm>
        </p:grpSpPr>
        <p:sp>
          <p:nvSpPr>
            <p:cNvPr id="94" name="object 94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1529333" y="2170938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249423" y="2368670"/>
            <a:ext cx="4029710" cy="387350"/>
            <a:chOff x="2249423" y="2368670"/>
            <a:chExt cx="4029710" cy="387350"/>
          </a:xfrm>
        </p:grpSpPr>
        <p:sp>
          <p:nvSpPr>
            <p:cNvPr id="98" name="object 98"/>
            <p:cNvSpPr/>
            <p:nvPr/>
          </p:nvSpPr>
          <p:spPr>
            <a:xfrm>
              <a:off x="2277998" y="2454402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278001" y="238772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249423" y="2670048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6126705" y="2603365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" name="object 102"/>
          <p:cNvGrpSpPr/>
          <p:nvPr/>
        </p:nvGrpSpPr>
        <p:grpSpPr>
          <a:xfrm>
            <a:off x="1803280" y="2891029"/>
            <a:ext cx="171450" cy="340995"/>
            <a:chOff x="1803280" y="2891029"/>
            <a:chExt cx="171450" cy="340995"/>
          </a:xfrm>
        </p:grpSpPr>
        <p:sp>
          <p:nvSpPr>
            <p:cNvPr id="103" name="object 103"/>
            <p:cNvSpPr/>
            <p:nvPr/>
          </p:nvSpPr>
          <p:spPr>
            <a:xfrm>
              <a:off x="1888998" y="289102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822330" y="3098557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5" name="object 105"/>
          <p:cNvGrpSpPr/>
          <p:nvPr/>
        </p:nvGrpSpPr>
        <p:grpSpPr>
          <a:xfrm>
            <a:off x="6554923" y="2871983"/>
            <a:ext cx="171450" cy="360045"/>
            <a:chOff x="6554923" y="2871983"/>
            <a:chExt cx="171450" cy="360045"/>
          </a:xfrm>
        </p:grpSpPr>
        <p:sp>
          <p:nvSpPr>
            <p:cNvPr id="106" name="object 106"/>
            <p:cNvSpPr/>
            <p:nvPr/>
          </p:nvSpPr>
          <p:spPr>
            <a:xfrm>
              <a:off x="6639063" y="2891033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573973" y="3097654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6283452" y="2170938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5453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Now,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suppose</a:t>
            </a:r>
            <a:r>
              <a:rPr sz="2800" spc="-2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need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locate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72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92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3" name="object 13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6" name="object 16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446148" y="4503031"/>
            <a:ext cx="457834" cy="171450"/>
            <a:chOff x="3446148" y="4503031"/>
            <a:chExt cx="457834" cy="171450"/>
          </a:xfrm>
        </p:grpSpPr>
        <p:sp>
          <p:nvSpPr>
            <p:cNvPr id="19" name="object 19"/>
            <p:cNvSpPr/>
            <p:nvPr/>
          </p:nvSpPr>
          <p:spPr>
            <a:xfrm>
              <a:off x="346519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436615" y="4719440"/>
            <a:ext cx="448945" cy="171450"/>
            <a:chOff x="3436615" y="4719440"/>
            <a:chExt cx="448945" cy="171450"/>
          </a:xfrm>
        </p:grpSpPr>
        <p:sp>
          <p:nvSpPr>
            <p:cNvPr id="22" name="object 22"/>
            <p:cNvSpPr/>
            <p:nvPr/>
          </p:nvSpPr>
          <p:spPr>
            <a:xfrm>
              <a:off x="3436615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633344" y="4503031"/>
            <a:ext cx="457834" cy="171450"/>
            <a:chOff x="4633344" y="4503031"/>
            <a:chExt cx="457834" cy="171450"/>
          </a:xfrm>
        </p:grpSpPr>
        <p:sp>
          <p:nvSpPr>
            <p:cNvPr id="25" name="object 25"/>
            <p:cNvSpPr/>
            <p:nvPr/>
          </p:nvSpPr>
          <p:spPr>
            <a:xfrm>
              <a:off x="4652390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623810" y="4719440"/>
            <a:ext cx="448945" cy="171450"/>
            <a:chOff x="4623810" y="4719440"/>
            <a:chExt cx="448945" cy="171450"/>
          </a:xfrm>
        </p:grpSpPr>
        <p:sp>
          <p:nvSpPr>
            <p:cNvPr id="28" name="object 28"/>
            <p:cNvSpPr/>
            <p:nvPr/>
          </p:nvSpPr>
          <p:spPr>
            <a:xfrm>
              <a:off x="462381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20539" y="4503031"/>
            <a:ext cx="457834" cy="171450"/>
            <a:chOff x="5820539" y="4503031"/>
            <a:chExt cx="457834" cy="171450"/>
          </a:xfrm>
        </p:grpSpPr>
        <p:sp>
          <p:nvSpPr>
            <p:cNvPr id="31" name="object 31"/>
            <p:cNvSpPr/>
            <p:nvPr/>
          </p:nvSpPr>
          <p:spPr>
            <a:xfrm>
              <a:off x="5839587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811006" y="4719440"/>
            <a:ext cx="448945" cy="171450"/>
            <a:chOff x="5811006" y="4719440"/>
            <a:chExt cx="448945" cy="171450"/>
          </a:xfrm>
        </p:grpSpPr>
        <p:sp>
          <p:nvSpPr>
            <p:cNvPr id="34" name="object 34"/>
            <p:cNvSpPr/>
            <p:nvPr/>
          </p:nvSpPr>
          <p:spPr>
            <a:xfrm>
              <a:off x="581100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37" name="object 37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40" name="object 40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3" name="object 43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6" name="object 46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9" name="object 49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2" name="object 52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7" name="object 57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60" name="object 60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529333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647938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8951" y="3448423"/>
            <a:ext cx="1645285" cy="171450"/>
            <a:chOff x="2258951" y="3448423"/>
            <a:chExt cx="1645285" cy="171450"/>
          </a:xfrm>
        </p:grpSpPr>
        <p:sp>
          <p:nvSpPr>
            <p:cNvPr id="65" name="object 65"/>
            <p:cNvSpPr/>
            <p:nvPr/>
          </p:nvSpPr>
          <p:spPr>
            <a:xfrm>
              <a:off x="2277998" y="3534155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2249429" y="3664831"/>
            <a:ext cx="1636395" cy="171450"/>
            <a:chOff x="2249429" y="3664831"/>
            <a:chExt cx="1636395" cy="171450"/>
          </a:xfrm>
        </p:grpSpPr>
        <p:sp>
          <p:nvSpPr>
            <p:cNvPr id="68" name="object 68"/>
            <p:cNvSpPr/>
            <p:nvPr/>
          </p:nvSpPr>
          <p:spPr>
            <a:xfrm>
              <a:off x="2249429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7016879" y="3448423"/>
            <a:ext cx="1636395" cy="171450"/>
            <a:chOff x="7016879" y="3448423"/>
            <a:chExt cx="1636395" cy="171450"/>
          </a:xfrm>
        </p:grpSpPr>
        <p:sp>
          <p:nvSpPr>
            <p:cNvPr id="71" name="object 71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6998213" y="3664831"/>
            <a:ext cx="1636395" cy="171450"/>
            <a:chOff x="6998213" y="3664831"/>
            <a:chExt cx="1636395" cy="171450"/>
          </a:xfrm>
        </p:grpSpPr>
        <p:sp>
          <p:nvSpPr>
            <p:cNvPr id="74" name="object 74"/>
            <p:cNvSpPr/>
            <p:nvPr/>
          </p:nvSpPr>
          <p:spPr>
            <a:xfrm>
              <a:off x="6998213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1803280" y="3971545"/>
            <a:ext cx="171450" cy="340995"/>
            <a:chOff x="1803280" y="3971545"/>
            <a:chExt cx="171450" cy="340995"/>
          </a:xfrm>
        </p:grpSpPr>
        <p:sp>
          <p:nvSpPr>
            <p:cNvPr id="77" name="object 77"/>
            <p:cNvSpPr/>
            <p:nvPr/>
          </p:nvSpPr>
          <p:spPr>
            <a:xfrm>
              <a:off x="1888998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6554923" y="3952499"/>
            <a:ext cx="171450" cy="360045"/>
            <a:chOff x="6554923" y="3952499"/>
            <a:chExt cx="171450" cy="360045"/>
          </a:xfrm>
        </p:grpSpPr>
        <p:sp>
          <p:nvSpPr>
            <p:cNvPr id="80" name="object 80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8925493" y="3952499"/>
            <a:ext cx="171450" cy="360045"/>
            <a:chOff x="8925493" y="3952499"/>
            <a:chExt cx="171450" cy="360045"/>
          </a:xfrm>
        </p:grpSpPr>
        <p:sp>
          <p:nvSpPr>
            <p:cNvPr id="83" name="object 83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94454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3903726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83452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177672" y="3971545"/>
            <a:ext cx="171450" cy="340995"/>
            <a:chOff x="4177672" y="3971545"/>
            <a:chExt cx="171450" cy="340995"/>
          </a:xfrm>
        </p:grpSpPr>
        <p:sp>
          <p:nvSpPr>
            <p:cNvPr id="88" name="object 88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" name="object 90"/>
          <p:cNvGrpSpPr/>
          <p:nvPr/>
        </p:nvGrpSpPr>
        <p:grpSpPr>
          <a:xfrm>
            <a:off x="4642487" y="3448423"/>
            <a:ext cx="1636395" cy="171450"/>
            <a:chOff x="4642487" y="3448423"/>
            <a:chExt cx="1636395" cy="171450"/>
          </a:xfrm>
        </p:grpSpPr>
        <p:sp>
          <p:nvSpPr>
            <p:cNvPr id="91" name="object 91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" name="object 93"/>
          <p:cNvGrpSpPr/>
          <p:nvPr/>
        </p:nvGrpSpPr>
        <p:grpSpPr>
          <a:xfrm>
            <a:off x="4623821" y="3664831"/>
            <a:ext cx="1636395" cy="171450"/>
            <a:chOff x="4623821" y="3664831"/>
            <a:chExt cx="1636395" cy="171450"/>
          </a:xfrm>
        </p:grpSpPr>
        <p:sp>
          <p:nvSpPr>
            <p:cNvPr id="94" name="object 94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1529333" y="2170938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249423" y="2368670"/>
            <a:ext cx="4029710" cy="387350"/>
            <a:chOff x="2249423" y="2368670"/>
            <a:chExt cx="4029710" cy="387350"/>
          </a:xfrm>
        </p:grpSpPr>
        <p:sp>
          <p:nvSpPr>
            <p:cNvPr id="98" name="object 98"/>
            <p:cNvSpPr/>
            <p:nvPr/>
          </p:nvSpPr>
          <p:spPr>
            <a:xfrm>
              <a:off x="2277998" y="2454402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278001" y="238772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249423" y="2670048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6126705" y="2603365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" name="object 102"/>
          <p:cNvGrpSpPr/>
          <p:nvPr/>
        </p:nvGrpSpPr>
        <p:grpSpPr>
          <a:xfrm>
            <a:off x="1803280" y="2891029"/>
            <a:ext cx="171450" cy="340995"/>
            <a:chOff x="1803280" y="2891029"/>
            <a:chExt cx="171450" cy="340995"/>
          </a:xfrm>
        </p:grpSpPr>
        <p:sp>
          <p:nvSpPr>
            <p:cNvPr id="103" name="object 103"/>
            <p:cNvSpPr/>
            <p:nvPr/>
          </p:nvSpPr>
          <p:spPr>
            <a:xfrm>
              <a:off x="1888998" y="289102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822330" y="3098557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5" name="object 105"/>
          <p:cNvGrpSpPr/>
          <p:nvPr/>
        </p:nvGrpSpPr>
        <p:grpSpPr>
          <a:xfrm>
            <a:off x="6554923" y="2871983"/>
            <a:ext cx="171450" cy="360045"/>
            <a:chOff x="6554923" y="2871983"/>
            <a:chExt cx="171450" cy="360045"/>
          </a:xfrm>
        </p:grpSpPr>
        <p:sp>
          <p:nvSpPr>
            <p:cNvPr id="106" name="object 106"/>
            <p:cNvSpPr/>
            <p:nvPr/>
          </p:nvSpPr>
          <p:spPr>
            <a:xfrm>
              <a:off x="6639063" y="2891033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573973" y="3097654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6283452" y="2170938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8206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is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between</a:t>
            </a:r>
            <a:r>
              <a:rPr sz="28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 and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5,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so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go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down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one</a:t>
            </a:r>
            <a:r>
              <a:rPr sz="28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layer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on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72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92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3" name="object 13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6" name="object 16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446148" y="4503031"/>
            <a:ext cx="457834" cy="171450"/>
            <a:chOff x="3446148" y="4503031"/>
            <a:chExt cx="457834" cy="171450"/>
          </a:xfrm>
        </p:grpSpPr>
        <p:sp>
          <p:nvSpPr>
            <p:cNvPr id="19" name="object 19"/>
            <p:cNvSpPr/>
            <p:nvPr/>
          </p:nvSpPr>
          <p:spPr>
            <a:xfrm>
              <a:off x="346519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436615" y="4719440"/>
            <a:ext cx="448945" cy="171450"/>
            <a:chOff x="3436615" y="4719440"/>
            <a:chExt cx="448945" cy="171450"/>
          </a:xfrm>
        </p:grpSpPr>
        <p:sp>
          <p:nvSpPr>
            <p:cNvPr id="22" name="object 22"/>
            <p:cNvSpPr/>
            <p:nvPr/>
          </p:nvSpPr>
          <p:spPr>
            <a:xfrm>
              <a:off x="3436615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633344" y="4503031"/>
            <a:ext cx="457834" cy="171450"/>
            <a:chOff x="4633344" y="4503031"/>
            <a:chExt cx="457834" cy="171450"/>
          </a:xfrm>
        </p:grpSpPr>
        <p:sp>
          <p:nvSpPr>
            <p:cNvPr id="25" name="object 25"/>
            <p:cNvSpPr/>
            <p:nvPr/>
          </p:nvSpPr>
          <p:spPr>
            <a:xfrm>
              <a:off x="4652390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623810" y="4719440"/>
            <a:ext cx="448945" cy="171450"/>
            <a:chOff x="4623810" y="4719440"/>
            <a:chExt cx="448945" cy="171450"/>
          </a:xfrm>
        </p:grpSpPr>
        <p:sp>
          <p:nvSpPr>
            <p:cNvPr id="28" name="object 28"/>
            <p:cNvSpPr/>
            <p:nvPr/>
          </p:nvSpPr>
          <p:spPr>
            <a:xfrm>
              <a:off x="462381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20539" y="4503031"/>
            <a:ext cx="457834" cy="171450"/>
            <a:chOff x="5820539" y="4503031"/>
            <a:chExt cx="457834" cy="171450"/>
          </a:xfrm>
        </p:grpSpPr>
        <p:sp>
          <p:nvSpPr>
            <p:cNvPr id="31" name="object 31"/>
            <p:cNvSpPr/>
            <p:nvPr/>
          </p:nvSpPr>
          <p:spPr>
            <a:xfrm>
              <a:off x="5839587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811006" y="4719440"/>
            <a:ext cx="448945" cy="171450"/>
            <a:chOff x="5811006" y="4719440"/>
            <a:chExt cx="448945" cy="171450"/>
          </a:xfrm>
        </p:grpSpPr>
        <p:sp>
          <p:nvSpPr>
            <p:cNvPr id="34" name="object 34"/>
            <p:cNvSpPr/>
            <p:nvPr/>
          </p:nvSpPr>
          <p:spPr>
            <a:xfrm>
              <a:off x="581100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37" name="object 37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40" name="object 40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3" name="object 43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6" name="object 46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9" name="object 49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2" name="object 52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7" name="object 57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60" name="object 60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/>
          <p:nvPr/>
        </p:nvSpPr>
        <p:spPr>
          <a:xfrm>
            <a:off x="1529333" y="3251453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90" y="0"/>
                </a:lnTo>
                <a:lnTo>
                  <a:pt x="720090" y="720089"/>
                </a:lnTo>
                <a:lnTo>
                  <a:pt x="0" y="72008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806007" y="344074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647938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803280" y="3232404"/>
            <a:ext cx="2839720" cy="1080135"/>
            <a:chOff x="1803280" y="3232404"/>
            <a:chExt cx="2839720" cy="1080135"/>
          </a:xfrm>
        </p:grpSpPr>
        <p:sp>
          <p:nvSpPr>
            <p:cNvPr id="66" name="object 66"/>
            <p:cNvSpPr/>
            <p:nvPr/>
          </p:nvSpPr>
          <p:spPr>
            <a:xfrm>
              <a:off x="2277998" y="3534156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249429" y="3750564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888998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903726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7016879" y="3448423"/>
            <a:ext cx="1636395" cy="171450"/>
            <a:chOff x="7016879" y="3448423"/>
            <a:chExt cx="1636395" cy="171450"/>
          </a:xfrm>
        </p:grpSpPr>
        <p:sp>
          <p:nvSpPr>
            <p:cNvPr id="74" name="object 74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6998213" y="3664831"/>
            <a:ext cx="1636395" cy="171450"/>
            <a:chOff x="6998213" y="3664831"/>
            <a:chExt cx="1636395" cy="171450"/>
          </a:xfrm>
        </p:grpSpPr>
        <p:sp>
          <p:nvSpPr>
            <p:cNvPr id="77" name="object 77"/>
            <p:cNvSpPr/>
            <p:nvPr/>
          </p:nvSpPr>
          <p:spPr>
            <a:xfrm>
              <a:off x="6998213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6554923" y="3952499"/>
            <a:ext cx="171450" cy="360045"/>
            <a:chOff x="6554923" y="3952499"/>
            <a:chExt cx="171450" cy="360045"/>
          </a:xfrm>
        </p:grpSpPr>
        <p:sp>
          <p:nvSpPr>
            <p:cNvPr id="80" name="object 80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8925493" y="3952499"/>
            <a:ext cx="171450" cy="360045"/>
            <a:chOff x="8925493" y="3952499"/>
            <a:chExt cx="171450" cy="360045"/>
          </a:xfrm>
        </p:grpSpPr>
        <p:sp>
          <p:nvSpPr>
            <p:cNvPr id="83" name="object 83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94454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4180699" y="344074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83452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510283" y="2151888"/>
            <a:ext cx="4787265" cy="2160905"/>
            <a:chOff x="1510283" y="2151888"/>
            <a:chExt cx="4787265" cy="2160905"/>
          </a:xfrm>
        </p:grpSpPr>
        <p:sp>
          <p:nvSpPr>
            <p:cNvPr id="88" name="object 88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529333" y="217093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1548383" y="2360621"/>
            <a:ext cx="418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994791" y="2324100"/>
            <a:ext cx="5283835" cy="1106170"/>
            <a:chOff x="994791" y="2324100"/>
            <a:chExt cx="5283835" cy="1106170"/>
          </a:xfrm>
        </p:grpSpPr>
        <p:sp>
          <p:nvSpPr>
            <p:cNvPr id="97" name="object 97"/>
            <p:cNvSpPr/>
            <p:nvPr/>
          </p:nvSpPr>
          <p:spPr>
            <a:xfrm>
              <a:off x="2277999" y="2454402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278001" y="238772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249424" y="2670047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6126706" y="2603365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888998" y="289102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822330" y="3098557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994791" y="2349626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>
                  <a:moveTo>
                    <a:pt x="0" y="0"/>
                  </a:moveTo>
                  <a:lnTo>
                    <a:pt x="997102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992249" y="2349626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122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5" name="object 105"/>
          <p:cNvGrpSpPr/>
          <p:nvPr/>
        </p:nvGrpSpPr>
        <p:grpSpPr>
          <a:xfrm>
            <a:off x="6554923" y="2871983"/>
            <a:ext cx="171450" cy="360045"/>
            <a:chOff x="6554923" y="2871983"/>
            <a:chExt cx="171450" cy="360045"/>
          </a:xfrm>
        </p:grpSpPr>
        <p:sp>
          <p:nvSpPr>
            <p:cNvPr id="106" name="object 106"/>
            <p:cNvSpPr/>
            <p:nvPr/>
          </p:nvSpPr>
          <p:spPr>
            <a:xfrm>
              <a:off x="6639063" y="2891033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573973" y="3097654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6283452" y="2170938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8206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is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between</a:t>
            </a:r>
            <a:r>
              <a:rPr sz="28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 and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5,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so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go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down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one</a:t>
            </a:r>
            <a:r>
              <a:rPr sz="2800" spc="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layer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on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3726" y="433044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89" y="0"/>
                </a:lnTo>
                <a:lnTo>
                  <a:pt x="720089" y="720089"/>
                </a:lnTo>
                <a:lnTo>
                  <a:pt x="0" y="72008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80699" y="452037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092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4" name="object 14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7" name="object 17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820539" y="4503031"/>
            <a:ext cx="457834" cy="171450"/>
            <a:chOff x="5820539" y="4503031"/>
            <a:chExt cx="457834" cy="171450"/>
          </a:xfrm>
        </p:grpSpPr>
        <p:sp>
          <p:nvSpPr>
            <p:cNvPr id="20" name="object 20"/>
            <p:cNvSpPr/>
            <p:nvPr/>
          </p:nvSpPr>
          <p:spPr>
            <a:xfrm>
              <a:off x="5839587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5811006" y="4719440"/>
            <a:ext cx="448945" cy="171450"/>
            <a:chOff x="5811006" y="4719440"/>
            <a:chExt cx="448945" cy="171450"/>
          </a:xfrm>
        </p:grpSpPr>
        <p:sp>
          <p:nvSpPr>
            <p:cNvPr id="23" name="object 23"/>
            <p:cNvSpPr/>
            <p:nvPr/>
          </p:nvSpPr>
          <p:spPr>
            <a:xfrm>
              <a:off x="581100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26" name="object 26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29" name="object 29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1510283" y="3232404"/>
            <a:ext cx="3599815" cy="1658620"/>
            <a:chOff x="1510283" y="3232404"/>
            <a:chExt cx="3599815" cy="1658620"/>
          </a:xfrm>
        </p:grpSpPr>
        <p:sp>
          <p:nvSpPr>
            <p:cNvPr id="32" name="object 32"/>
            <p:cNvSpPr/>
            <p:nvPr/>
          </p:nvSpPr>
          <p:spPr>
            <a:xfrm>
              <a:off x="3465194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36614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652391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62381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29333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2" name="object 42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5" name="object 45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8" name="object 48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1" name="object 51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6" name="object 56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59" name="object 59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1806007" y="344074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647938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803280" y="3232404"/>
            <a:ext cx="2839720" cy="1080135"/>
            <a:chOff x="1803280" y="3232404"/>
            <a:chExt cx="2839720" cy="1080135"/>
          </a:xfrm>
        </p:grpSpPr>
        <p:sp>
          <p:nvSpPr>
            <p:cNvPr id="64" name="object 64"/>
            <p:cNvSpPr/>
            <p:nvPr/>
          </p:nvSpPr>
          <p:spPr>
            <a:xfrm>
              <a:off x="2277998" y="3534156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49429" y="3750564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88998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903726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7016879" y="3448423"/>
            <a:ext cx="1636395" cy="171450"/>
            <a:chOff x="7016879" y="3448423"/>
            <a:chExt cx="1636395" cy="171450"/>
          </a:xfrm>
        </p:grpSpPr>
        <p:sp>
          <p:nvSpPr>
            <p:cNvPr id="72" name="object 72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/>
          <p:cNvGrpSpPr/>
          <p:nvPr/>
        </p:nvGrpSpPr>
        <p:grpSpPr>
          <a:xfrm>
            <a:off x="6998213" y="3664831"/>
            <a:ext cx="1636395" cy="171450"/>
            <a:chOff x="6998213" y="3664831"/>
            <a:chExt cx="1636395" cy="171450"/>
          </a:xfrm>
        </p:grpSpPr>
        <p:sp>
          <p:nvSpPr>
            <p:cNvPr id="75" name="object 75"/>
            <p:cNvSpPr/>
            <p:nvPr/>
          </p:nvSpPr>
          <p:spPr>
            <a:xfrm>
              <a:off x="6998213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6554923" y="3952499"/>
            <a:ext cx="171450" cy="360045"/>
            <a:chOff x="6554923" y="3952499"/>
            <a:chExt cx="171450" cy="360045"/>
          </a:xfrm>
        </p:grpSpPr>
        <p:sp>
          <p:nvSpPr>
            <p:cNvPr id="78" name="object 78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8925493" y="3952499"/>
            <a:ext cx="171450" cy="360045"/>
            <a:chOff x="8925493" y="3952499"/>
            <a:chExt cx="171450" cy="360045"/>
          </a:xfrm>
        </p:grpSpPr>
        <p:sp>
          <p:nvSpPr>
            <p:cNvPr id="81" name="object 81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94454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3922776" y="3440741"/>
            <a:ext cx="420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83452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510283" y="2151888"/>
            <a:ext cx="4787265" cy="2160905"/>
            <a:chOff x="1510283" y="2151888"/>
            <a:chExt cx="4787265" cy="2160905"/>
          </a:xfrm>
        </p:grpSpPr>
        <p:sp>
          <p:nvSpPr>
            <p:cNvPr id="86" name="object 86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529333" y="217093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1548383" y="2360621"/>
            <a:ext cx="418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994791" y="2324100"/>
            <a:ext cx="5283835" cy="2185670"/>
            <a:chOff x="994791" y="2324100"/>
            <a:chExt cx="5283835" cy="2185670"/>
          </a:xfrm>
        </p:grpSpPr>
        <p:sp>
          <p:nvSpPr>
            <p:cNvPr id="95" name="object 95"/>
            <p:cNvSpPr/>
            <p:nvPr/>
          </p:nvSpPr>
          <p:spPr>
            <a:xfrm>
              <a:off x="2277999" y="2454402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278001" y="238772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249424" y="2670047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126706" y="2603365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888998" y="289102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822330" y="3098557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94791" y="2349626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>
                  <a:moveTo>
                    <a:pt x="0" y="0"/>
                  </a:moveTo>
                  <a:lnTo>
                    <a:pt x="997102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992249" y="2349626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122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992252" y="3429380"/>
              <a:ext cx="2376805" cy="0"/>
            </a:xfrm>
            <a:custGeom>
              <a:avLst/>
              <a:gdLst/>
              <a:ahLst/>
              <a:cxnLst/>
              <a:rect l="l" t="t" r="r" b="b"/>
              <a:pathLst>
                <a:path w="2376804">
                  <a:moveTo>
                    <a:pt x="2376258" y="0"/>
                  </a:moveTo>
                  <a:lnTo>
                    <a:pt x="0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368164" y="3429380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122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5" name="object 105"/>
          <p:cNvGrpSpPr/>
          <p:nvPr/>
        </p:nvGrpSpPr>
        <p:grpSpPr>
          <a:xfrm>
            <a:off x="6554923" y="2871983"/>
            <a:ext cx="171450" cy="360045"/>
            <a:chOff x="6554923" y="2871983"/>
            <a:chExt cx="171450" cy="360045"/>
          </a:xfrm>
        </p:grpSpPr>
        <p:sp>
          <p:nvSpPr>
            <p:cNvPr id="106" name="object 106"/>
            <p:cNvSpPr/>
            <p:nvPr/>
          </p:nvSpPr>
          <p:spPr>
            <a:xfrm>
              <a:off x="6639063" y="2891033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573973" y="3097654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6283452" y="2170938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62266"/>
            <a:ext cx="33401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Then we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reach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3726" y="433044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89" y="0"/>
                </a:lnTo>
                <a:lnTo>
                  <a:pt x="720089" y="720089"/>
                </a:lnTo>
                <a:lnTo>
                  <a:pt x="0" y="72008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80699" y="452037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0921" y="433044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89" y="0"/>
                </a:lnTo>
                <a:lnTo>
                  <a:pt x="720089" y="720089"/>
                </a:lnTo>
                <a:lnTo>
                  <a:pt x="0" y="72008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68044" y="452037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5" name="object 15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8" name="object 18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21" name="object 21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24" name="object 24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510283" y="3232404"/>
            <a:ext cx="4787265" cy="1658620"/>
            <a:chOff x="1510283" y="3232404"/>
            <a:chExt cx="4787265" cy="1658620"/>
          </a:xfrm>
        </p:grpSpPr>
        <p:sp>
          <p:nvSpPr>
            <p:cNvPr id="27" name="object 27"/>
            <p:cNvSpPr/>
            <p:nvPr/>
          </p:nvSpPr>
          <p:spPr>
            <a:xfrm>
              <a:off x="3465194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36614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52391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2381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39587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1100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29333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1" name="object 41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4" name="object 44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7" name="object 47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0" name="object 50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5" name="object 55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58" name="object 58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806007" y="344074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47938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803280" y="3232404"/>
            <a:ext cx="2839720" cy="1080135"/>
            <a:chOff x="1803280" y="3232404"/>
            <a:chExt cx="2839720" cy="1080135"/>
          </a:xfrm>
        </p:grpSpPr>
        <p:sp>
          <p:nvSpPr>
            <p:cNvPr id="63" name="object 63"/>
            <p:cNvSpPr/>
            <p:nvPr/>
          </p:nvSpPr>
          <p:spPr>
            <a:xfrm>
              <a:off x="2277998" y="3534156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249429" y="3750564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88998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903726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7016879" y="3448423"/>
            <a:ext cx="1636395" cy="171450"/>
            <a:chOff x="7016879" y="3448423"/>
            <a:chExt cx="1636395" cy="171450"/>
          </a:xfrm>
        </p:grpSpPr>
        <p:sp>
          <p:nvSpPr>
            <p:cNvPr id="71" name="object 71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6998213" y="3664831"/>
            <a:ext cx="1636395" cy="171450"/>
            <a:chOff x="6998213" y="3664831"/>
            <a:chExt cx="1636395" cy="171450"/>
          </a:xfrm>
        </p:grpSpPr>
        <p:sp>
          <p:nvSpPr>
            <p:cNvPr id="74" name="object 74"/>
            <p:cNvSpPr/>
            <p:nvPr/>
          </p:nvSpPr>
          <p:spPr>
            <a:xfrm>
              <a:off x="6998213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6554923" y="3952499"/>
            <a:ext cx="171450" cy="360045"/>
            <a:chOff x="6554923" y="3952499"/>
            <a:chExt cx="171450" cy="360045"/>
          </a:xfrm>
        </p:grpSpPr>
        <p:sp>
          <p:nvSpPr>
            <p:cNvPr id="77" name="object 77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8925493" y="3952499"/>
            <a:ext cx="171450" cy="360045"/>
            <a:chOff x="8925493" y="3952499"/>
            <a:chExt cx="171450" cy="360045"/>
          </a:xfrm>
        </p:grpSpPr>
        <p:sp>
          <p:nvSpPr>
            <p:cNvPr id="80" name="object 80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94454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3922776" y="3440741"/>
            <a:ext cx="420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83452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510283" y="2151888"/>
            <a:ext cx="4787265" cy="2160905"/>
            <a:chOff x="1510283" y="2151888"/>
            <a:chExt cx="4787265" cy="2160905"/>
          </a:xfrm>
        </p:grpSpPr>
        <p:sp>
          <p:nvSpPr>
            <p:cNvPr id="85" name="object 85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529333" y="217093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1548383" y="2360621"/>
            <a:ext cx="418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994791" y="2324100"/>
            <a:ext cx="5283835" cy="2268220"/>
            <a:chOff x="994791" y="2324100"/>
            <a:chExt cx="5283835" cy="2268220"/>
          </a:xfrm>
        </p:grpSpPr>
        <p:sp>
          <p:nvSpPr>
            <p:cNvPr id="94" name="object 94"/>
            <p:cNvSpPr/>
            <p:nvPr/>
          </p:nvSpPr>
          <p:spPr>
            <a:xfrm>
              <a:off x="2277999" y="2454402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278001" y="238772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249424" y="2670047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126706" y="2603365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888998" y="289102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822330" y="3098557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994791" y="2349626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>
                  <a:moveTo>
                    <a:pt x="0" y="0"/>
                  </a:moveTo>
                  <a:lnTo>
                    <a:pt x="997102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992249" y="2349626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122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992252" y="3429380"/>
              <a:ext cx="2376805" cy="0"/>
            </a:xfrm>
            <a:custGeom>
              <a:avLst/>
              <a:gdLst/>
              <a:ahLst/>
              <a:cxnLst/>
              <a:rect l="l" t="t" r="r" b="b"/>
              <a:pathLst>
                <a:path w="2376804">
                  <a:moveTo>
                    <a:pt x="2376258" y="0"/>
                  </a:moveTo>
                  <a:lnTo>
                    <a:pt x="0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368164" y="3429380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122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368162" y="4494657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1008113" y="0"/>
                  </a:moveTo>
                  <a:lnTo>
                    <a:pt x="0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50763" y="4397501"/>
              <a:ext cx="195071" cy="194309"/>
            </a:xfrm>
            <a:prstGeom prst="rect">
              <a:avLst/>
            </a:prstGeom>
          </p:spPr>
        </p:pic>
      </p:grpSp>
      <p:grpSp>
        <p:nvGrpSpPr>
          <p:cNvPr id="106" name="object 106"/>
          <p:cNvGrpSpPr/>
          <p:nvPr/>
        </p:nvGrpSpPr>
        <p:grpSpPr>
          <a:xfrm>
            <a:off x="6554923" y="2871983"/>
            <a:ext cx="171450" cy="360045"/>
            <a:chOff x="6554923" y="2871983"/>
            <a:chExt cx="171450" cy="360045"/>
          </a:xfrm>
        </p:grpSpPr>
        <p:sp>
          <p:nvSpPr>
            <p:cNvPr id="107" name="object 107"/>
            <p:cNvSpPr/>
            <p:nvPr/>
          </p:nvSpPr>
          <p:spPr>
            <a:xfrm>
              <a:off x="6639063" y="2891033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6573973" y="3097654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6283452" y="2170938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2936" y="332993"/>
            <a:ext cx="2875280" cy="801370"/>
          </a:xfrm>
          <a:custGeom>
            <a:avLst/>
            <a:gdLst/>
            <a:ahLst/>
            <a:cxnLst/>
            <a:rect l="l" t="t" r="r" b="b"/>
            <a:pathLst>
              <a:path w="2875279" h="801369">
                <a:moveTo>
                  <a:pt x="2875026" y="0"/>
                </a:moveTo>
                <a:lnTo>
                  <a:pt x="0" y="0"/>
                </a:lnTo>
                <a:lnTo>
                  <a:pt x="0" y="800862"/>
                </a:lnTo>
                <a:lnTo>
                  <a:pt x="2875026" y="800862"/>
                </a:lnTo>
                <a:lnTo>
                  <a:pt x="2875026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6053" y="530825"/>
            <a:ext cx="136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Collection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2550" y="3674364"/>
            <a:ext cx="2236470" cy="801370"/>
          </a:xfrm>
          <a:custGeom>
            <a:avLst/>
            <a:gdLst/>
            <a:ahLst/>
            <a:cxnLst/>
            <a:rect l="l" t="t" r="r" b="b"/>
            <a:pathLst>
              <a:path w="2236470" h="801370">
                <a:moveTo>
                  <a:pt x="2236470" y="0"/>
                </a:moveTo>
                <a:lnTo>
                  <a:pt x="0" y="0"/>
                </a:lnTo>
                <a:lnTo>
                  <a:pt x="0" y="800862"/>
                </a:lnTo>
                <a:lnTo>
                  <a:pt x="2236470" y="800862"/>
                </a:lnTo>
                <a:lnTo>
                  <a:pt x="2236470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80773" y="3872327"/>
            <a:ext cx="137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orted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238" y="1145000"/>
            <a:ext cx="2506345" cy="2541270"/>
            <a:chOff x="380238" y="1145000"/>
            <a:chExt cx="2506345" cy="2541270"/>
          </a:xfrm>
        </p:grpSpPr>
        <p:sp>
          <p:nvSpPr>
            <p:cNvPr id="7" name="object 7"/>
            <p:cNvSpPr/>
            <p:nvPr/>
          </p:nvSpPr>
          <p:spPr>
            <a:xfrm>
              <a:off x="966596" y="1156112"/>
              <a:ext cx="1864360" cy="882015"/>
            </a:xfrm>
            <a:custGeom>
              <a:avLst/>
              <a:gdLst/>
              <a:ahLst/>
              <a:cxnLst/>
              <a:rect l="l" t="t" r="r" b="b"/>
              <a:pathLst>
                <a:path w="1864360" h="882014">
                  <a:moveTo>
                    <a:pt x="0" y="881405"/>
                  </a:moveTo>
                  <a:lnTo>
                    <a:pt x="0" y="429767"/>
                  </a:lnTo>
                  <a:lnTo>
                    <a:pt x="1864334" y="429767"/>
                  </a:lnTo>
                  <a:lnTo>
                    <a:pt x="1864334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86479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72308" y="1156112"/>
              <a:ext cx="358775" cy="882015"/>
            </a:xfrm>
            <a:custGeom>
              <a:avLst/>
              <a:gdLst/>
              <a:ahLst/>
              <a:cxnLst/>
              <a:rect l="l" t="t" r="r" b="b"/>
              <a:pathLst>
                <a:path w="358775" h="882014">
                  <a:moveTo>
                    <a:pt x="0" y="881405"/>
                  </a:moveTo>
                  <a:lnTo>
                    <a:pt x="0" y="429767"/>
                  </a:lnTo>
                  <a:lnTo>
                    <a:pt x="358381" y="429767"/>
                  </a:lnTo>
                  <a:lnTo>
                    <a:pt x="358381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86241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0785" y="2860701"/>
              <a:ext cx="1905" cy="814069"/>
            </a:xfrm>
            <a:custGeom>
              <a:avLst/>
              <a:gdLst/>
              <a:ahLst/>
              <a:cxnLst/>
              <a:rect l="l" t="t" r="r" b="b"/>
              <a:pathLst>
                <a:path w="1905" h="814070">
                  <a:moveTo>
                    <a:pt x="0" y="813917"/>
                  </a:moveTo>
                  <a:lnTo>
                    <a:pt x="1333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27547" y="286070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6276"/>
                  </a:moveTo>
                  <a:lnTo>
                    <a:pt x="44577" y="0"/>
                  </a:lnTo>
                  <a:lnTo>
                    <a:pt x="0" y="76136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0238" y="2036826"/>
              <a:ext cx="1172210" cy="802005"/>
            </a:xfrm>
            <a:custGeom>
              <a:avLst/>
              <a:gdLst/>
              <a:ahLst/>
              <a:cxnLst/>
              <a:rect l="l" t="t" r="r" b="b"/>
              <a:pathLst>
                <a:path w="1172210" h="802005">
                  <a:moveTo>
                    <a:pt x="1171956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1171956" y="801624"/>
                  </a:lnTo>
                  <a:lnTo>
                    <a:pt x="1171956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5802" y="2235323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86711" y="2036826"/>
            <a:ext cx="1171575" cy="802005"/>
          </a:xfrm>
          <a:custGeom>
            <a:avLst/>
            <a:gdLst/>
            <a:ahLst/>
            <a:cxnLst/>
            <a:rect l="l" t="t" r="r" b="b"/>
            <a:pathLst>
              <a:path w="1171575" h="802005">
                <a:moveTo>
                  <a:pt x="1171194" y="0"/>
                </a:moveTo>
                <a:lnTo>
                  <a:pt x="0" y="0"/>
                </a:lnTo>
                <a:lnTo>
                  <a:pt x="0" y="801624"/>
                </a:lnTo>
                <a:lnTo>
                  <a:pt x="1171194" y="801624"/>
                </a:lnTo>
                <a:lnTo>
                  <a:pt x="1171194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30895" y="2235323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616" y="560895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76878" y="2036826"/>
            <a:ext cx="1564640" cy="802005"/>
          </a:xfrm>
          <a:custGeom>
            <a:avLst/>
            <a:gdLst/>
            <a:ahLst/>
            <a:cxnLst/>
            <a:rect l="l" t="t" r="r" b="b"/>
            <a:pathLst>
              <a:path w="1564639" h="802005">
                <a:moveTo>
                  <a:pt x="1564386" y="0"/>
                </a:moveTo>
                <a:lnTo>
                  <a:pt x="0" y="0"/>
                </a:lnTo>
                <a:lnTo>
                  <a:pt x="0" y="801624"/>
                </a:lnTo>
                <a:lnTo>
                  <a:pt x="1564386" y="801624"/>
                </a:lnTo>
                <a:lnTo>
                  <a:pt x="1564386" y="0"/>
                </a:lnTo>
                <a:close/>
              </a:path>
            </a:pathLst>
          </a:custGeom>
          <a:solidFill>
            <a:srgbClr val="C3DE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89793" y="2235324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75353" y="3674364"/>
            <a:ext cx="1564640" cy="801370"/>
          </a:xfrm>
          <a:custGeom>
            <a:avLst/>
            <a:gdLst/>
            <a:ahLst/>
            <a:cxnLst/>
            <a:rect l="l" t="t" r="r" b="b"/>
            <a:pathLst>
              <a:path w="1564639" h="801370">
                <a:moveTo>
                  <a:pt x="1564386" y="0"/>
                </a:moveTo>
                <a:lnTo>
                  <a:pt x="0" y="0"/>
                </a:lnTo>
                <a:lnTo>
                  <a:pt x="0" y="800862"/>
                </a:lnTo>
                <a:lnTo>
                  <a:pt x="1564386" y="800862"/>
                </a:lnTo>
                <a:lnTo>
                  <a:pt x="1564386" y="0"/>
                </a:lnTo>
                <a:close/>
              </a:path>
            </a:pathLst>
          </a:custGeom>
          <a:solidFill>
            <a:srgbClr val="C3DE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96808" y="3872327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eque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55208" y="3655314"/>
            <a:ext cx="2735580" cy="839469"/>
            <a:chOff x="5855208" y="3655314"/>
            <a:chExt cx="2735580" cy="839469"/>
          </a:xfrm>
        </p:grpSpPr>
        <p:sp>
          <p:nvSpPr>
            <p:cNvPr id="23" name="object 23"/>
            <p:cNvSpPr/>
            <p:nvPr/>
          </p:nvSpPr>
          <p:spPr>
            <a:xfrm>
              <a:off x="5874258" y="3674364"/>
              <a:ext cx="2697480" cy="801370"/>
            </a:xfrm>
            <a:custGeom>
              <a:avLst/>
              <a:gdLst/>
              <a:ahLst/>
              <a:cxnLst/>
              <a:rect l="l" t="t" r="r" b="b"/>
              <a:pathLst>
                <a:path w="2697479" h="801370">
                  <a:moveTo>
                    <a:pt x="2697480" y="0"/>
                  </a:moveTo>
                  <a:lnTo>
                    <a:pt x="0" y="0"/>
                  </a:lnTo>
                  <a:lnTo>
                    <a:pt x="0" y="800862"/>
                  </a:lnTo>
                  <a:lnTo>
                    <a:pt x="2697480" y="800862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74258" y="3674364"/>
              <a:ext cx="2697480" cy="801370"/>
            </a:xfrm>
            <a:custGeom>
              <a:avLst/>
              <a:gdLst/>
              <a:ahLst/>
              <a:cxnLst/>
              <a:rect l="l" t="t" r="r" b="b"/>
              <a:pathLst>
                <a:path w="2697479" h="801370">
                  <a:moveTo>
                    <a:pt x="0" y="0"/>
                  </a:moveTo>
                  <a:lnTo>
                    <a:pt x="2697480" y="0"/>
                  </a:lnTo>
                  <a:lnTo>
                    <a:pt x="2697480" y="800862"/>
                  </a:lnTo>
                  <a:lnTo>
                    <a:pt x="0" y="8008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175781" y="3872326"/>
            <a:ext cx="209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BlockingQueue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55208" y="5324855"/>
            <a:ext cx="2735580" cy="840105"/>
            <a:chOff x="5855208" y="5324855"/>
            <a:chExt cx="2735580" cy="840105"/>
          </a:xfrm>
        </p:grpSpPr>
        <p:sp>
          <p:nvSpPr>
            <p:cNvPr id="27" name="object 27"/>
            <p:cNvSpPr/>
            <p:nvPr/>
          </p:nvSpPr>
          <p:spPr>
            <a:xfrm>
              <a:off x="5874258" y="5343905"/>
              <a:ext cx="2697480" cy="802005"/>
            </a:xfrm>
            <a:custGeom>
              <a:avLst/>
              <a:gdLst/>
              <a:ahLst/>
              <a:cxnLst/>
              <a:rect l="l" t="t" r="r" b="b"/>
              <a:pathLst>
                <a:path w="2697479" h="802004">
                  <a:moveTo>
                    <a:pt x="2697480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697480" y="801624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74258" y="5343905"/>
              <a:ext cx="2697480" cy="802005"/>
            </a:xfrm>
            <a:custGeom>
              <a:avLst/>
              <a:gdLst/>
              <a:ahLst/>
              <a:cxnLst/>
              <a:rect l="l" t="t" r="r" b="b"/>
              <a:pathLst>
                <a:path w="2697479" h="802004">
                  <a:moveTo>
                    <a:pt x="0" y="0"/>
                  </a:moveTo>
                  <a:lnTo>
                    <a:pt x="2697480" y="0"/>
                  </a:lnTo>
                  <a:lnTo>
                    <a:pt x="2697480" y="801624"/>
                  </a:lnTo>
                  <a:lnTo>
                    <a:pt x="0" y="80162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49873" y="5542295"/>
            <a:ext cx="214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BlockingDeQue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21663" y="1144999"/>
            <a:ext cx="6157595" cy="4994910"/>
            <a:chOff x="1121663" y="1144999"/>
            <a:chExt cx="6157595" cy="4994910"/>
          </a:xfrm>
        </p:grpSpPr>
        <p:sp>
          <p:nvSpPr>
            <p:cNvPr id="31" name="object 31"/>
            <p:cNvSpPr/>
            <p:nvPr/>
          </p:nvSpPr>
          <p:spPr>
            <a:xfrm>
              <a:off x="2831209" y="1156114"/>
              <a:ext cx="1929130" cy="882015"/>
            </a:xfrm>
            <a:custGeom>
              <a:avLst/>
              <a:gdLst/>
              <a:ahLst/>
              <a:cxnLst/>
              <a:rect l="l" t="t" r="r" b="b"/>
              <a:pathLst>
                <a:path w="1929129" h="882014">
                  <a:moveTo>
                    <a:pt x="1928571" y="881405"/>
                  </a:moveTo>
                  <a:lnTo>
                    <a:pt x="1928571" y="429767"/>
                  </a:lnTo>
                  <a:lnTo>
                    <a:pt x="0" y="429767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86766" y="115611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58309" y="2860714"/>
              <a:ext cx="1905" cy="814069"/>
            </a:xfrm>
            <a:custGeom>
              <a:avLst/>
              <a:gdLst/>
              <a:ahLst/>
              <a:cxnLst/>
              <a:rect l="l" t="t" r="r" b="b"/>
              <a:pathLst>
                <a:path w="1904" h="814070">
                  <a:moveTo>
                    <a:pt x="0" y="813904"/>
                  </a:moveTo>
                  <a:lnTo>
                    <a:pt x="1333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15070" y="286070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6276"/>
                  </a:moveTo>
                  <a:lnTo>
                    <a:pt x="44577" y="0"/>
                  </a:lnTo>
                  <a:lnTo>
                    <a:pt x="0" y="76136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59826" y="2860713"/>
              <a:ext cx="2464435" cy="814069"/>
            </a:xfrm>
            <a:custGeom>
              <a:avLst/>
              <a:gdLst/>
              <a:ahLst/>
              <a:cxnLst/>
              <a:rect l="l" t="t" r="r" b="b"/>
              <a:pathLst>
                <a:path w="2464434" h="814070">
                  <a:moveTo>
                    <a:pt x="2464193" y="813904"/>
                  </a:moveTo>
                  <a:lnTo>
                    <a:pt x="2464193" y="396011"/>
                  </a:lnTo>
                  <a:lnTo>
                    <a:pt x="0" y="396011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15386" y="286070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58311" y="4497483"/>
              <a:ext cx="2465705" cy="847090"/>
            </a:xfrm>
            <a:custGeom>
              <a:avLst/>
              <a:gdLst/>
              <a:ahLst/>
              <a:cxnLst/>
              <a:rect l="l" t="t" r="r" b="b"/>
              <a:pathLst>
                <a:path w="2465704" h="847089">
                  <a:moveTo>
                    <a:pt x="2465552" y="846874"/>
                  </a:moveTo>
                  <a:lnTo>
                    <a:pt x="2465552" y="412495"/>
                  </a:lnTo>
                  <a:lnTo>
                    <a:pt x="0" y="412495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13862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223379" y="4497485"/>
              <a:ext cx="0" cy="847090"/>
            </a:xfrm>
            <a:custGeom>
              <a:avLst/>
              <a:gdLst/>
              <a:ahLst/>
              <a:cxnLst/>
              <a:rect l="l" t="t" r="r" b="b"/>
              <a:pathLst>
                <a:path h="847089">
                  <a:moveTo>
                    <a:pt x="0" y="846874"/>
                  </a:move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178934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21663" y="5337810"/>
              <a:ext cx="2698750" cy="802005"/>
            </a:xfrm>
            <a:custGeom>
              <a:avLst/>
              <a:gdLst/>
              <a:ahLst/>
              <a:cxnLst/>
              <a:rect l="l" t="t" r="r" b="b"/>
              <a:pathLst>
                <a:path w="2698750" h="802004">
                  <a:moveTo>
                    <a:pt x="2698241" y="0"/>
                  </a:moveTo>
                  <a:lnTo>
                    <a:pt x="0" y="0"/>
                  </a:lnTo>
                  <a:lnTo>
                    <a:pt x="0" y="801623"/>
                  </a:lnTo>
                  <a:lnTo>
                    <a:pt x="2698241" y="801623"/>
                  </a:lnTo>
                  <a:lnTo>
                    <a:pt x="2698241" y="0"/>
                  </a:lnTo>
                  <a:close/>
                </a:path>
              </a:pathLst>
            </a:custGeom>
            <a:solidFill>
              <a:srgbClr val="A49D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826567" y="2267269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49759" y="5536219"/>
            <a:ext cx="184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NavigableSet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15291" y="4486432"/>
            <a:ext cx="111125" cy="852169"/>
            <a:chOff x="2415291" y="4486432"/>
            <a:chExt cx="111125" cy="852169"/>
          </a:xfrm>
        </p:grpSpPr>
        <p:sp>
          <p:nvSpPr>
            <p:cNvPr id="45" name="object 45"/>
            <p:cNvSpPr/>
            <p:nvPr/>
          </p:nvSpPr>
          <p:spPr>
            <a:xfrm>
              <a:off x="2470785" y="4497478"/>
              <a:ext cx="0" cy="841375"/>
            </a:xfrm>
            <a:custGeom>
              <a:avLst/>
              <a:gdLst/>
              <a:ahLst/>
              <a:cxnLst/>
              <a:rect l="l" t="t" r="r" b="b"/>
              <a:pathLst>
                <a:path h="841375">
                  <a:moveTo>
                    <a:pt x="0" y="840803"/>
                  </a:move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26340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62858" y="5566288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252" y="524400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Skip</a:t>
            </a:r>
            <a:r>
              <a:rPr spc="-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E3E3E"/>
                </a:solidFill>
                <a:latin typeface="Arial MT"/>
                <a:cs typeface="Arial MT"/>
              </a:rPr>
              <a:t>Lists</a:t>
            </a:r>
            <a:endParaRPr spc="-5" dirty="0">
              <a:solidFill>
                <a:srgbClr val="3E3E3E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307" y="1543017"/>
            <a:ext cx="529780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access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time</a:t>
            </a:r>
            <a:r>
              <a:rPr sz="2800" spc="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800" spc="-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now</a:t>
            </a:r>
            <a:r>
              <a:rPr sz="2800" spc="1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O(log(</a:t>
            </a:r>
            <a:r>
              <a:rPr sz="295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800" spc="-1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))</a:t>
            </a:r>
            <a:endParaRPr sz="2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333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6529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3726" y="433044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89" y="0"/>
                </a:lnTo>
                <a:lnTo>
                  <a:pt x="720089" y="720089"/>
                </a:lnTo>
                <a:lnTo>
                  <a:pt x="0" y="72008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80699" y="452037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0921" y="433044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89" y="0"/>
                </a:lnTo>
                <a:lnTo>
                  <a:pt x="720089" y="720089"/>
                </a:lnTo>
                <a:lnTo>
                  <a:pt x="0" y="72008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68044" y="452037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8117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6076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3271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0468" y="4330446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8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58951" y="4503031"/>
            <a:ext cx="457834" cy="171450"/>
            <a:chOff x="2258951" y="4503031"/>
            <a:chExt cx="457834" cy="171450"/>
          </a:xfrm>
        </p:grpSpPr>
        <p:sp>
          <p:nvSpPr>
            <p:cNvPr id="15" name="object 15"/>
            <p:cNvSpPr/>
            <p:nvPr/>
          </p:nvSpPr>
          <p:spPr>
            <a:xfrm>
              <a:off x="2277998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78001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249418" y="4719440"/>
            <a:ext cx="448945" cy="171450"/>
            <a:chOff x="2249418" y="4719440"/>
            <a:chExt cx="448945" cy="171450"/>
          </a:xfrm>
        </p:grpSpPr>
        <p:sp>
          <p:nvSpPr>
            <p:cNvPr id="18" name="object 18"/>
            <p:cNvSpPr/>
            <p:nvPr/>
          </p:nvSpPr>
          <p:spPr>
            <a:xfrm>
              <a:off x="2249418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4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64668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007735" y="4503031"/>
            <a:ext cx="457834" cy="171450"/>
            <a:chOff x="7007735" y="4503031"/>
            <a:chExt cx="457834" cy="171450"/>
          </a:xfrm>
        </p:grpSpPr>
        <p:sp>
          <p:nvSpPr>
            <p:cNvPr id="21" name="object 21"/>
            <p:cNvSpPr/>
            <p:nvPr/>
          </p:nvSpPr>
          <p:spPr>
            <a:xfrm>
              <a:off x="7026783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26785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998203" y="4719440"/>
            <a:ext cx="448945" cy="171450"/>
            <a:chOff x="6998203" y="4719440"/>
            <a:chExt cx="448945" cy="171450"/>
          </a:xfrm>
        </p:grpSpPr>
        <p:sp>
          <p:nvSpPr>
            <p:cNvPr id="24" name="object 24"/>
            <p:cNvSpPr/>
            <p:nvPr/>
          </p:nvSpPr>
          <p:spPr>
            <a:xfrm>
              <a:off x="6998203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13452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510283" y="3232404"/>
            <a:ext cx="4787265" cy="1658620"/>
            <a:chOff x="1510283" y="3232404"/>
            <a:chExt cx="4787265" cy="1658620"/>
          </a:xfrm>
        </p:grpSpPr>
        <p:sp>
          <p:nvSpPr>
            <p:cNvPr id="27" name="object 27"/>
            <p:cNvSpPr/>
            <p:nvPr/>
          </p:nvSpPr>
          <p:spPr>
            <a:xfrm>
              <a:off x="3465194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65198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36614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51863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52391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52394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23810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3905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39587" y="4588764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5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3958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11006" y="4805172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2625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29333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8195693" y="4503031"/>
            <a:ext cx="457834" cy="171450"/>
            <a:chOff x="8195693" y="4503031"/>
            <a:chExt cx="457834" cy="171450"/>
          </a:xfrm>
        </p:grpSpPr>
        <p:sp>
          <p:nvSpPr>
            <p:cNvPr id="41" name="object 41"/>
            <p:cNvSpPr/>
            <p:nvPr/>
          </p:nvSpPr>
          <p:spPr>
            <a:xfrm>
              <a:off x="8214741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214743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8186160" y="4719440"/>
            <a:ext cx="448945" cy="171450"/>
            <a:chOff x="8186160" y="4719440"/>
            <a:chExt cx="448945" cy="171450"/>
          </a:xfrm>
        </p:grpSpPr>
        <p:sp>
          <p:nvSpPr>
            <p:cNvPr id="44" name="object 44"/>
            <p:cNvSpPr/>
            <p:nvPr/>
          </p:nvSpPr>
          <p:spPr>
            <a:xfrm>
              <a:off x="8186160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501409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9382889" y="4503031"/>
            <a:ext cx="457834" cy="171450"/>
            <a:chOff x="9382889" y="4503031"/>
            <a:chExt cx="457834" cy="171450"/>
          </a:xfrm>
        </p:grpSpPr>
        <p:sp>
          <p:nvSpPr>
            <p:cNvPr id="47" name="object 47"/>
            <p:cNvSpPr/>
            <p:nvPr/>
          </p:nvSpPr>
          <p:spPr>
            <a:xfrm>
              <a:off x="9401935" y="4588763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569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401939" y="45220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9373356" y="4719440"/>
            <a:ext cx="448945" cy="171450"/>
            <a:chOff x="9373356" y="4719440"/>
            <a:chExt cx="448945" cy="171450"/>
          </a:xfrm>
        </p:grpSpPr>
        <p:sp>
          <p:nvSpPr>
            <p:cNvPr id="50" name="object 50"/>
            <p:cNvSpPr/>
            <p:nvPr/>
          </p:nvSpPr>
          <p:spPr>
            <a:xfrm>
              <a:off x="9373356" y="4805171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42955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688606" y="473849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49"/>
                  </a:moveTo>
                  <a:lnTo>
                    <a:pt x="1143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94410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head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40468" y="5596890"/>
            <a:ext cx="1213485" cy="432434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tail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581915" y="5064847"/>
            <a:ext cx="314325" cy="551180"/>
            <a:chOff x="1581915" y="5064847"/>
            <a:chExt cx="314325" cy="551180"/>
          </a:xfrm>
        </p:grpSpPr>
        <p:sp>
          <p:nvSpPr>
            <p:cNvPr id="55" name="object 55"/>
            <p:cNvSpPr/>
            <p:nvPr/>
          </p:nvSpPr>
          <p:spPr>
            <a:xfrm>
              <a:off x="1600965" y="5083899"/>
              <a:ext cx="270510" cy="513080"/>
            </a:xfrm>
            <a:custGeom>
              <a:avLst/>
              <a:gdLst/>
              <a:ahLst/>
              <a:cxnLst/>
              <a:rect l="l" t="t" r="r" b="b"/>
              <a:pathLst>
                <a:path w="270510" h="513079">
                  <a:moveTo>
                    <a:pt x="270433" y="0"/>
                  </a:moveTo>
                  <a:lnTo>
                    <a:pt x="0" y="51285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759098" y="5083897"/>
              <a:ext cx="118110" cy="132715"/>
            </a:xfrm>
            <a:custGeom>
              <a:avLst/>
              <a:gdLst/>
              <a:ahLst/>
              <a:cxnLst/>
              <a:rect l="l" t="t" r="r" b="b"/>
              <a:pathLst>
                <a:path w="118110" h="132714">
                  <a:moveTo>
                    <a:pt x="117957" y="132206"/>
                  </a:moveTo>
                  <a:lnTo>
                    <a:pt x="112306" y="0"/>
                  </a:lnTo>
                  <a:lnTo>
                    <a:pt x="0" y="7000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10182852" y="5065864"/>
            <a:ext cx="283210" cy="550545"/>
            <a:chOff x="10182852" y="5065864"/>
            <a:chExt cx="283210" cy="550545"/>
          </a:xfrm>
        </p:grpSpPr>
        <p:sp>
          <p:nvSpPr>
            <p:cNvPr id="58" name="object 58"/>
            <p:cNvSpPr/>
            <p:nvPr/>
          </p:nvSpPr>
          <p:spPr>
            <a:xfrm>
              <a:off x="10215648" y="5084916"/>
              <a:ext cx="231140" cy="512445"/>
            </a:xfrm>
            <a:custGeom>
              <a:avLst/>
              <a:gdLst/>
              <a:ahLst/>
              <a:cxnLst/>
              <a:rect l="l" t="t" r="r" b="b"/>
              <a:pathLst>
                <a:path w="231140" h="512445">
                  <a:moveTo>
                    <a:pt x="0" y="0"/>
                  </a:moveTo>
                  <a:lnTo>
                    <a:pt x="231013" y="511848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201902" y="5084914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20" h="132079">
                  <a:moveTo>
                    <a:pt x="0" y="131610"/>
                  </a:moveTo>
                  <a:lnTo>
                    <a:pt x="13741" y="0"/>
                  </a:lnTo>
                  <a:lnTo>
                    <a:pt x="121539" y="76746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806007" y="344074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47938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803280" y="3232404"/>
            <a:ext cx="2839720" cy="1080135"/>
            <a:chOff x="1803280" y="3232404"/>
            <a:chExt cx="2839720" cy="1080135"/>
          </a:xfrm>
        </p:grpSpPr>
        <p:sp>
          <p:nvSpPr>
            <p:cNvPr id="63" name="object 63"/>
            <p:cNvSpPr/>
            <p:nvPr/>
          </p:nvSpPr>
          <p:spPr>
            <a:xfrm>
              <a:off x="2277998" y="3534156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91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78001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249429" y="3750564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752013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88998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22330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903726" y="3251454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89" y="0"/>
                  </a:lnTo>
                  <a:lnTo>
                    <a:pt x="720089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7016879" y="3448423"/>
            <a:ext cx="1636395" cy="171450"/>
            <a:chOff x="7016879" y="3448423"/>
            <a:chExt cx="1636395" cy="171450"/>
          </a:xfrm>
        </p:grpSpPr>
        <p:sp>
          <p:nvSpPr>
            <p:cNvPr id="71" name="object 71"/>
            <p:cNvSpPr/>
            <p:nvPr/>
          </p:nvSpPr>
          <p:spPr>
            <a:xfrm>
              <a:off x="703592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035929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6998213" y="3664831"/>
            <a:ext cx="1636395" cy="171450"/>
            <a:chOff x="6998213" y="3664831"/>
            <a:chExt cx="1636395" cy="171450"/>
          </a:xfrm>
        </p:grpSpPr>
        <p:sp>
          <p:nvSpPr>
            <p:cNvPr id="74" name="object 74"/>
            <p:cNvSpPr/>
            <p:nvPr/>
          </p:nvSpPr>
          <p:spPr>
            <a:xfrm>
              <a:off x="6998213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500798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6554923" y="3952499"/>
            <a:ext cx="171450" cy="360045"/>
            <a:chOff x="6554923" y="3952499"/>
            <a:chExt cx="171450" cy="360045"/>
          </a:xfrm>
        </p:grpSpPr>
        <p:sp>
          <p:nvSpPr>
            <p:cNvPr id="77" name="object 77"/>
            <p:cNvSpPr/>
            <p:nvPr/>
          </p:nvSpPr>
          <p:spPr>
            <a:xfrm>
              <a:off x="6639063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57397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8925493" y="3952499"/>
            <a:ext cx="171450" cy="360045"/>
            <a:chOff x="8925493" y="3952499"/>
            <a:chExt cx="171450" cy="360045"/>
          </a:xfrm>
        </p:grpSpPr>
        <p:sp>
          <p:nvSpPr>
            <p:cNvPr id="80" name="object 80"/>
            <p:cNvSpPr/>
            <p:nvPr/>
          </p:nvSpPr>
          <p:spPr>
            <a:xfrm>
              <a:off x="9008360" y="3971549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5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944543" y="4178169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70">
                  <a:moveTo>
                    <a:pt x="133337" y="0"/>
                  </a:moveTo>
                  <a:lnTo>
                    <a:pt x="68249" y="115214"/>
                  </a:lnTo>
                  <a:lnTo>
                    <a:pt x="0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3922776" y="3440741"/>
            <a:ext cx="420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83452" y="3251453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510283" y="2151888"/>
            <a:ext cx="4787265" cy="2160905"/>
            <a:chOff x="1510283" y="2151888"/>
            <a:chExt cx="4787265" cy="2160905"/>
          </a:xfrm>
        </p:grpSpPr>
        <p:sp>
          <p:nvSpPr>
            <p:cNvPr id="85" name="object 85"/>
            <p:cNvSpPr/>
            <p:nvPr/>
          </p:nvSpPr>
          <p:spPr>
            <a:xfrm>
              <a:off x="4263389" y="397154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196722" y="4179072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661535" y="3534155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6887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661537" y="3467473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623821" y="3750563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161688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126406" y="3683881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529333" y="217093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0"/>
                  </a:moveTo>
                  <a:lnTo>
                    <a:pt x="720090" y="0"/>
                  </a:lnTo>
                  <a:lnTo>
                    <a:pt x="720090" y="720089"/>
                  </a:lnTo>
                  <a:lnTo>
                    <a:pt x="0" y="7200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1548383" y="2360621"/>
            <a:ext cx="418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994791" y="2324100"/>
            <a:ext cx="5283835" cy="2268220"/>
            <a:chOff x="994791" y="2324100"/>
            <a:chExt cx="5283835" cy="2268220"/>
          </a:xfrm>
        </p:grpSpPr>
        <p:sp>
          <p:nvSpPr>
            <p:cNvPr id="94" name="object 94"/>
            <p:cNvSpPr/>
            <p:nvPr/>
          </p:nvSpPr>
          <p:spPr>
            <a:xfrm>
              <a:off x="2277999" y="2454402"/>
              <a:ext cx="4001135" cy="0"/>
            </a:xfrm>
            <a:custGeom>
              <a:avLst/>
              <a:gdLst/>
              <a:ahLst/>
              <a:cxnLst/>
              <a:rect l="l" t="t" r="r" b="b"/>
              <a:pathLst>
                <a:path w="4001135">
                  <a:moveTo>
                    <a:pt x="0" y="0"/>
                  </a:moveTo>
                  <a:lnTo>
                    <a:pt x="4000614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278001" y="2387720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114300" y="133350"/>
                  </a:moveTo>
                  <a:lnTo>
                    <a:pt x="0" y="66675"/>
                  </a:lnTo>
                  <a:lnTo>
                    <a:pt x="11430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249424" y="2670047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10">
                  <a:moveTo>
                    <a:pt x="399158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126706" y="2603365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133350"/>
                  </a:moveTo>
                  <a:lnTo>
                    <a:pt x="1143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888998" y="289102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0" y="32183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822330" y="3098557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0"/>
                  </a:moveTo>
                  <a:lnTo>
                    <a:pt x="66675" y="114300"/>
                  </a:lnTo>
                  <a:lnTo>
                    <a:pt x="133350" y="12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994791" y="2349626"/>
              <a:ext cx="997585" cy="0"/>
            </a:xfrm>
            <a:custGeom>
              <a:avLst/>
              <a:gdLst/>
              <a:ahLst/>
              <a:cxnLst/>
              <a:rect l="l" t="t" r="r" b="b"/>
              <a:pathLst>
                <a:path w="997585">
                  <a:moveTo>
                    <a:pt x="0" y="0"/>
                  </a:moveTo>
                  <a:lnTo>
                    <a:pt x="997102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992249" y="2349626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122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992252" y="3429380"/>
              <a:ext cx="2376805" cy="0"/>
            </a:xfrm>
            <a:custGeom>
              <a:avLst/>
              <a:gdLst/>
              <a:ahLst/>
              <a:cxnLst/>
              <a:rect l="l" t="t" r="r" b="b"/>
              <a:pathLst>
                <a:path w="2376804">
                  <a:moveTo>
                    <a:pt x="2376258" y="0"/>
                  </a:moveTo>
                  <a:lnTo>
                    <a:pt x="0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368164" y="3429380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122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368162" y="4494657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1008113" y="0"/>
                  </a:moveTo>
                  <a:lnTo>
                    <a:pt x="0" y="0"/>
                  </a:lnTo>
                </a:path>
              </a:pathLst>
            </a:custGeom>
            <a:ln w="51053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50763" y="4397501"/>
              <a:ext cx="195071" cy="194309"/>
            </a:xfrm>
            <a:prstGeom prst="rect">
              <a:avLst/>
            </a:prstGeom>
          </p:spPr>
        </p:pic>
      </p:grpSp>
      <p:grpSp>
        <p:nvGrpSpPr>
          <p:cNvPr id="106" name="object 106"/>
          <p:cNvGrpSpPr/>
          <p:nvPr/>
        </p:nvGrpSpPr>
        <p:grpSpPr>
          <a:xfrm>
            <a:off x="6554923" y="2871983"/>
            <a:ext cx="171450" cy="360045"/>
            <a:chOff x="6554923" y="2871983"/>
            <a:chExt cx="171450" cy="360045"/>
          </a:xfrm>
        </p:grpSpPr>
        <p:sp>
          <p:nvSpPr>
            <p:cNvPr id="107" name="object 107"/>
            <p:cNvSpPr/>
            <p:nvPr/>
          </p:nvSpPr>
          <p:spPr>
            <a:xfrm>
              <a:off x="6639063" y="2891033"/>
              <a:ext cx="4445" cy="321945"/>
            </a:xfrm>
            <a:custGeom>
              <a:avLst/>
              <a:gdLst/>
              <a:ahLst/>
              <a:cxnLst/>
              <a:rect l="l" t="t" r="r" b="b"/>
              <a:pathLst>
                <a:path w="4445" h="321944">
                  <a:moveTo>
                    <a:pt x="2216" y="-19050"/>
                  </a:moveTo>
                  <a:lnTo>
                    <a:pt x="2216" y="340880"/>
                  </a:lnTo>
                </a:path>
              </a:pathLst>
            </a:custGeom>
            <a:ln w="42532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6573973" y="3097654"/>
              <a:ext cx="133350" cy="115570"/>
            </a:xfrm>
            <a:custGeom>
              <a:avLst/>
              <a:gdLst/>
              <a:ahLst/>
              <a:cxnLst/>
              <a:rect l="l" t="t" r="r" b="b"/>
              <a:pathLst>
                <a:path w="133350" h="115569">
                  <a:moveTo>
                    <a:pt x="0" y="0"/>
                  </a:moveTo>
                  <a:lnTo>
                    <a:pt x="65087" y="115214"/>
                  </a:lnTo>
                  <a:lnTo>
                    <a:pt x="133337" y="184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6283452" y="2170938"/>
            <a:ext cx="720090" cy="720090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847879"/>
            <a:ext cx="6560184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skip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list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is used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implement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keys</a:t>
            </a:r>
            <a:r>
              <a:rPr sz="2400" spc="-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sorted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60325" indent="-63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skip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list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structure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ensure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fast</a:t>
            </a:r>
            <a:r>
              <a:rPr sz="2400" spc="-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access</a:t>
            </a:r>
            <a:r>
              <a:rPr sz="2400" spc="1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 any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key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-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skip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list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not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array-based</a:t>
            </a:r>
            <a:r>
              <a:rPr sz="2400" spc="2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structure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 there are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other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ways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than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locking</a:t>
            </a:r>
            <a:r>
              <a:rPr sz="2400" spc="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 guard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5388" y="2510234"/>
            <a:ext cx="2334435" cy="18170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661" y="1482118"/>
            <a:ext cx="653859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ConcurrentSkipListMap</a:t>
            </a:r>
            <a:r>
              <a:rPr sz="2400" spc="1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uses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structure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10877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All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references</a:t>
            </a:r>
            <a:r>
              <a:rPr sz="2400" spc="2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are implemented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AtomicReference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2350770" indent="-63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So it is a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thread-safe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map with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synchronization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 indent="-63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There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ConcurrentSkipListSet</a:t>
            </a:r>
            <a:r>
              <a:rPr sz="2400" spc="2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same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structure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Tailored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high</a:t>
            </a:r>
            <a:r>
              <a:rPr sz="2400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Microsoft Sans Serif" panose="020B0604020202020204"/>
                <a:cs typeface="Microsoft Sans Serif" panose="020B0604020202020204"/>
              </a:rPr>
              <a:t>concurrency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!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5388" y="2510234"/>
            <a:ext cx="2334435" cy="18170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759592"/>
            <a:ext cx="8348980" cy="264604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Used</a:t>
            </a: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2800" spc="1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maps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2800" spc="1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sets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472440">
              <a:lnSpc>
                <a:spcPct val="154000"/>
              </a:lnSpc>
            </a:pPr>
            <a:r>
              <a:rPr sz="2800" spc="1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Thread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safety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no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locking</a:t>
            </a:r>
            <a:r>
              <a:rPr sz="2800" spc="1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(synchronization) </a:t>
            </a:r>
            <a:r>
              <a:rPr sz="2800" spc="-60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5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Usable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when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concurrency</a:t>
            </a:r>
            <a:r>
              <a:rPr sz="2800" spc="14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high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As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usual: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some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methods</a:t>
            </a:r>
            <a:r>
              <a:rPr sz="2800" spc="17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should</a:t>
            </a:r>
            <a:r>
              <a:rPr sz="2800" spc="1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not</a:t>
            </a:r>
            <a:r>
              <a:rPr sz="2800" spc="16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2800" spc="17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used</a:t>
            </a:r>
            <a:r>
              <a:rPr sz="2800" spc="16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Cambria" panose="02040503050406030204"/>
                <a:cs typeface="Cambria" panose="02040503050406030204"/>
              </a:rPr>
              <a:t>(size())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100430"/>
            <a:ext cx="5525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C</a:t>
            </a:r>
            <a:r>
              <a:rPr sz="4800" spc="-125" dirty="0">
                <a:solidFill>
                  <a:srgbClr val="9BC850"/>
                </a:solidFill>
                <a:latin typeface="Arial MT"/>
                <a:cs typeface="Arial MT"/>
              </a:rPr>
              <a:t>oncur</a:t>
            </a: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r</a:t>
            </a:r>
            <a:r>
              <a:rPr sz="4800" spc="-114" dirty="0">
                <a:solidFill>
                  <a:srgbClr val="9BC850"/>
                </a:solidFill>
                <a:latin typeface="Arial MT"/>
                <a:cs typeface="Arial MT"/>
              </a:rPr>
              <a:t>e</a:t>
            </a:r>
            <a:r>
              <a:rPr sz="4800" spc="-110" dirty="0">
                <a:solidFill>
                  <a:srgbClr val="9BC850"/>
                </a:solidFill>
                <a:latin typeface="Arial MT"/>
                <a:cs typeface="Arial MT"/>
              </a:rPr>
              <a:t>n</a:t>
            </a:r>
            <a:r>
              <a:rPr sz="4800" dirty="0">
                <a:solidFill>
                  <a:srgbClr val="9BC850"/>
                </a:solidFill>
                <a:latin typeface="Arial MT"/>
                <a:cs typeface="Arial MT"/>
              </a:rPr>
              <a:t>t</a:t>
            </a:r>
            <a:r>
              <a:rPr sz="4800" spc="-200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114" dirty="0">
                <a:solidFill>
                  <a:srgbClr val="9BC850"/>
                </a:solidFill>
                <a:latin typeface="Arial MT"/>
                <a:cs typeface="Arial MT"/>
              </a:rPr>
              <a:t>S</a:t>
            </a:r>
            <a:r>
              <a:rPr sz="4800" spc="-125" dirty="0">
                <a:solidFill>
                  <a:srgbClr val="9BC850"/>
                </a:solidFill>
                <a:latin typeface="Arial MT"/>
                <a:cs typeface="Arial MT"/>
              </a:rPr>
              <a:t>k</a:t>
            </a: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i</a:t>
            </a:r>
            <a:r>
              <a:rPr sz="4800" spc="-5" dirty="0">
                <a:solidFill>
                  <a:srgbClr val="9BC850"/>
                </a:solidFill>
                <a:latin typeface="Arial MT"/>
                <a:cs typeface="Arial MT"/>
              </a:rPr>
              <a:t>p</a:t>
            </a:r>
            <a:r>
              <a:rPr sz="4800" spc="-215" dirty="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sz="4800" spc="-125" dirty="0">
                <a:solidFill>
                  <a:srgbClr val="9BC850"/>
                </a:solidFill>
                <a:latin typeface="Arial MT"/>
                <a:cs typeface="Arial MT"/>
              </a:rPr>
              <a:t>L</a:t>
            </a: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i</a:t>
            </a:r>
            <a:r>
              <a:rPr sz="4800" spc="-120" dirty="0">
                <a:solidFill>
                  <a:srgbClr val="9BC850"/>
                </a:solidFill>
                <a:latin typeface="Arial MT"/>
                <a:cs typeface="Arial MT"/>
              </a:rPr>
              <a:t>sts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1767" y="1916187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mo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897" y="2160884"/>
            <a:ext cx="646176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Let</a:t>
            </a:r>
            <a:r>
              <a:rPr sz="2400" spc="-1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us</a:t>
            </a:r>
            <a:r>
              <a:rPr sz="2400" spc="-1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see</a:t>
            </a:r>
            <a:r>
              <a:rPr sz="2400" spc="-1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some</a:t>
            </a:r>
            <a:r>
              <a:rPr sz="2400" spc="-1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code!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190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Let us implement a Consumer / Producer using </a:t>
            </a:r>
            <a:r>
              <a:rPr sz="240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400" spc="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ArrayBlockingQueue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And see</a:t>
            </a:r>
            <a:r>
              <a:rPr sz="240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ConcurrentHashMap</a:t>
            </a:r>
            <a:r>
              <a:rPr sz="2400" spc="2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2400" spc="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JDK8 in </a:t>
            </a:r>
            <a:r>
              <a:rPr sz="240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action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5896" y="2160884"/>
            <a:ext cx="64420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did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see?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29273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producer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consumer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implementation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using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queues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How to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use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ConcurrentHashMap</a:t>
            </a:r>
            <a:r>
              <a:rPr sz="2400" spc="3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look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information</a:t>
            </a:r>
            <a:r>
              <a:rPr sz="2400" spc="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~170k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400" spc="1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466" y="1373178"/>
            <a:ext cx="1619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605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Demo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7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apup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5897" y="1680824"/>
            <a:ext cx="6506209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did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learn?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142367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We saw what the JDK has to offer as 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collections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maps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They can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be used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to solve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concurrent problems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while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delegating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thread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safety to the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  <a:p>
            <a:pPr marL="12700" marR="15005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400" spc="-2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focused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blocking</a:t>
            </a:r>
            <a:r>
              <a:rPr sz="2400" spc="-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queues</a:t>
            </a:r>
            <a:r>
              <a:rPr sz="2400" spc="8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concurrent</a:t>
            </a:r>
            <a:r>
              <a:rPr sz="2400" spc="2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maps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61" y="1373178"/>
            <a:ext cx="1619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35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Module </a:t>
            </a:r>
            <a:r>
              <a:rPr spc="-9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7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apup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200764"/>
            <a:ext cx="434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structure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2400" spc="-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case?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900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If you have very few writes, use copy on write </a:t>
            </a:r>
            <a:r>
              <a:rPr spc="5" dirty="0"/>
              <a:t> </a:t>
            </a:r>
            <a:r>
              <a:rPr spc="-5" dirty="0"/>
              <a:t>structures</a:t>
            </a:r>
            <a:endParaRPr spc="-5" dirty="0"/>
          </a:p>
          <a:p>
            <a:pPr marL="4739005" marR="13144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If you</a:t>
            </a:r>
            <a:r>
              <a:rPr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low</a:t>
            </a:r>
            <a:r>
              <a:rPr dirty="0"/>
              <a:t> </a:t>
            </a:r>
            <a:r>
              <a:rPr spc="-5" dirty="0"/>
              <a:t>concurrency,</a:t>
            </a:r>
            <a:r>
              <a:rPr dirty="0"/>
              <a:t> </a:t>
            </a:r>
            <a:r>
              <a:rPr spc="-5" dirty="0"/>
              <a:t>you can</a:t>
            </a:r>
            <a:r>
              <a:rPr dirty="0"/>
              <a:t> </a:t>
            </a:r>
            <a:r>
              <a:rPr spc="-5" dirty="0"/>
              <a:t>rely</a:t>
            </a:r>
            <a:r>
              <a:rPr dirty="0"/>
              <a:t> </a:t>
            </a:r>
            <a:r>
              <a:rPr spc="-5" dirty="0"/>
              <a:t>on </a:t>
            </a:r>
            <a:r>
              <a:rPr dirty="0"/>
              <a:t> </a:t>
            </a:r>
            <a:r>
              <a:rPr spc="-5" dirty="0"/>
              <a:t>synchronization</a:t>
            </a:r>
            <a:endParaRPr spc="-5" dirty="0"/>
          </a:p>
          <a:p>
            <a:pPr marL="4739005" marR="13970">
              <a:lnSpc>
                <a:spcPct val="100000"/>
              </a:lnSpc>
              <a:spcBef>
                <a:spcPts val="1800"/>
              </a:spcBef>
            </a:pPr>
            <a:r>
              <a:rPr dirty="0"/>
              <a:t>In high concurrency, skip lists are usable with </a:t>
            </a:r>
            <a:r>
              <a:rPr spc="-625" dirty="0"/>
              <a:t> </a:t>
            </a:r>
            <a:r>
              <a:rPr spc="-5" dirty="0"/>
              <a:t>many</a:t>
            </a:r>
            <a:r>
              <a:rPr dirty="0"/>
              <a:t> </a:t>
            </a:r>
            <a:r>
              <a:rPr spc="-5" dirty="0"/>
              <a:t>objects,</a:t>
            </a:r>
            <a:r>
              <a:rPr spc="15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5" dirty="0"/>
              <a:t>ConcurrentHashMap</a:t>
            </a:r>
            <a:endParaRPr spc="-5" dirty="0"/>
          </a:p>
          <a:p>
            <a:pPr marL="4739005" marR="20447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High concurrency with few objects is always </a:t>
            </a:r>
            <a:r>
              <a:rPr dirty="0"/>
              <a:t> </a:t>
            </a:r>
            <a:r>
              <a:rPr spc="-5" dirty="0"/>
              <a:t>problematic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508161" y="1373178"/>
            <a:ext cx="1619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3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Module </a:t>
            </a:r>
            <a:r>
              <a:rPr sz="3600" spc="-9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apup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200764"/>
            <a:ext cx="610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Be careful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when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designing concurrent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240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r>
              <a:rPr sz="2400" spc="1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9005" marR="5194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1) be sure to have</a:t>
            </a:r>
            <a:r>
              <a:rPr dirty="0"/>
              <a:t> </a:t>
            </a:r>
            <a:r>
              <a:rPr spc="-5" dirty="0"/>
              <a:t>a good idea of what</a:t>
            </a:r>
            <a:r>
              <a:rPr dirty="0"/>
              <a:t> </a:t>
            </a:r>
            <a:r>
              <a:rPr spc="-5" dirty="0"/>
              <a:t>your </a:t>
            </a:r>
            <a:r>
              <a:rPr dirty="0"/>
              <a:t> </a:t>
            </a:r>
            <a:r>
              <a:rPr spc="-5" dirty="0"/>
              <a:t>problem</a:t>
            </a:r>
            <a:r>
              <a:rPr spc="20" dirty="0"/>
              <a:t> </a:t>
            </a:r>
            <a:r>
              <a:rPr spc="-5" dirty="0"/>
              <a:t>is</a:t>
            </a:r>
            <a:endParaRPr spc="-5" dirty="0"/>
          </a:p>
          <a:p>
            <a:pPr marL="4739005" marR="51562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2) concurrent programming is different from </a:t>
            </a:r>
            <a:r>
              <a:rPr dirty="0"/>
              <a:t> </a:t>
            </a:r>
            <a:r>
              <a:rPr spc="-5" dirty="0"/>
              <a:t>parallel</a:t>
            </a:r>
            <a:r>
              <a:rPr spc="20" dirty="0"/>
              <a:t> </a:t>
            </a:r>
            <a:r>
              <a:rPr spc="-5" dirty="0"/>
              <a:t>processing</a:t>
            </a:r>
            <a:endParaRPr spc="-5" dirty="0"/>
          </a:p>
          <a:p>
            <a:pPr marL="4739005" marR="47625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3) try to delegate to the API as much as you </a:t>
            </a:r>
            <a:r>
              <a:rPr dirty="0"/>
              <a:t> </a:t>
            </a:r>
            <a:r>
              <a:rPr spc="-5" dirty="0"/>
              <a:t>can</a:t>
            </a:r>
            <a:endParaRPr spc="-5" dirty="0"/>
          </a:p>
          <a:p>
            <a:pPr marL="4739005" marR="508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4) know the concurrent collections well, as they </a:t>
            </a:r>
            <a:r>
              <a:rPr dirty="0"/>
              <a:t> </a:t>
            </a:r>
            <a:r>
              <a:rPr spc="-5" dirty="0"/>
              <a:t>solve</a:t>
            </a:r>
            <a:r>
              <a:rPr spc="10" dirty="0"/>
              <a:t> </a:t>
            </a:r>
            <a:r>
              <a:rPr spc="-5" dirty="0"/>
              <a:t>many</a:t>
            </a:r>
            <a:r>
              <a:rPr spc="10" dirty="0"/>
              <a:t> </a:t>
            </a:r>
            <a:r>
              <a:rPr spc="-5" dirty="0"/>
              <a:t>problems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508314" y="1373178"/>
            <a:ext cx="1619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Course </a:t>
            </a:r>
            <a:r>
              <a:rPr sz="3600" spc="-9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apup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2936" y="332993"/>
            <a:ext cx="2875280" cy="801370"/>
          </a:xfrm>
          <a:custGeom>
            <a:avLst/>
            <a:gdLst/>
            <a:ahLst/>
            <a:cxnLst/>
            <a:rect l="l" t="t" r="r" b="b"/>
            <a:pathLst>
              <a:path w="2875279" h="801369">
                <a:moveTo>
                  <a:pt x="2875026" y="0"/>
                </a:moveTo>
                <a:lnTo>
                  <a:pt x="0" y="0"/>
                </a:lnTo>
                <a:lnTo>
                  <a:pt x="0" y="800862"/>
                </a:lnTo>
                <a:lnTo>
                  <a:pt x="2875026" y="800862"/>
                </a:lnTo>
                <a:lnTo>
                  <a:pt x="2875026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6053" y="530825"/>
            <a:ext cx="136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Collection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2550" y="3674364"/>
            <a:ext cx="2236470" cy="801370"/>
          </a:xfrm>
          <a:custGeom>
            <a:avLst/>
            <a:gdLst/>
            <a:ahLst/>
            <a:cxnLst/>
            <a:rect l="l" t="t" r="r" b="b"/>
            <a:pathLst>
              <a:path w="2236470" h="801370">
                <a:moveTo>
                  <a:pt x="2236470" y="0"/>
                </a:moveTo>
                <a:lnTo>
                  <a:pt x="0" y="0"/>
                </a:lnTo>
                <a:lnTo>
                  <a:pt x="0" y="800862"/>
                </a:lnTo>
                <a:lnTo>
                  <a:pt x="2236470" y="800862"/>
                </a:lnTo>
                <a:lnTo>
                  <a:pt x="2236470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80773" y="3872327"/>
            <a:ext cx="137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orted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238" y="1145000"/>
            <a:ext cx="2506345" cy="2541270"/>
            <a:chOff x="380238" y="1145000"/>
            <a:chExt cx="2506345" cy="2541270"/>
          </a:xfrm>
        </p:grpSpPr>
        <p:sp>
          <p:nvSpPr>
            <p:cNvPr id="7" name="object 7"/>
            <p:cNvSpPr/>
            <p:nvPr/>
          </p:nvSpPr>
          <p:spPr>
            <a:xfrm>
              <a:off x="966596" y="1156112"/>
              <a:ext cx="1864360" cy="882015"/>
            </a:xfrm>
            <a:custGeom>
              <a:avLst/>
              <a:gdLst/>
              <a:ahLst/>
              <a:cxnLst/>
              <a:rect l="l" t="t" r="r" b="b"/>
              <a:pathLst>
                <a:path w="1864360" h="882014">
                  <a:moveTo>
                    <a:pt x="0" y="881405"/>
                  </a:moveTo>
                  <a:lnTo>
                    <a:pt x="0" y="429767"/>
                  </a:lnTo>
                  <a:lnTo>
                    <a:pt x="1864334" y="429767"/>
                  </a:lnTo>
                  <a:lnTo>
                    <a:pt x="1864334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86479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72308" y="1156112"/>
              <a:ext cx="358775" cy="882015"/>
            </a:xfrm>
            <a:custGeom>
              <a:avLst/>
              <a:gdLst/>
              <a:ahLst/>
              <a:cxnLst/>
              <a:rect l="l" t="t" r="r" b="b"/>
              <a:pathLst>
                <a:path w="358775" h="882014">
                  <a:moveTo>
                    <a:pt x="0" y="881405"/>
                  </a:moveTo>
                  <a:lnTo>
                    <a:pt x="0" y="429767"/>
                  </a:lnTo>
                  <a:lnTo>
                    <a:pt x="358381" y="429767"/>
                  </a:lnTo>
                  <a:lnTo>
                    <a:pt x="358381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86241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70785" y="2860701"/>
              <a:ext cx="1905" cy="814069"/>
            </a:xfrm>
            <a:custGeom>
              <a:avLst/>
              <a:gdLst/>
              <a:ahLst/>
              <a:cxnLst/>
              <a:rect l="l" t="t" r="r" b="b"/>
              <a:pathLst>
                <a:path w="1905" h="814070">
                  <a:moveTo>
                    <a:pt x="0" y="813917"/>
                  </a:moveTo>
                  <a:lnTo>
                    <a:pt x="1333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27547" y="286070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6276"/>
                  </a:moveTo>
                  <a:lnTo>
                    <a:pt x="44577" y="0"/>
                  </a:lnTo>
                  <a:lnTo>
                    <a:pt x="0" y="76136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0238" y="2036826"/>
              <a:ext cx="1172210" cy="802005"/>
            </a:xfrm>
            <a:custGeom>
              <a:avLst/>
              <a:gdLst/>
              <a:ahLst/>
              <a:cxnLst/>
              <a:rect l="l" t="t" r="r" b="b"/>
              <a:pathLst>
                <a:path w="1172210" h="802005">
                  <a:moveTo>
                    <a:pt x="1171956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1171956" y="801624"/>
                  </a:lnTo>
                  <a:lnTo>
                    <a:pt x="1171956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5802" y="2235323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86711" y="2036826"/>
            <a:ext cx="1171575" cy="802005"/>
          </a:xfrm>
          <a:custGeom>
            <a:avLst/>
            <a:gdLst/>
            <a:ahLst/>
            <a:cxnLst/>
            <a:rect l="l" t="t" r="r" b="b"/>
            <a:pathLst>
              <a:path w="1171575" h="802005">
                <a:moveTo>
                  <a:pt x="1171194" y="0"/>
                </a:moveTo>
                <a:lnTo>
                  <a:pt x="0" y="0"/>
                </a:lnTo>
                <a:lnTo>
                  <a:pt x="0" y="801624"/>
                </a:lnTo>
                <a:lnTo>
                  <a:pt x="1171194" y="801624"/>
                </a:lnTo>
                <a:lnTo>
                  <a:pt x="1171194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30895" y="2235323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616" y="560895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76878" y="2036826"/>
            <a:ext cx="1564640" cy="802005"/>
          </a:xfrm>
          <a:custGeom>
            <a:avLst/>
            <a:gdLst/>
            <a:ahLst/>
            <a:cxnLst/>
            <a:rect l="l" t="t" r="r" b="b"/>
            <a:pathLst>
              <a:path w="1564639" h="802005">
                <a:moveTo>
                  <a:pt x="1564386" y="0"/>
                </a:moveTo>
                <a:lnTo>
                  <a:pt x="0" y="0"/>
                </a:lnTo>
                <a:lnTo>
                  <a:pt x="0" y="801624"/>
                </a:lnTo>
                <a:lnTo>
                  <a:pt x="1564386" y="801624"/>
                </a:lnTo>
                <a:lnTo>
                  <a:pt x="1564386" y="0"/>
                </a:lnTo>
                <a:close/>
              </a:path>
            </a:pathLst>
          </a:custGeom>
          <a:solidFill>
            <a:srgbClr val="C3DE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89793" y="2235324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75353" y="3674364"/>
            <a:ext cx="1564640" cy="801370"/>
          </a:xfrm>
          <a:custGeom>
            <a:avLst/>
            <a:gdLst/>
            <a:ahLst/>
            <a:cxnLst/>
            <a:rect l="l" t="t" r="r" b="b"/>
            <a:pathLst>
              <a:path w="1564639" h="801370">
                <a:moveTo>
                  <a:pt x="1564386" y="0"/>
                </a:moveTo>
                <a:lnTo>
                  <a:pt x="0" y="0"/>
                </a:lnTo>
                <a:lnTo>
                  <a:pt x="0" y="800862"/>
                </a:lnTo>
                <a:lnTo>
                  <a:pt x="1564386" y="800862"/>
                </a:lnTo>
                <a:lnTo>
                  <a:pt x="1564386" y="0"/>
                </a:lnTo>
                <a:close/>
              </a:path>
            </a:pathLst>
          </a:custGeom>
          <a:solidFill>
            <a:srgbClr val="C3DE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96808" y="3872327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eque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55208" y="3655314"/>
            <a:ext cx="2735580" cy="839469"/>
            <a:chOff x="5855208" y="3655314"/>
            <a:chExt cx="2735580" cy="839469"/>
          </a:xfrm>
        </p:grpSpPr>
        <p:sp>
          <p:nvSpPr>
            <p:cNvPr id="23" name="object 23"/>
            <p:cNvSpPr/>
            <p:nvPr/>
          </p:nvSpPr>
          <p:spPr>
            <a:xfrm>
              <a:off x="5874258" y="3674364"/>
              <a:ext cx="2697480" cy="801370"/>
            </a:xfrm>
            <a:custGeom>
              <a:avLst/>
              <a:gdLst/>
              <a:ahLst/>
              <a:cxnLst/>
              <a:rect l="l" t="t" r="r" b="b"/>
              <a:pathLst>
                <a:path w="2697479" h="801370">
                  <a:moveTo>
                    <a:pt x="2697480" y="0"/>
                  </a:moveTo>
                  <a:lnTo>
                    <a:pt x="0" y="0"/>
                  </a:lnTo>
                  <a:lnTo>
                    <a:pt x="0" y="800862"/>
                  </a:lnTo>
                  <a:lnTo>
                    <a:pt x="2697480" y="800862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74258" y="3674364"/>
              <a:ext cx="2697480" cy="801370"/>
            </a:xfrm>
            <a:custGeom>
              <a:avLst/>
              <a:gdLst/>
              <a:ahLst/>
              <a:cxnLst/>
              <a:rect l="l" t="t" r="r" b="b"/>
              <a:pathLst>
                <a:path w="2697479" h="801370">
                  <a:moveTo>
                    <a:pt x="0" y="0"/>
                  </a:moveTo>
                  <a:lnTo>
                    <a:pt x="2697480" y="0"/>
                  </a:lnTo>
                  <a:lnTo>
                    <a:pt x="2697480" y="800862"/>
                  </a:lnTo>
                  <a:lnTo>
                    <a:pt x="0" y="8008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175781" y="3872326"/>
            <a:ext cx="209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BlockingQueue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55208" y="5324855"/>
            <a:ext cx="2735580" cy="840105"/>
            <a:chOff x="5855208" y="5324855"/>
            <a:chExt cx="2735580" cy="840105"/>
          </a:xfrm>
        </p:grpSpPr>
        <p:sp>
          <p:nvSpPr>
            <p:cNvPr id="27" name="object 27"/>
            <p:cNvSpPr/>
            <p:nvPr/>
          </p:nvSpPr>
          <p:spPr>
            <a:xfrm>
              <a:off x="5874258" y="5343905"/>
              <a:ext cx="2697480" cy="802005"/>
            </a:xfrm>
            <a:custGeom>
              <a:avLst/>
              <a:gdLst/>
              <a:ahLst/>
              <a:cxnLst/>
              <a:rect l="l" t="t" r="r" b="b"/>
              <a:pathLst>
                <a:path w="2697479" h="802004">
                  <a:moveTo>
                    <a:pt x="2697480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697480" y="801624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74258" y="5343905"/>
              <a:ext cx="2697480" cy="802005"/>
            </a:xfrm>
            <a:custGeom>
              <a:avLst/>
              <a:gdLst/>
              <a:ahLst/>
              <a:cxnLst/>
              <a:rect l="l" t="t" r="r" b="b"/>
              <a:pathLst>
                <a:path w="2697479" h="802004">
                  <a:moveTo>
                    <a:pt x="0" y="0"/>
                  </a:moveTo>
                  <a:lnTo>
                    <a:pt x="2697480" y="0"/>
                  </a:lnTo>
                  <a:lnTo>
                    <a:pt x="2697480" y="801624"/>
                  </a:lnTo>
                  <a:lnTo>
                    <a:pt x="0" y="80162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49873" y="5542295"/>
            <a:ext cx="214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BlockingDeQue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15227" y="1144999"/>
            <a:ext cx="9277985" cy="5018405"/>
            <a:chOff x="2415227" y="1144999"/>
            <a:chExt cx="9277985" cy="5018405"/>
          </a:xfrm>
        </p:grpSpPr>
        <p:sp>
          <p:nvSpPr>
            <p:cNvPr id="31" name="object 31"/>
            <p:cNvSpPr/>
            <p:nvPr/>
          </p:nvSpPr>
          <p:spPr>
            <a:xfrm>
              <a:off x="2831209" y="1156114"/>
              <a:ext cx="1929130" cy="882015"/>
            </a:xfrm>
            <a:custGeom>
              <a:avLst/>
              <a:gdLst/>
              <a:ahLst/>
              <a:cxnLst/>
              <a:rect l="l" t="t" r="r" b="b"/>
              <a:pathLst>
                <a:path w="1929129" h="882014">
                  <a:moveTo>
                    <a:pt x="1928571" y="881405"/>
                  </a:moveTo>
                  <a:lnTo>
                    <a:pt x="1928571" y="429767"/>
                  </a:lnTo>
                  <a:lnTo>
                    <a:pt x="0" y="429767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86766" y="115611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58308" y="2860714"/>
              <a:ext cx="1905" cy="814069"/>
            </a:xfrm>
            <a:custGeom>
              <a:avLst/>
              <a:gdLst/>
              <a:ahLst/>
              <a:cxnLst/>
              <a:rect l="l" t="t" r="r" b="b"/>
              <a:pathLst>
                <a:path w="1904" h="814070">
                  <a:moveTo>
                    <a:pt x="0" y="813904"/>
                  </a:moveTo>
                  <a:lnTo>
                    <a:pt x="1333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15070" y="286070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6276"/>
                  </a:moveTo>
                  <a:lnTo>
                    <a:pt x="44577" y="0"/>
                  </a:lnTo>
                  <a:lnTo>
                    <a:pt x="0" y="76136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59826" y="2860713"/>
              <a:ext cx="2464435" cy="814069"/>
            </a:xfrm>
            <a:custGeom>
              <a:avLst/>
              <a:gdLst/>
              <a:ahLst/>
              <a:cxnLst/>
              <a:rect l="l" t="t" r="r" b="b"/>
              <a:pathLst>
                <a:path w="2464434" h="814070">
                  <a:moveTo>
                    <a:pt x="2464193" y="813904"/>
                  </a:moveTo>
                  <a:lnTo>
                    <a:pt x="2464193" y="396011"/>
                  </a:lnTo>
                  <a:lnTo>
                    <a:pt x="0" y="396011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15386" y="286070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58311" y="4497483"/>
              <a:ext cx="2465705" cy="847090"/>
            </a:xfrm>
            <a:custGeom>
              <a:avLst/>
              <a:gdLst/>
              <a:ahLst/>
              <a:cxnLst/>
              <a:rect l="l" t="t" r="r" b="b"/>
              <a:pathLst>
                <a:path w="2465704" h="847089">
                  <a:moveTo>
                    <a:pt x="2465552" y="846874"/>
                  </a:moveTo>
                  <a:lnTo>
                    <a:pt x="2465552" y="412495"/>
                  </a:lnTo>
                  <a:lnTo>
                    <a:pt x="0" y="412495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13862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223379" y="4497485"/>
              <a:ext cx="0" cy="847090"/>
            </a:xfrm>
            <a:custGeom>
              <a:avLst/>
              <a:gdLst/>
              <a:ahLst/>
              <a:cxnLst/>
              <a:rect l="l" t="t" r="r" b="b"/>
              <a:pathLst>
                <a:path h="847089">
                  <a:moveTo>
                    <a:pt x="0" y="846874"/>
                  </a:move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178934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70784" y="4497480"/>
              <a:ext cx="0" cy="845819"/>
            </a:xfrm>
            <a:custGeom>
              <a:avLst/>
              <a:gdLst/>
              <a:ahLst/>
              <a:cxnLst/>
              <a:rect l="l" t="t" r="r" b="b"/>
              <a:pathLst>
                <a:path h="845820">
                  <a:moveTo>
                    <a:pt x="0" y="845413"/>
                  </a:move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426340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976359" y="5342381"/>
              <a:ext cx="2697480" cy="802005"/>
            </a:xfrm>
            <a:custGeom>
              <a:avLst/>
              <a:gdLst/>
              <a:ahLst/>
              <a:cxnLst/>
              <a:rect l="l" t="t" r="r" b="b"/>
              <a:pathLst>
                <a:path w="2697479" h="802004">
                  <a:moveTo>
                    <a:pt x="2697479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697479" y="801624"/>
                  </a:lnTo>
                  <a:lnTo>
                    <a:pt x="269747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976359" y="5342381"/>
              <a:ext cx="2697480" cy="802005"/>
            </a:xfrm>
            <a:custGeom>
              <a:avLst/>
              <a:gdLst/>
              <a:ahLst/>
              <a:cxnLst/>
              <a:rect l="l" t="t" r="r" b="b"/>
              <a:pathLst>
                <a:path w="2697479" h="802004">
                  <a:moveTo>
                    <a:pt x="0" y="0"/>
                  </a:moveTo>
                  <a:lnTo>
                    <a:pt x="2697479" y="0"/>
                  </a:lnTo>
                  <a:lnTo>
                    <a:pt x="2697479" y="801624"/>
                  </a:lnTo>
                  <a:lnTo>
                    <a:pt x="0" y="80162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826567" y="2267269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88313" y="5540830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TransferQueue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67820" y="4486368"/>
            <a:ext cx="3168650" cy="868044"/>
            <a:chOff x="7167820" y="4486368"/>
            <a:chExt cx="3168650" cy="868044"/>
          </a:xfrm>
        </p:grpSpPr>
        <p:sp>
          <p:nvSpPr>
            <p:cNvPr id="48" name="object 48"/>
            <p:cNvSpPr/>
            <p:nvPr/>
          </p:nvSpPr>
          <p:spPr>
            <a:xfrm>
              <a:off x="7223380" y="4497481"/>
              <a:ext cx="3101975" cy="845819"/>
            </a:xfrm>
            <a:custGeom>
              <a:avLst/>
              <a:gdLst/>
              <a:ahLst/>
              <a:cxnLst/>
              <a:rect l="l" t="t" r="r" b="b"/>
              <a:pathLst>
                <a:path w="3101975" h="845820">
                  <a:moveTo>
                    <a:pt x="3101860" y="845413"/>
                  </a:moveTo>
                  <a:lnTo>
                    <a:pt x="3101860" y="411772"/>
                  </a:lnTo>
                  <a:lnTo>
                    <a:pt x="0" y="411772"/>
                  </a:lnTo>
                  <a:lnTo>
                    <a:pt x="0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178933" y="449748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9930833" y="4301538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7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21663" y="5337809"/>
            <a:ext cx="2698750" cy="802005"/>
          </a:xfrm>
          <a:custGeom>
            <a:avLst/>
            <a:gdLst/>
            <a:ahLst/>
            <a:cxnLst/>
            <a:rect l="l" t="t" r="r" b="b"/>
            <a:pathLst>
              <a:path w="2698750" h="802004">
                <a:moveTo>
                  <a:pt x="2698241" y="0"/>
                </a:moveTo>
                <a:lnTo>
                  <a:pt x="0" y="0"/>
                </a:lnTo>
                <a:lnTo>
                  <a:pt x="0" y="801623"/>
                </a:lnTo>
                <a:lnTo>
                  <a:pt x="2698241" y="801623"/>
                </a:lnTo>
                <a:lnTo>
                  <a:pt x="2698241" y="0"/>
                </a:lnTo>
                <a:close/>
              </a:path>
            </a:pathLst>
          </a:custGeom>
          <a:solidFill>
            <a:srgbClr val="A49D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549759" y="5536219"/>
            <a:ext cx="184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NavigableSet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2858" y="5566288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6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9567" y="332993"/>
            <a:ext cx="2875280" cy="801370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5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61260" y="1145063"/>
            <a:ext cx="1671955" cy="903605"/>
            <a:chOff x="2461260" y="1145063"/>
            <a:chExt cx="1671955" cy="903605"/>
          </a:xfrm>
        </p:grpSpPr>
        <p:sp>
          <p:nvSpPr>
            <p:cNvPr id="4" name="object 4"/>
            <p:cNvSpPr/>
            <p:nvPr/>
          </p:nvSpPr>
          <p:spPr>
            <a:xfrm>
              <a:off x="2472309" y="1156112"/>
              <a:ext cx="1605280" cy="882015"/>
            </a:xfrm>
            <a:custGeom>
              <a:avLst/>
              <a:gdLst/>
              <a:ahLst/>
              <a:cxnLst/>
              <a:rect l="l" t="t" r="r" b="b"/>
              <a:pathLst>
                <a:path w="1605279" h="882014">
                  <a:moveTo>
                    <a:pt x="0" y="881405"/>
                  </a:moveTo>
                  <a:lnTo>
                    <a:pt x="0" y="429767"/>
                  </a:lnTo>
                  <a:lnTo>
                    <a:pt x="1605038" y="429767"/>
                  </a:lnTo>
                  <a:lnTo>
                    <a:pt x="1605038" y="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32896" y="115611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2209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92936" y="2036826"/>
            <a:ext cx="2159000" cy="802005"/>
          </a:xfrm>
          <a:prstGeom prst="rect">
            <a:avLst/>
          </a:prstGeom>
          <a:solidFill>
            <a:srgbClr val="A3DCEB"/>
          </a:solidFill>
        </p:spPr>
        <p:txBody>
          <a:bodyPr vert="horz" wrap="square" lIns="0" tIns="21082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SortedMap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139" y="560895"/>
            <a:ext cx="716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JDK</a:t>
            </a:r>
            <a:r>
              <a:rPr sz="2000" spc="-60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10196</Words>
  <Application>WPS Presentation</Application>
  <PresentationFormat>On-screen Show (4:3)</PresentationFormat>
  <Paragraphs>1070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0" baseType="lpstr">
      <vt:lpstr>Arial</vt:lpstr>
      <vt:lpstr>SimSun</vt:lpstr>
      <vt:lpstr>Wingdings</vt:lpstr>
      <vt:lpstr>Cambria</vt:lpstr>
      <vt:lpstr>Microsoft Sans Serif</vt:lpstr>
      <vt:lpstr>Arial MT</vt:lpstr>
      <vt:lpstr>Microsoft YaHei</vt:lpstr>
      <vt:lpstr>Arial Unicode MS</vt:lpstr>
      <vt:lpstr>Calibri</vt:lpstr>
      <vt:lpstr>Ebrima</vt:lpstr>
      <vt:lpstr>Times New Roman</vt:lpstr>
      <vt:lpstr>Office Theme</vt:lpstr>
      <vt:lpstr>Leveraging Concurrent Collections to  Simplify Application Design</vt:lpstr>
      <vt:lpstr>Agenda</vt:lpstr>
      <vt:lpstr>Concurrent Interfaces</vt:lpstr>
      <vt:lpstr>For that, we need new API, new Collections  Two branches: Collection and Map</vt:lpstr>
      <vt:lpstr>Collection</vt:lpstr>
      <vt:lpstr>Collection</vt:lpstr>
      <vt:lpstr>Collection</vt:lpstr>
      <vt:lpstr>Collection</vt:lpstr>
      <vt:lpstr>PowerPoint 演示文稿</vt:lpstr>
      <vt:lpstr>JDK 2</vt:lpstr>
      <vt:lpstr>JDK 2</vt:lpstr>
      <vt:lpstr>PowerPoint 演示文稿</vt:lpstr>
      <vt:lpstr>Concurrent Lists</vt:lpstr>
      <vt:lpstr>About Vectors and Stacks</vt:lpstr>
      <vt:lpstr>Exists for list and set</vt:lpstr>
      <vt:lpstr>PowerPoint 演示文稿</vt:lpstr>
      <vt:lpstr>add(e)</vt:lpstr>
      <vt:lpstr>PowerPoint 演示文稿</vt:lpstr>
      <vt:lpstr>The thread that already has a reference on the  previous array will not see the modification</vt:lpstr>
      <vt:lpstr>Two structures: </vt:lpstr>
      <vt:lpstr>Copy on Write Structures</vt:lpstr>
      <vt:lpstr>Queues and Stacks</vt:lpstr>
      <vt:lpstr>PowerPoint 演示文稿</vt:lpstr>
      <vt:lpstr>How Does a Queue Work?</vt:lpstr>
      <vt:lpstr>tail</vt:lpstr>
      <vt:lpstr>tail</vt:lpstr>
      <vt:lpstr>So we can have as many producers and  consumers as we need</vt:lpstr>
      <vt:lpstr>Two Questions</vt:lpstr>
      <vt:lpstr>Adding an Element to a Queue That Is Full</vt:lpstr>
      <vt:lpstr>If the Queue Is a BlockingQueue</vt:lpstr>
      <vt:lpstr>If the Queue Is a BlockingQueue</vt:lpstr>
      <vt:lpstr>Two behaviors:</vt:lpstr>
      <vt:lpstr>Deque can accept elements at the head of a  queue:</vt:lpstr>
      <vt:lpstr>Queue:</vt:lpstr>
      <vt:lpstr>Deque:</vt:lpstr>
      <vt:lpstr>Queue and BlockingQueue</vt:lpstr>
      <vt:lpstr>Concurrent Maps</vt:lpstr>
      <vt:lpstr>PowerPoint 演示文稿</vt:lpstr>
      <vt:lpstr>ConcurrentMap defines atomic operations:</vt:lpstr>
      <vt:lpstr>ConcurrentMap Implementations</vt:lpstr>
      <vt:lpstr>How Does a HashMap Work?</vt:lpstr>
      <vt:lpstr>How Does a HashMap Work?</vt:lpstr>
      <vt:lpstr>Adding a key / value pair to a map is a several  steps problem</vt:lpstr>
      <vt:lpstr>The only way to guard an array-based structure is  to lock the array</vt:lpstr>
      <vt:lpstr>Synchronizing All the Map</vt:lpstr>
      <vt:lpstr>Synchronizing All the Map</vt:lpstr>
      <vt:lpstr>ConcurrentHashMap From JDK 7</vt:lpstr>
      <vt:lpstr>ConcurrentHashMap JDK 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ConcurrentHashMap From JDK 8</vt:lpstr>
      <vt:lpstr>Concurrent Skip Lists</vt:lpstr>
      <vt:lpstr>PowerPoint 演示文稿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PowerPoint 演示文稿</vt:lpstr>
      <vt:lpstr>PowerPoint 演示文稿</vt:lpstr>
      <vt:lpstr>Concurrent Skip Lists</vt:lpstr>
      <vt:lpstr>Demo</vt:lpstr>
      <vt:lpstr>Demo  Wrapup</vt:lpstr>
      <vt:lpstr>Module  Wrapup</vt:lpstr>
      <vt:lpstr>Which structure for which case?</vt:lpstr>
      <vt:lpstr>Be careful when designing concurrent code 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Concurrent Collections to  Simplify Application Design</dc:title>
  <dc:creator>José Paumard</dc:creator>
  <cp:lastModifiedBy>Steve Sam</cp:lastModifiedBy>
  <cp:revision>5</cp:revision>
  <dcterms:created xsi:type="dcterms:W3CDTF">2022-03-22T17:24:33Z</dcterms:created>
  <dcterms:modified xsi:type="dcterms:W3CDTF">2022-03-22T18:01:38Z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2021-06-22T05:30:00Z</vt:filetime>
  </property>
  <property fmtid="{D5CDD505-2E9C-101B-9397-08002B2CF9AE}" pid="5" name="ICV">
    <vt:lpwstr>A433AE88AFF746B3BD3A51354477B411</vt:lpwstr>
  </property>
  <property fmtid="{D5CDD505-2E9C-101B-9397-08002B2CF9AE}" pid="6" name="KSOProductBuildVer">
    <vt:lpwstr>1033-11.2.0.11029</vt:lpwstr>
  </property>
</Properties>
</file>