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8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969" y="2619783"/>
            <a:ext cx="10588061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4009" y="2619783"/>
            <a:ext cx="8423981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10699"/>
            <a:ext cx="58775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" dirty="0">
                <a:solidFill>
                  <a:srgbClr val="161616"/>
                </a:solidFill>
              </a:rPr>
              <a:t>SE</a:t>
            </a:r>
            <a:r>
              <a:rPr sz="4500" spc="-45" dirty="0">
                <a:solidFill>
                  <a:srgbClr val="161616"/>
                </a:solidFill>
              </a:rPr>
              <a:t>L</a:t>
            </a:r>
            <a:r>
              <a:rPr sz="4500" spc="55" dirty="0">
                <a:solidFill>
                  <a:srgbClr val="161616"/>
                </a:solidFill>
              </a:rPr>
              <a:t>EC</a:t>
            </a:r>
            <a:r>
              <a:rPr sz="4500" spc="-120" dirty="0">
                <a:solidFill>
                  <a:srgbClr val="161616"/>
                </a:solidFill>
              </a:rPr>
              <a:t>T</a:t>
            </a:r>
            <a:r>
              <a:rPr sz="4500" spc="-175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45" dirty="0">
                <a:solidFill>
                  <a:srgbClr val="161616"/>
                </a:solidFill>
              </a:rPr>
              <a:t> </a:t>
            </a:r>
            <a:r>
              <a:rPr sz="4500" spc="-165" dirty="0">
                <a:solidFill>
                  <a:srgbClr val="161616"/>
                </a:solidFill>
              </a:rPr>
              <a:t>Y</a:t>
            </a:r>
            <a:r>
              <a:rPr sz="4500" spc="-114" dirty="0">
                <a:solidFill>
                  <a:srgbClr val="161616"/>
                </a:solidFill>
              </a:rPr>
              <a:t>ou</a:t>
            </a:r>
            <a:r>
              <a:rPr sz="4500" dirty="0">
                <a:solidFill>
                  <a:srgbClr val="161616"/>
                </a:solidFill>
              </a:rPr>
              <a:t>r</a:t>
            </a:r>
            <a:r>
              <a:rPr sz="4500" spc="-434" dirty="0">
                <a:solidFill>
                  <a:srgbClr val="161616"/>
                </a:solidFill>
              </a:rPr>
              <a:t> </a:t>
            </a:r>
            <a:r>
              <a:rPr sz="4500" spc="-145" dirty="0">
                <a:solidFill>
                  <a:srgbClr val="161616"/>
                </a:solidFill>
              </a:rPr>
              <a:t>D</a:t>
            </a:r>
            <a:r>
              <a:rPr sz="4500" spc="-160" dirty="0">
                <a:solidFill>
                  <a:srgbClr val="161616"/>
                </a:solidFill>
              </a:rPr>
              <a:t>a</a:t>
            </a:r>
            <a:r>
              <a:rPr sz="4500" spc="-145" dirty="0">
                <a:solidFill>
                  <a:srgbClr val="161616"/>
                </a:solidFill>
              </a:rPr>
              <a:t>ta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621" y="2818490"/>
            <a:ext cx="32759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Selecting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columns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wildcard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98" rIns="0" bIns="0" rtlCol="0">
            <a:spAutoFit/>
          </a:bodyPr>
          <a:lstStyle/>
          <a:p>
            <a:pPr marL="1179195" marR="6985" indent="-791845">
              <a:lnSpc>
                <a:spcPts val="4900"/>
              </a:lnSpc>
              <a:spcBef>
                <a:spcPts val="980"/>
              </a:spcBef>
            </a:pPr>
            <a:r>
              <a:rPr spc="-110" dirty="0"/>
              <a:t>U</a:t>
            </a:r>
            <a:r>
              <a:rPr spc="-110" dirty="0"/>
              <a:t>s</a:t>
            </a:r>
            <a:r>
              <a:rPr spc="-60" dirty="0"/>
              <a:t>e</a:t>
            </a:r>
            <a:r>
              <a:rPr spc="-475" dirty="0"/>
              <a:t> </a:t>
            </a:r>
            <a:r>
              <a:rPr spc="-160" dirty="0"/>
              <a:t>th</a:t>
            </a:r>
            <a:r>
              <a:rPr spc="-45" dirty="0"/>
              <a:t>e</a:t>
            </a:r>
            <a:r>
              <a:rPr spc="-475" dirty="0"/>
              <a:t> </a:t>
            </a:r>
            <a:r>
              <a:rPr spc="-80" dirty="0"/>
              <a:t>wildca</a:t>
            </a:r>
            <a:r>
              <a:rPr spc="-365" dirty="0"/>
              <a:t>r</a:t>
            </a:r>
            <a:r>
              <a:rPr spc="175" dirty="0"/>
              <a:t>d</a:t>
            </a:r>
            <a:r>
              <a:rPr spc="-459" dirty="0"/>
              <a:t> </a:t>
            </a:r>
            <a:r>
              <a:rPr spc="-235" dirty="0"/>
              <a:t>s</a:t>
            </a:r>
            <a:r>
              <a:rPr spc="-155" dirty="0"/>
              <a:t>paringly  </a:t>
            </a:r>
            <a:r>
              <a:rPr spc="-135" dirty="0"/>
              <a:t>whe</a:t>
            </a:r>
            <a:r>
              <a:rPr spc="-10" dirty="0"/>
              <a:t>n</a:t>
            </a:r>
            <a:r>
              <a:rPr spc="-475" dirty="0"/>
              <a:t> </a:t>
            </a:r>
            <a:r>
              <a:rPr spc="-125" dirty="0"/>
              <a:t>wri</a:t>
            </a:r>
            <a:r>
              <a:rPr spc="-114" dirty="0"/>
              <a:t>t</a:t>
            </a:r>
            <a:r>
              <a:rPr spc="-135" dirty="0"/>
              <a:t>in</a:t>
            </a:r>
            <a:r>
              <a:rPr spc="-20" dirty="0"/>
              <a:t>g</a:t>
            </a:r>
            <a:r>
              <a:rPr spc="-455" dirty="0"/>
              <a:t> </a:t>
            </a:r>
            <a:r>
              <a:rPr spc="-180" dirty="0"/>
              <a:t>queries</a:t>
            </a:r>
            <a:endParaRPr spc="-18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704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Explicitly</a:t>
            </a:r>
            <a:r>
              <a:rPr spc="-105" dirty="0"/>
              <a:t> </a:t>
            </a:r>
            <a:r>
              <a:rPr spc="5" dirty="0"/>
              <a:t>list</a:t>
            </a:r>
            <a:r>
              <a:rPr spc="-105" dirty="0"/>
              <a:t> </a:t>
            </a:r>
            <a:r>
              <a:rPr spc="50" dirty="0"/>
              <a:t>specific</a:t>
            </a:r>
            <a:r>
              <a:rPr spc="-105" dirty="0"/>
              <a:t> </a:t>
            </a:r>
            <a:r>
              <a:rPr spc="10" dirty="0"/>
              <a:t>columns</a:t>
            </a:r>
            <a:r>
              <a:rPr spc="-105" dirty="0"/>
              <a:t> </a:t>
            </a:r>
            <a:r>
              <a:rPr spc="85" dirty="0"/>
              <a:t>of</a:t>
            </a:r>
            <a:r>
              <a:rPr spc="-100" dirty="0"/>
              <a:t> </a:t>
            </a:r>
            <a:r>
              <a:rPr spc="-5" dirty="0"/>
              <a:t>interest</a:t>
            </a:r>
            <a:endParaRPr spc="-5" dirty="0"/>
          </a:p>
          <a:p>
            <a:pPr marL="4297045">
              <a:lnSpc>
                <a:spcPct val="100000"/>
              </a:lnSpc>
              <a:spcBef>
                <a:spcPts val="1800"/>
              </a:spcBef>
            </a:pPr>
            <a:r>
              <a:rPr spc="-35" dirty="0"/>
              <a:t>Increases</a:t>
            </a:r>
            <a:r>
              <a:rPr spc="-150" dirty="0"/>
              <a:t> </a:t>
            </a:r>
            <a:r>
              <a:rPr spc="25" dirty="0"/>
              <a:t>readability</a:t>
            </a:r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5086385" y="3808503"/>
            <a:ext cx="534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Makes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troubleshoot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2054" y="2842287"/>
            <a:ext cx="1991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242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Explicit  </a:t>
            </a: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385" y="2916965"/>
            <a:ext cx="676529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EF5A28"/>
                </a:solidFill>
              </a:rPr>
              <a:t>List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each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column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10" dirty="0">
                <a:solidFill>
                  <a:srgbClr val="EF5A28"/>
                </a:solidFill>
              </a:rPr>
              <a:t>after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65" dirty="0">
                <a:solidFill>
                  <a:srgbClr val="EF5A28"/>
                </a:solidFill>
              </a:rPr>
              <a:t>SELECT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40" dirty="0">
                <a:solidFill>
                  <a:srgbClr val="EF5A28"/>
                </a:solidFill>
              </a:rPr>
              <a:t>keyword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EF5A28"/>
                </a:solidFill>
              </a:rPr>
              <a:t>Separate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each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column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with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-35" dirty="0">
                <a:solidFill>
                  <a:srgbClr val="EF5A28"/>
                </a:solidFill>
              </a:rPr>
              <a:t>a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comma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752004" y="2842287"/>
            <a:ext cx="23920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Specifying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</a:pP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024372"/>
            <a:ext cx="42862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Arial MT"/>
                <a:cs typeface="Arial MT"/>
              </a:rPr>
              <a:t>SELECT</a:t>
            </a:r>
            <a:r>
              <a:rPr sz="2400" spc="-8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first_name,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last_name</a:t>
            </a:r>
            <a:endParaRPr sz="2400">
              <a:latin typeface="Arial MT"/>
              <a:cs typeface="Arial MT"/>
            </a:endParaRPr>
          </a:p>
          <a:p>
            <a:pPr marL="18034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B"/>
                </a:solidFill>
                <a:latin typeface="Arial MT"/>
                <a:cs typeface="Arial MT"/>
              </a:rPr>
              <a:t>FROM</a:t>
            </a:r>
            <a:r>
              <a:rPr sz="2400" spc="-5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person;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10873740" cy="23291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Querying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31115">
              <a:lnSpc>
                <a:spcPct val="100000"/>
              </a:lnSpc>
              <a:spcBef>
                <a:spcPts val="630"/>
              </a:spcBef>
            </a:pP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person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1115" marR="3660140">
              <a:lnSpc>
                <a:spcPct val="163000"/>
              </a:lnSpc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SELECT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interest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621" y="3115670"/>
            <a:ext cx="409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Selecting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columns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4944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Unique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4156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204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3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tinc</a:t>
            </a:r>
            <a:r>
              <a:rPr sz="4800" spc="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2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alues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613" y="519066"/>
            <a:ext cx="587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</a:rPr>
              <a:t>Identifying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Distinct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Values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23819" y="1426899"/>
            <a:ext cx="8198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835" algn="l"/>
              </a:tabLst>
            </a:pP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Roster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Distinct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2527" y="2893893"/>
            <a:ext cx="2031364" cy="3388995"/>
            <a:chOff x="2032527" y="2893893"/>
            <a:chExt cx="2031364" cy="3388995"/>
          </a:xfrm>
        </p:grpSpPr>
        <p:sp>
          <p:nvSpPr>
            <p:cNvPr id="5" name="object 5"/>
            <p:cNvSpPr/>
            <p:nvPr/>
          </p:nvSpPr>
          <p:spPr>
            <a:xfrm>
              <a:off x="2045220" y="2906598"/>
              <a:ext cx="2005964" cy="437515"/>
            </a:xfrm>
            <a:custGeom>
              <a:avLst/>
              <a:gdLst/>
              <a:ahLst/>
              <a:cxnLst/>
              <a:rect l="l" t="t" r="r" b="b"/>
              <a:pathLst>
                <a:path w="2005964" h="437514">
                  <a:moveTo>
                    <a:pt x="2005545" y="0"/>
                  </a:moveTo>
                  <a:lnTo>
                    <a:pt x="0" y="0"/>
                  </a:lnTo>
                  <a:lnTo>
                    <a:pt x="0" y="436930"/>
                  </a:lnTo>
                  <a:lnTo>
                    <a:pt x="2005545" y="436930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45220" y="3343529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005545" y="365760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45220" y="3709288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005545" y="365760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45220" y="4075049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005545" y="365760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45220" y="4440808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005545" y="365760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45220" y="4806569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2005545" y="365759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45220" y="5172329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005545" y="365760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45220" y="5538089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2005545" y="365759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45220" y="5903848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2005545" y="365759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38870" y="3324478"/>
              <a:ext cx="2018664" cy="2585720"/>
            </a:xfrm>
            <a:custGeom>
              <a:avLst/>
              <a:gdLst/>
              <a:ahLst/>
              <a:cxnLst/>
              <a:rect l="l" t="t" r="r" b="b"/>
              <a:pathLst>
                <a:path w="2018664" h="2585720">
                  <a:moveTo>
                    <a:pt x="2018245" y="2573020"/>
                  </a:moveTo>
                  <a:lnTo>
                    <a:pt x="0" y="2573020"/>
                  </a:lnTo>
                  <a:lnTo>
                    <a:pt x="0" y="2585720"/>
                  </a:lnTo>
                  <a:lnTo>
                    <a:pt x="2018245" y="2585720"/>
                  </a:lnTo>
                  <a:lnTo>
                    <a:pt x="2018245" y="2573020"/>
                  </a:lnTo>
                  <a:close/>
                </a:path>
                <a:path w="2018664" h="2585720">
                  <a:moveTo>
                    <a:pt x="2018245" y="2207260"/>
                  </a:moveTo>
                  <a:lnTo>
                    <a:pt x="0" y="2207260"/>
                  </a:lnTo>
                  <a:lnTo>
                    <a:pt x="0" y="2219960"/>
                  </a:lnTo>
                  <a:lnTo>
                    <a:pt x="2018245" y="2219960"/>
                  </a:lnTo>
                  <a:lnTo>
                    <a:pt x="2018245" y="2207260"/>
                  </a:lnTo>
                  <a:close/>
                </a:path>
                <a:path w="2018664" h="2585720">
                  <a:moveTo>
                    <a:pt x="2018245" y="1841500"/>
                  </a:moveTo>
                  <a:lnTo>
                    <a:pt x="0" y="1841500"/>
                  </a:lnTo>
                  <a:lnTo>
                    <a:pt x="0" y="1854200"/>
                  </a:lnTo>
                  <a:lnTo>
                    <a:pt x="2018245" y="1854200"/>
                  </a:lnTo>
                  <a:lnTo>
                    <a:pt x="2018245" y="1841500"/>
                  </a:lnTo>
                  <a:close/>
                </a:path>
                <a:path w="2018664" h="2585720">
                  <a:moveTo>
                    <a:pt x="2018245" y="1475740"/>
                  </a:moveTo>
                  <a:lnTo>
                    <a:pt x="0" y="1475740"/>
                  </a:lnTo>
                  <a:lnTo>
                    <a:pt x="0" y="1488440"/>
                  </a:lnTo>
                  <a:lnTo>
                    <a:pt x="2018245" y="1488440"/>
                  </a:lnTo>
                  <a:lnTo>
                    <a:pt x="2018245" y="1475740"/>
                  </a:lnTo>
                  <a:close/>
                </a:path>
                <a:path w="2018664" h="2585720">
                  <a:moveTo>
                    <a:pt x="2018245" y="1109980"/>
                  </a:moveTo>
                  <a:lnTo>
                    <a:pt x="0" y="1109980"/>
                  </a:lnTo>
                  <a:lnTo>
                    <a:pt x="0" y="1122680"/>
                  </a:lnTo>
                  <a:lnTo>
                    <a:pt x="2018245" y="1122680"/>
                  </a:lnTo>
                  <a:lnTo>
                    <a:pt x="2018245" y="1109980"/>
                  </a:lnTo>
                  <a:close/>
                </a:path>
                <a:path w="2018664" h="2585720">
                  <a:moveTo>
                    <a:pt x="2018245" y="744220"/>
                  </a:moveTo>
                  <a:lnTo>
                    <a:pt x="0" y="744220"/>
                  </a:lnTo>
                  <a:lnTo>
                    <a:pt x="0" y="756920"/>
                  </a:lnTo>
                  <a:lnTo>
                    <a:pt x="2018245" y="756920"/>
                  </a:lnTo>
                  <a:lnTo>
                    <a:pt x="2018245" y="744220"/>
                  </a:lnTo>
                  <a:close/>
                </a:path>
                <a:path w="2018664" h="2585720">
                  <a:moveTo>
                    <a:pt x="2018245" y="378460"/>
                  </a:moveTo>
                  <a:lnTo>
                    <a:pt x="0" y="378460"/>
                  </a:lnTo>
                  <a:lnTo>
                    <a:pt x="0" y="391160"/>
                  </a:lnTo>
                  <a:lnTo>
                    <a:pt x="2018245" y="391160"/>
                  </a:lnTo>
                  <a:lnTo>
                    <a:pt x="2018245" y="378460"/>
                  </a:lnTo>
                  <a:close/>
                </a:path>
                <a:path w="2018664" h="2585720">
                  <a:moveTo>
                    <a:pt x="201824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018245" y="38100"/>
                  </a:lnTo>
                  <a:lnTo>
                    <a:pt x="2018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45227" y="2900243"/>
              <a:ext cx="0" cy="3376295"/>
            </a:xfrm>
            <a:custGeom>
              <a:avLst/>
              <a:gdLst/>
              <a:ahLst/>
              <a:cxnLst/>
              <a:rect l="l" t="t" r="r" b="b"/>
              <a:pathLst>
                <a:path h="3376295">
                  <a:moveTo>
                    <a:pt x="0" y="0"/>
                  </a:moveTo>
                  <a:lnTo>
                    <a:pt x="0" y="337571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50769" y="2900243"/>
              <a:ext cx="0" cy="3376295"/>
            </a:xfrm>
            <a:custGeom>
              <a:avLst/>
              <a:gdLst/>
              <a:ahLst/>
              <a:cxnLst/>
              <a:rect l="l" t="t" r="r" b="b"/>
              <a:pathLst>
                <a:path h="3376295">
                  <a:moveTo>
                    <a:pt x="0" y="0"/>
                  </a:moveTo>
                  <a:lnTo>
                    <a:pt x="0" y="337571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38877" y="2906593"/>
              <a:ext cx="2018664" cy="0"/>
            </a:xfrm>
            <a:custGeom>
              <a:avLst/>
              <a:gdLst/>
              <a:ahLst/>
              <a:cxnLst/>
              <a:rect l="l" t="t" r="r" b="b"/>
              <a:pathLst>
                <a:path w="2018664">
                  <a:moveTo>
                    <a:pt x="0" y="0"/>
                  </a:moveTo>
                  <a:lnTo>
                    <a:pt x="201824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38877" y="6269609"/>
              <a:ext cx="2018664" cy="0"/>
            </a:xfrm>
            <a:custGeom>
              <a:avLst/>
              <a:gdLst/>
              <a:ahLst/>
              <a:cxnLst/>
              <a:rect l="l" t="t" r="r" b="b"/>
              <a:pathLst>
                <a:path w="2018664">
                  <a:moveTo>
                    <a:pt x="0" y="0"/>
                  </a:moveTo>
                  <a:lnTo>
                    <a:pt x="201824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049365" y="2930469"/>
            <a:ext cx="1306830" cy="3297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first_name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288290">
              <a:lnSpc>
                <a:spcPct val="133000"/>
              </a:lnSpc>
              <a:spcBef>
                <a:spcPts val="560"/>
              </a:spcBef>
            </a:pP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Alec 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Amy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Amy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Jason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Katie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Katie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Katie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Shannon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134878" y="2900243"/>
          <a:ext cx="2025014" cy="337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5330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Alec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Shannon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918210" y="1993392"/>
            <a:ext cx="4259580" cy="708025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38100" rIns="0" bIns="0" rtlCol="0">
            <a:spAutoFit/>
          </a:bodyPr>
          <a:lstStyle/>
          <a:p>
            <a:pPr marL="231775" marR="1920240" indent="-14097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students;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14209" y="1993392"/>
            <a:ext cx="4259580" cy="708025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38100" rIns="0" bIns="0" rtlCol="0">
            <a:spAutoFit/>
          </a:bodyPr>
          <a:lstStyle/>
          <a:p>
            <a:pPr marL="231775" marR="681355" indent="-14160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DISTINCT</a:t>
            </a:r>
            <a:r>
              <a:rPr sz="2000" spc="-4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students;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12620" y="3675888"/>
            <a:ext cx="6142990" cy="2232660"/>
            <a:chOff x="1912620" y="3675888"/>
            <a:chExt cx="6142990" cy="2232660"/>
          </a:xfrm>
        </p:grpSpPr>
        <p:sp>
          <p:nvSpPr>
            <p:cNvPr id="24" name="object 24"/>
            <p:cNvSpPr/>
            <p:nvPr/>
          </p:nvSpPr>
          <p:spPr>
            <a:xfrm>
              <a:off x="4191000" y="3940302"/>
              <a:ext cx="3792220" cy="0"/>
            </a:xfrm>
            <a:custGeom>
              <a:avLst/>
              <a:gdLst/>
              <a:ahLst/>
              <a:cxnLst/>
              <a:rect l="l" t="t" r="r" b="b"/>
              <a:pathLst>
                <a:path w="3792220">
                  <a:moveTo>
                    <a:pt x="0" y="0"/>
                  </a:moveTo>
                  <a:lnTo>
                    <a:pt x="3792042" y="0"/>
                  </a:lnTo>
                </a:path>
              </a:pathLst>
            </a:custGeom>
            <a:ln w="2895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968564" y="3896864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0" y="0"/>
                  </a:moveTo>
                  <a:lnTo>
                    <a:pt x="0" y="86868"/>
                  </a:lnTo>
                  <a:lnTo>
                    <a:pt x="86868" y="4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27098" y="3690366"/>
              <a:ext cx="2264410" cy="740410"/>
            </a:xfrm>
            <a:custGeom>
              <a:avLst/>
              <a:gdLst/>
              <a:ahLst/>
              <a:cxnLst/>
              <a:rect l="l" t="t" r="r" b="b"/>
              <a:pathLst>
                <a:path w="2264410" h="740410">
                  <a:moveTo>
                    <a:pt x="0" y="0"/>
                  </a:moveTo>
                  <a:lnTo>
                    <a:pt x="2263902" y="0"/>
                  </a:lnTo>
                  <a:lnTo>
                    <a:pt x="2263902" y="739901"/>
                  </a:lnTo>
                  <a:lnTo>
                    <a:pt x="0" y="739901"/>
                  </a:lnTo>
                  <a:lnTo>
                    <a:pt x="0" y="0"/>
                  </a:lnTo>
                  <a:close/>
                </a:path>
              </a:pathLst>
            </a:custGeom>
            <a:ln w="28955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91000" y="4996434"/>
              <a:ext cx="3792220" cy="0"/>
            </a:xfrm>
            <a:custGeom>
              <a:avLst/>
              <a:gdLst/>
              <a:ahLst/>
              <a:cxnLst/>
              <a:rect l="l" t="t" r="r" b="b"/>
              <a:pathLst>
                <a:path w="3792220">
                  <a:moveTo>
                    <a:pt x="0" y="0"/>
                  </a:moveTo>
                  <a:lnTo>
                    <a:pt x="3792042" y="0"/>
                  </a:lnTo>
                </a:path>
              </a:pathLst>
            </a:custGeom>
            <a:ln w="2895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968564" y="495299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0" y="0"/>
                  </a:moveTo>
                  <a:lnTo>
                    <a:pt x="0" y="86868"/>
                  </a:lnTo>
                  <a:lnTo>
                    <a:pt x="86868" y="4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927098" y="4805934"/>
              <a:ext cx="2264410" cy="1088390"/>
            </a:xfrm>
            <a:custGeom>
              <a:avLst/>
              <a:gdLst/>
              <a:ahLst/>
              <a:cxnLst/>
              <a:rect l="l" t="t" r="r" b="b"/>
              <a:pathLst>
                <a:path w="2264410" h="1088389">
                  <a:moveTo>
                    <a:pt x="0" y="0"/>
                  </a:moveTo>
                  <a:lnTo>
                    <a:pt x="2263902" y="0"/>
                  </a:lnTo>
                  <a:lnTo>
                    <a:pt x="2263902" y="1088136"/>
                  </a:lnTo>
                  <a:lnTo>
                    <a:pt x="0" y="1088136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621" y="2818490"/>
            <a:ext cx="351662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4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distinct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Apply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alias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columns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620" y="2521310"/>
            <a:ext cx="625030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01090">
              <a:lnSpc>
                <a:spcPct val="163000"/>
              </a:lnSpc>
            </a:pP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prescribes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DISTINCT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limits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unique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6374" y="1916483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/>
              <a:t>Sum</a:t>
            </a:r>
            <a:r>
              <a:rPr sz="3600" spc="-80" dirty="0"/>
              <a:t>m</a:t>
            </a:r>
            <a:r>
              <a:rPr sz="3600" spc="-105" dirty="0"/>
              <a:t>a</a:t>
            </a:r>
            <a:r>
              <a:rPr sz="3600" spc="-55" dirty="0"/>
              <a:t>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620" y="2224130"/>
            <a:ext cx="409321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Querying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Selecting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interest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Retrieving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distinct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Formatting</a:t>
            </a:r>
            <a:r>
              <a:rPr sz="2400" spc="-1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considerations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5422" y="1916483"/>
            <a:ext cx="214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5" dirty="0"/>
              <a:t>O</a:t>
            </a:r>
            <a:r>
              <a:rPr sz="3600" spc="-150" dirty="0"/>
              <a:t>v</a:t>
            </a:r>
            <a:r>
              <a:rPr sz="3600" spc="-50" dirty="0"/>
              <a:t>e</a:t>
            </a:r>
            <a:r>
              <a:rPr sz="3600" spc="-90" dirty="0"/>
              <a:t>rv</a:t>
            </a:r>
            <a:r>
              <a:rPr sz="3600" spc="-55" dirty="0"/>
              <a:t>i</a:t>
            </a:r>
            <a:r>
              <a:rPr sz="3600" spc="-140" dirty="0"/>
              <a:t>e</a:t>
            </a:r>
            <a:r>
              <a:rPr sz="3600" spc="150" dirty="0"/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8389" y="2102311"/>
            <a:ext cx="2270428" cy="18901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2128" y="2224066"/>
            <a:ext cx="2142221" cy="16453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1690" y="2144588"/>
            <a:ext cx="2431708" cy="18038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00716" y="4469527"/>
            <a:ext cx="230759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065" marR="5080" indent="-1270" algn="ctr">
              <a:lnSpc>
                <a:spcPct val="100000"/>
              </a:lnSpc>
              <a:spcBef>
                <a:spcPts val="59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Airline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on-time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025" y="519066"/>
            <a:ext cx="7666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404040"/>
                </a:solidFill>
              </a:rPr>
              <a:t>How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Do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60" dirty="0">
                <a:solidFill>
                  <a:srgbClr val="404040"/>
                </a:solidFill>
              </a:rPr>
              <a:t>We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Retrieve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Information?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44357" y="4469527"/>
            <a:ext cx="292100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30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Query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595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retrieve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0006" y="4469274"/>
            <a:ext cx="290004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-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Results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595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flights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departed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certain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airport?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06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95731" y="519066"/>
            <a:ext cx="551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Formatting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95" dirty="0">
                <a:solidFill>
                  <a:srgbClr val="404040"/>
                </a:solidFill>
              </a:rPr>
              <a:t>SQL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Queries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804" y="1994916"/>
            <a:ext cx="882395" cy="8313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279815"/>
            <a:ext cx="40246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Strive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consistent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formatting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804" y="3496817"/>
            <a:ext cx="882395" cy="6850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1578" y="3709112"/>
            <a:ext cx="30803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Emphasis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readability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105" y="4861342"/>
            <a:ext cx="845320" cy="8110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91578" y="5138410"/>
            <a:ext cx="4520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UPPERCASE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8186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Reserved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words</a:t>
            </a:r>
            <a:r>
              <a:rPr sz="2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tell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something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2867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Keywords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5005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EF5A28"/>
                </a:solidFill>
              </a:rPr>
              <a:t>SELECT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allows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-45" dirty="0">
                <a:solidFill>
                  <a:srgbClr val="EF5A28"/>
                </a:solidFill>
              </a:rPr>
              <a:t>us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75" dirty="0">
                <a:solidFill>
                  <a:srgbClr val="EF5A28"/>
                </a:solidFill>
              </a:rPr>
              <a:t>to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retrieve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data</a:t>
            </a:r>
            <a:endParaRPr sz="2400"/>
          </a:p>
          <a:p>
            <a:pPr marL="3215005" marR="1203325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</a:rPr>
              <a:t>Select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data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85" dirty="0">
                <a:solidFill>
                  <a:srgbClr val="EF5A28"/>
                </a:solidFill>
              </a:rPr>
              <a:t>of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interest </a:t>
            </a:r>
            <a:r>
              <a:rPr sz="2400" spc="-83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Specify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fields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96072" y="3116607"/>
            <a:ext cx="1847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8995" y="754380"/>
            <a:ext cx="197675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2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2+2;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66425" y="672845"/>
            <a:ext cx="4185920" cy="6146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6545" marR="5080" indent="-284480">
              <a:lnSpc>
                <a:spcPct val="76000"/>
              </a:lnSpc>
              <a:spcBef>
                <a:spcPts val="74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60" dirty="0">
                <a:solidFill>
                  <a:srgbClr val="404040"/>
                </a:solidFill>
              </a:rPr>
              <a:t>SELECT </a:t>
            </a:r>
            <a:r>
              <a:rPr sz="2200" spc="15" dirty="0">
                <a:solidFill>
                  <a:srgbClr val="404040"/>
                </a:solidFill>
              </a:rPr>
              <a:t>can </a:t>
            </a:r>
            <a:r>
              <a:rPr sz="2200" spc="20" dirty="0">
                <a:solidFill>
                  <a:srgbClr val="404040"/>
                </a:solidFill>
              </a:rPr>
              <a:t>perform </a:t>
            </a:r>
            <a:r>
              <a:rPr sz="2200" spc="25" dirty="0">
                <a:solidFill>
                  <a:srgbClr val="404040"/>
                </a:solidFill>
              </a:rPr>
              <a:t> </a:t>
            </a:r>
            <a:r>
              <a:rPr sz="2200" spc="15" dirty="0">
                <a:solidFill>
                  <a:srgbClr val="404040"/>
                </a:solidFill>
              </a:rPr>
              <a:t>calculations</a:t>
            </a:r>
            <a:r>
              <a:rPr sz="2200" spc="-135" dirty="0">
                <a:solidFill>
                  <a:srgbClr val="404040"/>
                </a:solidFill>
              </a:rPr>
              <a:t> </a:t>
            </a:r>
            <a:r>
              <a:rPr sz="2200" spc="30" dirty="0">
                <a:solidFill>
                  <a:srgbClr val="404040"/>
                </a:solidFill>
              </a:rPr>
              <a:t>without</a:t>
            </a:r>
            <a:r>
              <a:rPr sz="2200" spc="-125" dirty="0">
                <a:solidFill>
                  <a:srgbClr val="404040"/>
                </a:solidFill>
              </a:rPr>
              <a:t> </a:t>
            </a:r>
            <a:r>
              <a:rPr sz="2200" spc="-30" dirty="0">
                <a:solidFill>
                  <a:srgbClr val="404040"/>
                </a:solidFill>
              </a:rPr>
              <a:t>a</a:t>
            </a:r>
            <a:r>
              <a:rPr sz="2200" spc="-120" dirty="0">
                <a:solidFill>
                  <a:srgbClr val="404040"/>
                </a:solidFill>
              </a:rPr>
              <a:t> </a:t>
            </a:r>
            <a:r>
              <a:rPr sz="2200" spc="25" dirty="0">
                <a:solidFill>
                  <a:srgbClr val="404040"/>
                </a:solidFill>
              </a:rPr>
              <a:t>table</a:t>
            </a:r>
            <a:endParaRPr sz="2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7190" y="685800"/>
            <a:ext cx="11433810" cy="507873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3213092"/>
            <a:ext cx="3896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SELECT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*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tablename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5953125" cy="17348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Wildcard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31115">
              <a:lnSpc>
                <a:spcPct val="100000"/>
              </a:lnSpc>
              <a:spcBef>
                <a:spcPts val="63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asterisk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(*)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wildcard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11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1710</Words>
  <Application>WPS Presentation</Application>
  <PresentationFormat>On-screen Show (4:3)</PresentationFormat>
  <Paragraphs>152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Verdana</vt:lpstr>
      <vt:lpstr>Tahoma</vt:lpstr>
      <vt:lpstr>Arial MT</vt:lpstr>
      <vt:lpstr>Lucida Sans Unicode</vt:lpstr>
      <vt:lpstr>Calibri</vt:lpstr>
      <vt:lpstr>Microsoft YaHei</vt:lpstr>
      <vt:lpstr>Arial Unicode MS</vt:lpstr>
      <vt:lpstr>Times New Roman</vt:lpstr>
      <vt:lpstr>Office Theme</vt:lpstr>
      <vt:lpstr>SELECTing Your Data</vt:lpstr>
      <vt:lpstr>Overview</vt:lpstr>
      <vt:lpstr>How Do We Retrieve Information?</vt:lpstr>
      <vt:lpstr>Formatting SQL Queries</vt:lpstr>
      <vt:lpstr>PowerPoint 演示文稿</vt:lpstr>
      <vt:lpstr>Select the data of interest  Specify fields</vt:lpstr>
      <vt:lpstr>◀ SELECT can perform  calculations without a table</vt:lpstr>
      <vt:lpstr>SELECT Statement Framework</vt:lpstr>
      <vt:lpstr>SELECT * FROM tablename</vt:lpstr>
      <vt:lpstr>PowerPoint 演示文稿</vt:lpstr>
      <vt:lpstr>Use the wildcard sparingly  when writing queries</vt:lpstr>
      <vt:lpstr>Increases readability</vt:lpstr>
      <vt:lpstr>Separate each column with a comma</vt:lpstr>
      <vt:lpstr>FROM person;</vt:lpstr>
      <vt:lpstr>PowerPoint 演示文稿</vt:lpstr>
      <vt:lpstr>PowerPoint 演示文稿</vt:lpstr>
      <vt:lpstr>Identifying Distinct Values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Your Data</dc:title>
  <dc:creator>Browning, Jason</dc:creator>
  <cp:lastModifiedBy>Steve Sam</cp:lastModifiedBy>
  <cp:revision>5</cp:revision>
  <dcterms:created xsi:type="dcterms:W3CDTF">2022-02-17T17:15:00Z</dcterms:created>
  <dcterms:modified xsi:type="dcterms:W3CDTF">2022-02-18T15:59:18Z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2019-03-05T11:00:00Z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2022-02-17T11:00:00Z</vt:filetime>
  </property>
  <property fmtid="{D5CDD505-2E9C-101B-9397-08002B2CF9AE}" pid="5" name="ICV">
    <vt:lpwstr>4EB6068566284E9C8B18B46AA8F5C826</vt:lpwstr>
  </property>
  <property fmtid="{D5CDD505-2E9C-101B-9397-08002B2CF9AE}" pid="6" name="KSOProductBuildVer">
    <vt:lpwstr>1033-11.2.0.10463</vt:lpwstr>
  </property>
</Properties>
</file>