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5503" y="1916187"/>
            <a:ext cx="894099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0993" y="2660522"/>
            <a:ext cx="7850012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3514" y="1777259"/>
            <a:ext cx="5743575" cy="210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70612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161616"/>
                </a:solidFill>
              </a:rPr>
              <a:t>Jo</a:t>
            </a:r>
            <a:r>
              <a:rPr sz="4500" spc="-5" dirty="0">
                <a:solidFill>
                  <a:srgbClr val="161616"/>
                </a:solidFill>
              </a:rPr>
              <a:t>i</a:t>
            </a:r>
            <a:r>
              <a:rPr sz="4500" spc="-204" dirty="0">
                <a:solidFill>
                  <a:srgbClr val="161616"/>
                </a:solidFill>
              </a:rPr>
              <a:t>n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-100" dirty="0">
                <a:solidFill>
                  <a:srgbClr val="161616"/>
                </a:solidFill>
              </a:rPr>
              <a:t>f</a:t>
            </a:r>
            <a:r>
              <a:rPr sz="4500" spc="-70" dirty="0">
                <a:solidFill>
                  <a:srgbClr val="161616"/>
                </a:solidFill>
              </a:rPr>
              <a:t>o</a:t>
            </a:r>
            <a:r>
              <a:rPr sz="4500" spc="30" dirty="0">
                <a:solidFill>
                  <a:srgbClr val="161616"/>
                </a:solidFill>
              </a:rPr>
              <a:t>r</a:t>
            </a:r>
            <a:r>
              <a:rPr sz="4500" spc="-445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Furthe</a:t>
            </a:r>
            <a:r>
              <a:rPr sz="4500" spc="5" dirty="0">
                <a:solidFill>
                  <a:srgbClr val="161616"/>
                </a:solidFill>
              </a:rPr>
              <a:t>r</a:t>
            </a:r>
            <a:r>
              <a:rPr sz="4500" spc="-450" dirty="0">
                <a:solidFill>
                  <a:srgbClr val="161616"/>
                </a:solidFill>
              </a:rPr>
              <a:t> </a:t>
            </a:r>
            <a:r>
              <a:rPr sz="4500" spc="-705" dirty="0">
                <a:solidFill>
                  <a:srgbClr val="161616"/>
                </a:solidFill>
              </a:rPr>
              <a:t>I</a:t>
            </a:r>
            <a:r>
              <a:rPr sz="4500" spc="-210" dirty="0">
                <a:solidFill>
                  <a:srgbClr val="161616"/>
                </a:solidFill>
              </a:rPr>
              <a:t>ns</a:t>
            </a:r>
            <a:r>
              <a:rPr sz="4500" spc="-16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ght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06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7351" y="519066"/>
            <a:ext cx="6508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404040"/>
                </a:solidFill>
              </a:rPr>
              <a:t>A</a:t>
            </a:r>
            <a:r>
              <a:rPr sz="3600" spc="75" dirty="0">
                <a:solidFill>
                  <a:srgbClr val="404040"/>
                </a:solidFill>
              </a:rPr>
              <a:t>l</a:t>
            </a:r>
            <a:r>
              <a:rPr sz="3600" spc="-35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85" dirty="0">
                <a:solidFill>
                  <a:srgbClr val="404040"/>
                </a:solidFill>
              </a:rPr>
              <a:t>rn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45" dirty="0">
                <a:solidFill>
                  <a:srgbClr val="404040"/>
                </a:solidFill>
              </a:rPr>
              <a:t>t</a:t>
            </a:r>
            <a:r>
              <a:rPr sz="3600" spc="-35" dirty="0">
                <a:solidFill>
                  <a:srgbClr val="404040"/>
                </a:solidFill>
              </a:rPr>
              <a:t>i</a:t>
            </a:r>
            <a:r>
              <a:rPr sz="3600" spc="-150" dirty="0">
                <a:solidFill>
                  <a:srgbClr val="404040"/>
                </a:solidFill>
              </a:rPr>
              <a:t>v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535" dirty="0">
                <a:solidFill>
                  <a:srgbClr val="404040"/>
                </a:solidFill>
              </a:rPr>
              <a:t>I</a:t>
            </a:r>
            <a:r>
              <a:rPr sz="3600" spc="-65" dirty="0">
                <a:solidFill>
                  <a:srgbClr val="404040"/>
                </a:solidFill>
              </a:rPr>
              <a:t>nn</a:t>
            </a:r>
            <a:r>
              <a:rPr sz="3600" spc="-65" dirty="0">
                <a:solidFill>
                  <a:srgbClr val="404040"/>
                </a:solidFill>
              </a:rPr>
              <a:t>e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330" dirty="0">
                <a:solidFill>
                  <a:srgbClr val="404040"/>
                </a:solidFill>
              </a:rPr>
              <a:t>J</a:t>
            </a:r>
            <a:r>
              <a:rPr sz="3600" spc="15" dirty="0">
                <a:solidFill>
                  <a:srgbClr val="404040"/>
                </a:solidFill>
              </a:rPr>
              <a:t>o</a:t>
            </a:r>
            <a:r>
              <a:rPr sz="3600" dirty="0">
                <a:solidFill>
                  <a:srgbClr val="404040"/>
                </a:solidFill>
              </a:rPr>
              <a:t>i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215" dirty="0">
                <a:solidFill>
                  <a:srgbClr val="404040"/>
                </a:solidFill>
              </a:rPr>
              <a:t>S</a:t>
            </a:r>
            <a:r>
              <a:rPr sz="3600" spc="-40" dirty="0">
                <a:solidFill>
                  <a:srgbClr val="404040"/>
                </a:solidFill>
              </a:rPr>
              <a:t>ynt</a:t>
            </a:r>
            <a:r>
              <a:rPr sz="3600" spc="-50" dirty="0">
                <a:solidFill>
                  <a:srgbClr val="404040"/>
                </a:solidFill>
              </a:rPr>
              <a:t>a</a:t>
            </a:r>
            <a:r>
              <a:rPr sz="3600" spc="-80" dirty="0">
                <a:solidFill>
                  <a:srgbClr val="404040"/>
                </a:solidFill>
              </a:rPr>
              <a:t>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02" y="1795945"/>
            <a:ext cx="583755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44265" indent="381000">
              <a:lnSpc>
                <a:spcPct val="142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JOIN</a:t>
            </a:r>
            <a:r>
              <a:rPr sz="1800" spc="-20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 marL="5207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customers.customer_id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orders.customer_id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393700" marR="3644265">
              <a:lnSpc>
                <a:spcPct val="142000"/>
              </a:lnSpc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JOIN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 marL="5207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customers.customer_id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orders.customer_id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711200" marR="3580765" indent="-318135">
              <a:lnSpc>
                <a:spcPct val="142000"/>
              </a:lnSpc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, </a:t>
            </a:r>
            <a:r>
              <a:rPr sz="1800" spc="-484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 marL="3302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WHERE</a:t>
            </a:r>
            <a:r>
              <a:rPr sz="1800" spc="20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customers.customer_id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orders.customer_id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9808" y="3450335"/>
            <a:ext cx="818387" cy="7780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9808" y="4879085"/>
            <a:ext cx="818387" cy="7780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33" y="1981200"/>
            <a:ext cx="858774" cy="8587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4726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Temporary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label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query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1392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Alias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2380" y="672605"/>
            <a:ext cx="228282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.first_name,</a:t>
            </a:r>
            <a:endParaRPr sz="1800">
              <a:latin typeface="Arial MT"/>
              <a:cs typeface="Arial MT"/>
            </a:endParaRPr>
          </a:p>
          <a:p>
            <a:pPr marL="457200" marR="201295">
              <a:lnSpc>
                <a:spcPct val="183000"/>
              </a:lnSpc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BC750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710" y="2684286"/>
            <a:ext cx="235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AS</a:t>
            </a:r>
            <a:r>
              <a:rPr sz="1800" spc="-2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863" y="3187205"/>
            <a:ext cx="257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AS</a:t>
            </a:r>
            <a:r>
              <a:rPr sz="1800" spc="-2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617" y="3690125"/>
            <a:ext cx="374142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.last_name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‘Dodd’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85068" y="5155763"/>
          <a:ext cx="5618480" cy="112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40"/>
                <a:gridCol w="1399540"/>
                <a:gridCol w="1399540"/>
                <a:gridCol w="1399539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164068" y="2588514"/>
            <a:ext cx="3316604" cy="1080135"/>
          </a:xfrm>
          <a:prstGeom prst="rect">
            <a:avLst/>
          </a:prstGeom>
          <a:solidFill>
            <a:srgbClr val="CECECE"/>
          </a:solidFill>
        </p:spPr>
        <p:txBody>
          <a:bodyPr vert="horz" wrap="square" lIns="0" tIns="14541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145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2D5C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2D5C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838200"/>
            <a:ext cx="10993120" cy="4937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34620" marR="6985" indent="-122555">
              <a:lnSpc>
                <a:spcPts val="4900"/>
              </a:lnSpc>
              <a:spcBef>
                <a:spcPts val="980"/>
              </a:spcBef>
            </a:pPr>
            <a:r>
              <a:rPr spc="25" dirty="0"/>
              <a:t>C</a:t>
            </a:r>
            <a:r>
              <a:rPr spc="-140" dirty="0"/>
              <a:t>on</a:t>
            </a:r>
            <a:r>
              <a:rPr spc="-135" dirty="0"/>
              <a:t>s</a:t>
            </a:r>
            <a:r>
              <a:rPr spc="-204" dirty="0"/>
              <a:t>i</a:t>
            </a:r>
            <a:r>
              <a:rPr spc="-320" dirty="0"/>
              <a:t>s</a:t>
            </a:r>
            <a:r>
              <a:rPr spc="-165" dirty="0"/>
              <a:t>t</a:t>
            </a:r>
            <a:r>
              <a:rPr spc="-90" dirty="0"/>
              <a:t>en</a:t>
            </a:r>
            <a:r>
              <a:rPr spc="-114" dirty="0"/>
              <a:t>c</a:t>
            </a:r>
            <a:r>
              <a:rPr spc="-20" dirty="0"/>
              <a:t>y</a:t>
            </a:r>
            <a:r>
              <a:rPr spc="-455" dirty="0"/>
              <a:t> </a:t>
            </a:r>
            <a:r>
              <a:rPr spc="-165" dirty="0"/>
              <a:t>wil</a:t>
            </a:r>
            <a:r>
              <a:rPr spc="-30" dirty="0"/>
              <a:t>l</a:t>
            </a:r>
            <a:r>
              <a:rPr spc="-450" dirty="0"/>
              <a:t> </a:t>
            </a:r>
            <a:r>
              <a:rPr spc="-240" dirty="0"/>
              <a:t>ma</a:t>
            </a:r>
            <a:r>
              <a:rPr spc="-390" dirty="0"/>
              <a:t>k</a:t>
            </a:r>
            <a:r>
              <a:rPr spc="-60" dirty="0"/>
              <a:t>e</a:t>
            </a:r>
            <a:r>
              <a:rPr spc="-480" dirty="0"/>
              <a:t> </a:t>
            </a:r>
            <a:r>
              <a:rPr spc="-285" dirty="0"/>
              <a:t>y</a:t>
            </a:r>
            <a:r>
              <a:rPr spc="-140" dirty="0"/>
              <a:t>our  </a:t>
            </a:r>
            <a:r>
              <a:rPr spc="55" dirty="0"/>
              <a:t>c</a:t>
            </a:r>
            <a:r>
              <a:rPr spc="-30" dirty="0"/>
              <a:t>od</a:t>
            </a:r>
            <a:r>
              <a:rPr spc="90" dirty="0"/>
              <a:t>e</a:t>
            </a:r>
            <a:r>
              <a:rPr spc="-480" dirty="0"/>
              <a:t> </a:t>
            </a:r>
            <a:r>
              <a:rPr spc="-95" dirty="0"/>
              <a:t>mo</a:t>
            </a:r>
            <a:r>
              <a:rPr spc="-365" dirty="0"/>
              <a:t>r</a:t>
            </a:r>
            <a:r>
              <a:rPr spc="-60" dirty="0"/>
              <a:t>e</a:t>
            </a:r>
            <a:r>
              <a:rPr spc="-475" dirty="0"/>
              <a:t> </a:t>
            </a:r>
            <a:r>
              <a:rPr spc="-225" dirty="0"/>
              <a:t>ea</a:t>
            </a:r>
            <a:r>
              <a:rPr spc="-210" dirty="0"/>
              <a:t>s</a:t>
            </a:r>
            <a:r>
              <a:rPr spc="-185" dirty="0"/>
              <a:t>il</a:t>
            </a:r>
            <a:r>
              <a:rPr spc="-140" dirty="0"/>
              <a:t>y</a:t>
            </a:r>
            <a:r>
              <a:rPr spc="-455" dirty="0"/>
              <a:t> </a:t>
            </a:r>
            <a:r>
              <a:rPr spc="-365" dirty="0"/>
              <a:t>r</a:t>
            </a:r>
            <a:r>
              <a:rPr spc="-140" dirty="0"/>
              <a:t>eadable</a:t>
            </a:r>
            <a:endParaRPr spc="-1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270" y="4545742"/>
            <a:ext cx="1148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000" spc="-1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524" y="5201824"/>
            <a:ext cx="43961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along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7412" y="4545742"/>
            <a:ext cx="1328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000" spc="-16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3976" y="5201824"/>
            <a:ext cx="44951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along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79998" y="2047494"/>
            <a:ext cx="2775585" cy="1885950"/>
            <a:chOff x="7479998" y="2047494"/>
            <a:chExt cx="2775585" cy="188595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79998" y="2289810"/>
              <a:ext cx="2775473" cy="16430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51138" y="2060067"/>
              <a:ext cx="284480" cy="287020"/>
            </a:xfrm>
            <a:custGeom>
              <a:avLst/>
              <a:gdLst/>
              <a:ahLst/>
              <a:cxnLst/>
              <a:rect l="l" t="t" r="r" b="b"/>
              <a:pathLst>
                <a:path w="284479" h="287019">
                  <a:moveTo>
                    <a:pt x="142113" y="0"/>
                  </a:moveTo>
                  <a:lnTo>
                    <a:pt x="97194" y="7303"/>
                  </a:lnTo>
                  <a:lnTo>
                    <a:pt x="58183" y="27639"/>
                  </a:lnTo>
                  <a:lnTo>
                    <a:pt x="27419" y="58649"/>
                  </a:lnTo>
                  <a:lnTo>
                    <a:pt x="7245" y="97974"/>
                  </a:lnTo>
                  <a:lnTo>
                    <a:pt x="0" y="143255"/>
                  </a:lnTo>
                  <a:lnTo>
                    <a:pt x="7245" y="188537"/>
                  </a:lnTo>
                  <a:lnTo>
                    <a:pt x="27419" y="227862"/>
                  </a:lnTo>
                  <a:lnTo>
                    <a:pt x="58183" y="258872"/>
                  </a:lnTo>
                  <a:lnTo>
                    <a:pt x="97194" y="279208"/>
                  </a:lnTo>
                  <a:lnTo>
                    <a:pt x="142113" y="286511"/>
                  </a:lnTo>
                  <a:lnTo>
                    <a:pt x="187031" y="279208"/>
                  </a:lnTo>
                  <a:lnTo>
                    <a:pt x="226042" y="258872"/>
                  </a:lnTo>
                  <a:lnTo>
                    <a:pt x="256806" y="227862"/>
                  </a:lnTo>
                  <a:lnTo>
                    <a:pt x="276980" y="188537"/>
                  </a:lnTo>
                  <a:lnTo>
                    <a:pt x="284226" y="143255"/>
                  </a:lnTo>
                  <a:lnTo>
                    <a:pt x="276980" y="97974"/>
                  </a:lnTo>
                  <a:lnTo>
                    <a:pt x="256806" y="58649"/>
                  </a:lnTo>
                  <a:lnTo>
                    <a:pt x="226042" y="27639"/>
                  </a:lnTo>
                  <a:lnTo>
                    <a:pt x="187031" y="7303"/>
                  </a:lnTo>
                  <a:lnTo>
                    <a:pt x="142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351138" y="2060067"/>
              <a:ext cx="284480" cy="287020"/>
            </a:xfrm>
            <a:custGeom>
              <a:avLst/>
              <a:gdLst/>
              <a:ahLst/>
              <a:cxnLst/>
              <a:rect l="l" t="t" r="r" b="b"/>
              <a:pathLst>
                <a:path w="284479" h="287019">
                  <a:moveTo>
                    <a:pt x="0" y="143255"/>
                  </a:moveTo>
                  <a:lnTo>
                    <a:pt x="7245" y="97974"/>
                  </a:lnTo>
                  <a:lnTo>
                    <a:pt x="27419" y="58649"/>
                  </a:lnTo>
                  <a:lnTo>
                    <a:pt x="58183" y="27639"/>
                  </a:lnTo>
                  <a:lnTo>
                    <a:pt x="97194" y="7303"/>
                  </a:lnTo>
                  <a:lnTo>
                    <a:pt x="142113" y="0"/>
                  </a:lnTo>
                  <a:lnTo>
                    <a:pt x="187031" y="7303"/>
                  </a:lnTo>
                  <a:lnTo>
                    <a:pt x="226042" y="27639"/>
                  </a:lnTo>
                  <a:lnTo>
                    <a:pt x="256806" y="58649"/>
                  </a:lnTo>
                  <a:lnTo>
                    <a:pt x="276980" y="97974"/>
                  </a:lnTo>
                  <a:lnTo>
                    <a:pt x="284226" y="143255"/>
                  </a:lnTo>
                  <a:lnTo>
                    <a:pt x="276980" y="188537"/>
                  </a:lnTo>
                  <a:lnTo>
                    <a:pt x="256806" y="227862"/>
                  </a:lnTo>
                  <a:lnTo>
                    <a:pt x="226042" y="258872"/>
                  </a:lnTo>
                  <a:lnTo>
                    <a:pt x="187031" y="279208"/>
                  </a:lnTo>
                  <a:lnTo>
                    <a:pt x="142113" y="286511"/>
                  </a:lnTo>
                  <a:lnTo>
                    <a:pt x="97194" y="279208"/>
                  </a:lnTo>
                  <a:lnTo>
                    <a:pt x="58183" y="258872"/>
                  </a:lnTo>
                  <a:lnTo>
                    <a:pt x="27419" y="227862"/>
                  </a:lnTo>
                  <a:lnTo>
                    <a:pt x="7245" y="188537"/>
                  </a:lnTo>
                  <a:lnTo>
                    <a:pt x="0" y="14325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41213" y="519066"/>
            <a:ext cx="262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Outer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Joins</a:t>
            </a:r>
            <a:endParaRPr sz="360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701" y="2319647"/>
            <a:ext cx="2797616" cy="161123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73" y="289298"/>
            <a:ext cx="7557134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297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c.first_name,</a:t>
            </a:r>
            <a:endParaRPr sz="1800">
              <a:latin typeface="Arial MT"/>
              <a:cs typeface="Arial MT"/>
            </a:endParaRPr>
          </a:p>
          <a:p>
            <a:pPr marL="1075055" marR="485902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  <a:p>
            <a:pPr marL="59055" marR="4584700" indent="69850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 customers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LEFT</a:t>
            </a:r>
            <a:r>
              <a:rPr sz="1800" spc="-5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OUTER</a:t>
            </a:r>
            <a:r>
              <a:rPr sz="1800" spc="-1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1800" spc="-2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8845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1800" spc="5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R="4039870" algn="ctr">
              <a:lnSpc>
                <a:spcPct val="100000"/>
              </a:lnSpc>
              <a:spcBef>
                <a:spcPts val="1190"/>
              </a:spcBef>
            </a:pP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spc="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047" y="519066"/>
            <a:ext cx="3753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404040"/>
                </a:solidFill>
              </a:rPr>
              <a:t>Left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Results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36" y="957834"/>
            <a:ext cx="751331" cy="784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632" y="1092708"/>
            <a:ext cx="751331" cy="64998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3514" y="1777259"/>
          <a:ext cx="5743575" cy="210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4884" y="1777820"/>
          <a:ext cx="5810250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925"/>
                <a:gridCol w="1144905"/>
                <a:gridCol w="1144905"/>
                <a:gridCol w="1144905"/>
                <a:gridCol w="1144904"/>
              </a:tblGrid>
              <a:tr h="43052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6105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39134" y="4063989"/>
          <a:ext cx="4729480" cy="209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"/>
                <a:gridCol w="1120140"/>
                <a:gridCol w="1120140"/>
                <a:gridCol w="1120140"/>
                <a:gridCol w="1120139"/>
                <a:gridCol w="94614"/>
              </a:tblGrid>
              <a:tr h="429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293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262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F5A28"/>
                      </a:solidFill>
                      <a:prstDash val="solid"/>
                    </a:lnT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73" y="289298"/>
            <a:ext cx="7753350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7192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c.first_name,</a:t>
            </a:r>
            <a:endParaRPr sz="1800">
              <a:latin typeface="Arial MT"/>
              <a:cs typeface="Arial MT"/>
            </a:endParaRPr>
          </a:p>
          <a:p>
            <a:pPr marL="1202055" marR="4926965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  <a:p>
            <a:pPr marL="122555" marR="4565015" indent="761365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 customers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RIGHT</a:t>
            </a:r>
            <a:r>
              <a:rPr sz="1800" spc="-5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OUTER</a:t>
            </a:r>
            <a:r>
              <a:rPr sz="1800" spc="-1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1800" spc="-1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10115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R="3919855" algn="ctr">
              <a:lnSpc>
                <a:spcPct val="100000"/>
              </a:lnSpc>
              <a:spcBef>
                <a:spcPts val="1190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6583" y="519066"/>
            <a:ext cx="407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Right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Results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36" y="957834"/>
            <a:ext cx="751331" cy="784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632" y="1092708"/>
            <a:ext cx="751331" cy="64998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3514" y="1777259"/>
          <a:ext cx="5743575" cy="210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6205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0013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9006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920.40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2A9FBB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527" y="1777820"/>
          <a:ext cx="5743575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39134" y="4063989"/>
          <a:ext cx="4729480" cy="209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"/>
                <a:gridCol w="1120140"/>
                <a:gridCol w="1120140"/>
                <a:gridCol w="1120140"/>
                <a:gridCol w="1120139"/>
                <a:gridCol w="94614"/>
              </a:tblGrid>
              <a:tr h="429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293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920.40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262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F5A28"/>
                      </a:solidFill>
                      <a:prstDash val="solid"/>
                    </a:lnT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155550"/>
            <a:ext cx="523748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Combining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0325" indent="4445">
              <a:lnSpc>
                <a:spcPct val="100000"/>
              </a:lnSpc>
              <a:spcBef>
                <a:spcPts val="1800"/>
              </a:spcBef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makes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“relational”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Three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5422" y="1916483"/>
            <a:ext cx="214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/>
              <a:t>O</a:t>
            </a:r>
            <a:r>
              <a:rPr sz="3600" spc="-150" dirty="0"/>
              <a:t>v</a:t>
            </a:r>
            <a:r>
              <a:rPr sz="3600" spc="-50" dirty="0"/>
              <a:t>e</a:t>
            </a:r>
            <a:r>
              <a:rPr sz="3600" spc="-90" dirty="0"/>
              <a:t>rv</a:t>
            </a:r>
            <a:r>
              <a:rPr sz="3600" spc="-55" dirty="0"/>
              <a:t>i</a:t>
            </a:r>
            <a:r>
              <a:rPr sz="3600" spc="-140" dirty="0"/>
              <a:t>e</a:t>
            </a:r>
            <a:r>
              <a:rPr sz="3600" spc="150" dirty="0"/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091" y="2213610"/>
            <a:ext cx="4268470" cy="24301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  <a:spcBef>
                <a:spcPts val="5"/>
              </a:spcBef>
            </a:pPr>
            <a:r>
              <a:rPr sz="24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9231" y="2214372"/>
            <a:ext cx="4265295" cy="24295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5821" y="519066"/>
            <a:ext cx="4072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Outer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Syntax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90" y="289298"/>
            <a:ext cx="228282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c.first_name,</a:t>
            </a:r>
            <a:endParaRPr sz="1800">
              <a:latin typeface="Arial MT"/>
              <a:cs typeface="Arial MT"/>
            </a:endParaRPr>
          </a:p>
          <a:p>
            <a:pPr marL="330200" marR="32893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90" y="2300978"/>
            <a:ext cx="199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614" y="2803898"/>
            <a:ext cx="221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RIGHT</a:t>
            </a:r>
            <a:r>
              <a:rPr sz="1800" spc="-5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1800" spc="-3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773" y="3306818"/>
            <a:ext cx="7553959" cy="233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5245">
              <a:lnSpc>
                <a:spcPct val="100000"/>
              </a:lnSpc>
              <a:spcBef>
                <a:spcPts val="1195"/>
              </a:spcBef>
            </a:pPr>
            <a:r>
              <a:rPr sz="36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ft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ght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far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prevalent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practice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interpret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0361" y="2227326"/>
            <a:ext cx="3249930" cy="1080135"/>
          </a:xfrm>
          <a:prstGeom prst="rect">
            <a:avLst/>
          </a:prstGeom>
          <a:solidFill>
            <a:srgbClr val="CECECE"/>
          </a:solidFill>
        </p:spPr>
        <p:txBody>
          <a:bodyPr vert="horz" wrap="square" lIns="0" tIns="145415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145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LEFT</a:t>
            </a:r>
            <a:r>
              <a:rPr sz="1800" spc="-40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JOIN</a:t>
            </a:r>
            <a:r>
              <a:rPr sz="1800" spc="-15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7099" y="513855"/>
            <a:ext cx="190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Full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582492"/>
            <a:ext cx="649224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Returns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rows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regardless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whether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condition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6060" indent="4445">
              <a:lnSpc>
                <a:spcPct val="100000"/>
              </a:lnSpc>
              <a:spcBef>
                <a:spcPts val="1800"/>
              </a:spcBef>
            </a:pP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missing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side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contain 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1707" y="2895591"/>
            <a:ext cx="2468619" cy="14148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73" y="289298"/>
            <a:ext cx="7574915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c.first_name,</a:t>
            </a:r>
            <a:endParaRPr sz="1800">
              <a:latin typeface="Arial MT"/>
              <a:cs typeface="Arial MT"/>
            </a:endParaRPr>
          </a:p>
          <a:p>
            <a:pPr marL="1202055" marR="474853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  <a:p>
            <a:pPr marL="122555" marR="4543425" indent="761365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 customers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FULL</a:t>
            </a:r>
            <a:r>
              <a:rPr sz="1800" spc="-8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OUTER</a:t>
            </a:r>
            <a:r>
              <a:rPr sz="1800" spc="-2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1800" spc="-1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10115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5245">
              <a:lnSpc>
                <a:spcPct val="100000"/>
              </a:lnSpc>
              <a:spcBef>
                <a:spcPts val="1190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spc="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989" y="519066"/>
            <a:ext cx="366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Full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Results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36" y="891540"/>
            <a:ext cx="751331" cy="784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632" y="1026414"/>
            <a:ext cx="751331" cy="64998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3514" y="1711016"/>
          <a:ext cx="5743575" cy="209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9006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920.40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527" y="1711576"/>
          <a:ext cx="5743575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2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50128" y="3997730"/>
          <a:ext cx="4498340" cy="237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/>
                <a:gridCol w="1119505"/>
                <a:gridCol w="1119505"/>
                <a:gridCol w="11195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920.40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100653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tables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2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091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4800" spc="-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8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4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38493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joins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Employing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lookup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049" y="270794"/>
            <a:ext cx="2174267" cy="12459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4740" y="502813"/>
            <a:ext cx="810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2A9FBB"/>
                </a:solidFill>
              </a:rPr>
              <a:t>Inne</a:t>
            </a:r>
            <a:r>
              <a:rPr sz="2400" spc="-30" dirty="0">
                <a:solidFill>
                  <a:srgbClr val="2A9FBB"/>
                </a:solidFill>
              </a:rPr>
              <a:t>r  </a:t>
            </a:r>
            <a:r>
              <a:rPr sz="2400" spc="-10" dirty="0">
                <a:solidFill>
                  <a:srgbClr val="2A9FBB"/>
                </a:solidFill>
              </a:rPr>
              <a:t>join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0783" y="1884398"/>
            <a:ext cx="2283653" cy="13152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86037" y="2172708"/>
            <a:ext cx="149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Left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30808" y="3398520"/>
            <a:ext cx="2172335" cy="1473835"/>
            <a:chOff x="7930808" y="3398520"/>
            <a:chExt cx="2172335" cy="1473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0808" y="3589782"/>
              <a:ext cx="2171861" cy="12822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693" y="3398520"/>
              <a:ext cx="246888" cy="2484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70479" y="3838385"/>
            <a:ext cx="149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Right </a:t>
            </a:r>
            <a:r>
              <a:rPr sz="2400" spc="4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9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76832" y="5328788"/>
            <a:ext cx="2184425" cy="12545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70479" y="5504063"/>
            <a:ext cx="149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06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2663" y="519066"/>
            <a:ext cx="227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Data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Keys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804" y="2058161"/>
            <a:ext cx="882395" cy="7048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279815"/>
            <a:ext cx="7375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describe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relationships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33" y="3409950"/>
            <a:ext cx="858774" cy="858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709112"/>
            <a:ext cx="70745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uniquely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identifies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482" y="4838700"/>
            <a:ext cx="701039" cy="858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8410"/>
            <a:ext cx="8712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Foreign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(data)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141" y="519066"/>
            <a:ext cx="3011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0" dirty="0">
                <a:solidFill>
                  <a:srgbClr val="404040"/>
                </a:solidFill>
              </a:rPr>
              <a:t>l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45" dirty="0">
                <a:solidFill>
                  <a:srgbClr val="404040"/>
                </a:solidFill>
              </a:rPr>
              <a:t>t</a:t>
            </a:r>
            <a:r>
              <a:rPr sz="3600" spc="-35" dirty="0">
                <a:solidFill>
                  <a:srgbClr val="404040"/>
                </a:solidFill>
              </a:rPr>
              <a:t>i</a:t>
            </a:r>
            <a:r>
              <a:rPr sz="3600" spc="-50" dirty="0">
                <a:solidFill>
                  <a:srgbClr val="404040"/>
                </a:solidFill>
              </a:rPr>
              <a:t>onsh</a:t>
            </a:r>
            <a:r>
              <a:rPr sz="3600" spc="-30" dirty="0">
                <a:solidFill>
                  <a:srgbClr val="404040"/>
                </a:solidFill>
              </a:rPr>
              <a:t>i</a:t>
            </a:r>
            <a:r>
              <a:rPr sz="3600" spc="20" dirty="0">
                <a:solidFill>
                  <a:srgbClr val="404040"/>
                </a:solidFill>
              </a:rPr>
              <a:t>ps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2" y="1484376"/>
            <a:ext cx="752093" cy="7840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1027" y="4892230"/>
            <a:ext cx="107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2" y="4027170"/>
            <a:ext cx="752093" cy="64922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8742" y="4008088"/>
          <a:ext cx="7922259" cy="2304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/>
                <a:gridCol w="57784"/>
                <a:gridCol w="1556385"/>
                <a:gridCol w="1556385"/>
                <a:gridCol w="1539875"/>
                <a:gridCol w="1599564"/>
                <a:gridCol w="33020"/>
              </a:tblGrid>
              <a:tr h="436935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38100">
                      <a:solidFill>
                        <a:srgbClr val="A62D5C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762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62D5C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A62D5C"/>
                      </a:solidFill>
                      <a:prstDash val="solid"/>
                    </a:lnT>
                    <a:lnB w="28575">
                      <a:solidFill>
                        <a:srgbClr val="A62D5C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  <a:lnB w="28575">
                      <a:solidFill>
                        <a:srgbClr val="A62D5C"/>
                      </a:solidFill>
                      <a:prstDash val="solid"/>
                    </a:lnB>
                  </a:tcPr>
                </a:tc>
              </a:tr>
              <a:tr h="365759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28575">
                      <a:solidFill>
                        <a:srgbClr val="A62D5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  <a:lnT w="28575">
                      <a:solidFill>
                        <a:srgbClr val="A62D5C"/>
                      </a:solidFill>
                      <a:prstDash val="solid"/>
                    </a:lnT>
                  </a:tcPr>
                </a:tc>
              </a:tr>
              <a:tr h="365759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A62D5C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71597" y="1478173"/>
          <a:ext cx="7891780" cy="228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"/>
                <a:gridCol w="1498600"/>
                <a:gridCol w="57150"/>
                <a:gridCol w="1556384"/>
                <a:gridCol w="1556385"/>
                <a:gridCol w="1556385"/>
                <a:gridCol w="1556385"/>
              </a:tblGrid>
              <a:tr h="436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762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Santa</a:t>
                      </a:r>
                      <a:r>
                        <a:rPr sz="1800" spc="-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8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A62D5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A62D5C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A62D5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A62D5C"/>
                      </a:solidFill>
                      <a:prstDash val="solid"/>
                    </a:lnT>
                    <a:lnB w="28575">
                      <a:solidFill>
                        <a:srgbClr val="A62D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A62D5C"/>
                      </a:solidFill>
                      <a:prstDash val="solid"/>
                    </a:lnR>
                    <a:lnT w="38100">
                      <a:solidFill>
                        <a:srgbClr val="A62D5C"/>
                      </a:solidFill>
                      <a:prstDash val="solid"/>
                    </a:lnT>
                    <a:lnB w="28575">
                      <a:solidFill>
                        <a:srgbClr val="A62D5C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A62D5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46356" y="2404515"/>
            <a:ext cx="16694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4031" y="513855"/>
            <a:ext cx="223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404040"/>
                </a:solidFill>
              </a:rPr>
              <a:t>I</a:t>
            </a:r>
            <a:r>
              <a:rPr sz="3600" spc="-365" dirty="0">
                <a:solidFill>
                  <a:srgbClr val="404040"/>
                </a:solidFill>
              </a:rPr>
              <a:t>n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90" dirty="0">
                <a:solidFill>
                  <a:srgbClr val="404040"/>
                </a:solidFill>
              </a:rPr>
              <a:t>e</a:t>
            </a:r>
            <a:r>
              <a:rPr sz="3600" spc="-60" dirty="0">
                <a:solidFill>
                  <a:srgbClr val="404040"/>
                </a:solidFill>
              </a:rPr>
              <a:t>r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190" dirty="0">
                <a:solidFill>
                  <a:srgbClr val="404040"/>
                </a:solidFill>
              </a:rPr>
              <a:t>J</a:t>
            </a:r>
            <a:r>
              <a:rPr sz="3600" spc="260" dirty="0">
                <a:solidFill>
                  <a:srgbClr val="404040"/>
                </a:solidFill>
              </a:rPr>
              <a:t>o</a:t>
            </a:r>
            <a:r>
              <a:rPr sz="3600" spc="-90" dirty="0">
                <a:solidFill>
                  <a:srgbClr val="404040"/>
                </a:solidFill>
              </a:rPr>
              <a:t>in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948252"/>
            <a:ext cx="632142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rows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tables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meet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condition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exist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1136" y="3174014"/>
            <a:ext cx="2174267" cy="12459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73" y="1141976"/>
            <a:ext cx="6569075" cy="509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customers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.*,</a:t>
            </a:r>
            <a:endParaRPr sz="2000">
              <a:latin typeface="Arial MT"/>
              <a:cs typeface="Arial MT"/>
            </a:endParaRPr>
          </a:p>
          <a:p>
            <a:pPr marL="478790" marR="4093210" indent="347980">
              <a:lnSpc>
                <a:spcPct val="175000"/>
              </a:lnSpc>
            </a:pP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orders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.*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endParaRPr sz="2000">
              <a:latin typeface="Arial MT"/>
              <a:cs typeface="Arial MT"/>
            </a:endParaRPr>
          </a:p>
          <a:p>
            <a:pPr marL="5905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Arial MT"/>
                <a:cs typeface="Arial MT"/>
              </a:rPr>
              <a:t>INNER</a:t>
            </a:r>
            <a:r>
              <a:rPr sz="2000" spc="-1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2000" spc="-4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endParaRPr sz="2000">
              <a:latin typeface="Arial MT"/>
              <a:cs typeface="Arial MT"/>
            </a:endParaRPr>
          </a:p>
          <a:p>
            <a:pPr marL="6191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2000" spc="-2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customers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.customer_id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orders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.customer_id;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Arial MT"/>
              <a:cs typeface="Arial MT"/>
            </a:endParaRPr>
          </a:p>
          <a:p>
            <a:pPr marL="55245">
              <a:lnSpc>
                <a:spcPct val="100000"/>
              </a:lnSpc>
            </a:pP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600" spc="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3159" y="519066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5" dirty="0">
                <a:solidFill>
                  <a:srgbClr val="404040"/>
                </a:solidFill>
              </a:rPr>
              <a:t>I</a:t>
            </a:r>
            <a:r>
              <a:rPr sz="3600" spc="-65" dirty="0">
                <a:solidFill>
                  <a:srgbClr val="404040"/>
                </a:solidFill>
              </a:rPr>
              <a:t>nn</a:t>
            </a:r>
            <a:r>
              <a:rPr sz="3600" spc="-65" dirty="0">
                <a:solidFill>
                  <a:srgbClr val="404040"/>
                </a:solidFill>
              </a:rPr>
              <a:t>e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330" dirty="0">
                <a:solidFill>
                  <a:srgbClr val="404040"/>
                </a:solidFill>
              </a:rPr>
              <a:t>J</a:t>
            </a:r>
            <a:r>
              <a:rPr sz="3600" spc="15" dirty="0">
                <a:solidFill>
                  <a:srgbClr val="404040"/>
                </a:solidFill>
              </a:rPr>
              <a:t>o</a:t>
            </a:r>
            <a:r>
              <a:rPr sz="3600" dirty="0">
                <a:solidFill>
                  <a:srgbClr val="404040"/>
                </a:solidFill>
              </a:rPr>
              <a:t>i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60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su</a:t>
            </a:r>
            <a:r>
              <a:rPr sz="3600" spc="-55" dirty="0">
                <a:solidFill>
                  <a:srgbClr val="404040"/>
                </a:solidFill>
              </a:rPr>
              <a:t>l</a:t>
            </a:r>
            <a:r>
              <a:rPr sz="3600" spc="-35" dirty="0">
                <a:solidFill>
                  <a:srgbClr val="404040"/>
                </a:solidFill>
              </a:rPr>
              <a:t>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36" y="957834"/>
            <a:ext cx="751331" cy="784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632" y="1092708"/>
            <a:ext cx="751331" cy="64998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3514" y="1777259"/>
          <a:ext cx="5743575" cy="210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527" y="1777820"/>
          <a:ext cx="5743575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0844" y="4019384"/>
          <a:ext cx="11217275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/>
                <a:gridCol w="1119505"/>
                <a:gridCol w="1119505"/>
                <a:gridCol w="1119504"/>
                <a:gridCol w="1119504"/>
                <a:gridCol w="1119504"/>
                <a:gridCol w="1119504"/>
                <a:gridCol w="1119504"/>
                <a:gridCol w="1119504"/>
                <a:gridCol w="11195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44" y="289298"/>
            <a:ext cx="558419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customers.first_name,</a:t>
            </a:r>
            <a:endParaRPr sz="1800">
              <a:latin typeface="Arial MT"/>
              <a:cs typeface="Arial MT"/>
            </a:endParaRPr>
          </a:p>
          <a:p>
            <a:pPr marL="711200" marR="262763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customers.last_name,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orders.order_amount</a:t>
            </a:r>
            <a:endParaRPr sz="1800">
              <a:latin typeface="Arial MT"/>
              <a:cs typeface="Arial MT"/>
            </a:endParaRPr>
          </a:p>
          <a:p>
            <a:pPr marL="12700" marR="3390900" indent="38100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520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customers.customer_id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orders.customer_id;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88878" y="4178134"/>
          <a:ext cx="5618480" cy="212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40"/>
                <a:gridCol w="1399540"/>
                <a:gridCol w="1399540"/>
                <a:gridCol w="1399539"/>
              </a:tblGrid>
              <a:tr h="436937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35278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672605"/>
            <a:ext cx="552069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customers.first_name,</a:t>
            </a:r>
            <a:endParaRPr sz="1800">
              <a:latin typeface="Arial MT"/>
              <a:cs typeface="Arial MT"/>
            </a:endParaRPr>
          </a:p>
          <a:p>
            <a:pPr marL="711200" marR="256413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customers.last_name,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orders.order_amount</a:t>
            </a:r>
            <a:endParaRPr sz="1800">
              <a:latin typeface="Arial MT"/>
              <a:cs typeface="Arial MT"/>
            </a:endParaRPr>
          </a:p>
          <a:p>
            <a:pPr marL="12700" marR="3327400" indent="38100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 marL="330200" marR="5080" indent="189865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customers.customer_id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orders.customer_id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WHERE</a:t>
            </a:r>
            <a:r>
              <a:rPr sz="1800" spc="-1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customers.last_name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‘Dodd’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85068" y="5155763"/>
          <a:ext cx="5618480" cy="112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40"/>
                <a:gridCol w="1399540"/>
                <a:gridCol w="1399540"/>
                <a:gridCol w="1399539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6527</Words>
  <Application>WPS Presentation</Application>
  <PresentationFormat>On-screen Show (4:3)</PresentationFormat>
  <Paragraphs>1255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Verdana</vt:lpstr>
      <vt:lpstr>Times New Roman</vt:lpstr>
      <vt:lpstr>Arial MT</vt:lpstr>
      <vt:lpstr>Microsoft YaHei</vt:lpstr>
      <vt:lpstr>Arial Unicode MS</vt:lpstr>
      <vt:lpstr>Calibri</vt:lpstr>
      <vt:lpstr>Office Theme</vt:lpstr>
      <vt:lpstr>Joining for Further Insight</vt:lpstr>
      <vt:lpstr>Overview</vt:lpstr>
      <vt:lpstr>Data Keys</vt:lpstr>
      <vt:lpstr>Relationships</vt:lpstr>
      <vt:lpstr>Inner Join</vt:lpstr>
      <vt:lpstr>PowerPoint 演示文稿</vt:lpstr>
      <vt:lpstr>Inner Join Results</vt:lpstr>
      <vt:lpstr>PowerPoint 演示文稿</vt:lpstr>
      <vt:lpstr>PowerPoint 演示文稿</vt:lpstr>
      <vt:lpstr>Alternative Inner Join Syntax</vt:lpstr>
      <vt:lpstr>PowerPoint 演示文稿</vt:lpstr>
      <vt:lpstr>PowerPoint 演示文稿</vt:lpstr>
      <vt:lpstr>PowerPoint 演示文稿</vt:lpstr>
      <vt:lpstr>Consistency will make your  code more easily readable</vt:lpstr>
      <vt:lpstr>Outer Joins</vt:lpstr>
      <vt:lpstr>PowerPoint 演示文稿</vt:lpstr>
      <vt:lpstr>Left Join Results</vt:lpstr>
      <vt:lpstr>PowerPoint 演示文稿</vt:lpstr>
      <vt:lpstr>Right Join Results</vt:lpstr>
      <vt:lpstr>Outer Join Syntax</vt:lpstr>
      <vt:lpstr>PowerPoint 演示文稿</vt:lpstr>
      <vt:lpstr>Full Join</vt:lpstr>
      <vt:lpstr>PowerPoint 演示文稿</vt:lpstr>
      <vt:lpstr>Full Join Results</vt:lpstr>
      <vt:lpstr>PowerPoint 演示文稿</vt:lpstr>
      <vt:lpstr>PowerPoint 演示文稿</vt:lpstr>
      <vt:lpstr>Inner 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Joining for Further Insight</dc:title>
  <dc:creator>Browning, Jason</dc:creator>
  <cp:lastModifiedBy>Steve Sam</cp:lastModifiedBy>
  <cp:revision>3</cp:revision>
  <dcterms:created xsi:type="dcterms:W3CDTF">2022-04-03T18:37:27Z</dcterms:created>
  <dcterms:modified xsi:type="dcterms:W3CDTF">2022-04-03T19:31:39Z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2022-02-17T05:30:00Z</vt:filetime>
  </property>
  <property fmtid="{D5CDD505-2E9C-101B-9397-08002B2CF9AE}" pid="5" name="ICV">
    <vt:lpwstr>0196F3D5282B41D1AD685801D0CA12B1</vt:lpwstr>
  </property>
  <property fmtid="{D5CDD505-2E9C-101B-9397-08002B2CF9AE}" pid="6" name="KSOProductBuildVer">
    <vt:lpwstr>1033-11.2.0.11042</vt:lpwstr>
  </property>
</Properties>
</file>