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66" r:id="rId10"/>
    <p:sldId id="267" r:id="rId11"/>
    <p:sldId id="262" r:id="rId12"/>
    <p:sldId id="268" r:id="rId13"/>
    <p:sldId id="269" r:id="rId14"/>
    <p:sldId id="270" r:id="rId15"/>
    <p:sldId id="271" r:id="rId16"/>
    <p:sldId id="272" r:id="rId17"/>
    <p:sldId id="263" r:id="rId18"/>
    <p:sldId id="273" r:id="rId19"/>
    <p:sldId id="264" r:id="rId2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1813" y="2255011"/>
            <a:ext cx="171894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431" y="2401315"/>
            <a:ext cx="9291136" cy="246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1275" y="3267964"/>
            <a:ext cx="84404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14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GRADLE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800" spc="-14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5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ENVIRONMENT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86467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5" dirty="0">
                <a:solidFill>
                  <a:srgbClr val="171717"/>
                </a:solidFill>
              </a:rPr>
              <a:t>G</a:t>
            </a:r>
            <a:r>
              <a:rPr sz="4500" spc="-325" dirty="0">
                <a:solidFill>
                  <a:srgbClr val="171717"/>
                </a:solidFill>
              </a:rPr>
              <a:t>r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20" dirty="0">
                <a:solidFill>
                  <a:srgbClr val="171717"/>
                </a:solidFill>
              </a:rPr>
              <a:t>e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550" dirty="0">
                <a:solidFill>
                  <a:srgbClr val="171717"/>
                </a:solidFill>
              </a:rPr>
              <a:t>T</a:t>
            </a:r>
            <a:r>
              <a:rPr sz="4500" spc="65" dirty="0">
                <a:solidFill>
                  <a:srgbClr val="171717"/>
                </a:solidFill>
              </a:rPr>
              <a:t>oo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245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un</a:t>
            </a:r>
            <a:r>
              <a:rPr sz="4500" spc="-75" dirty="0">
                <a:solidFill>
                  <a:srgbClr val="171717"/>
                </a:solidFill>
              </a:rPr>
              <a:t>d</a:t>
            </a:r>
            <a:r>
              <a:rPr sz="4500" spc="-80" dirty="0">
                <a:solidFill>
                  <a:srgbClr val="171717"/>
                </a:solidFill>
              </a:rPr>
              <a:t>a</a:t>
            </a:r>
            <a:r>
              <a:rPr sz="4500" spc="-220" dirty="0">
                <a:solidFill>
                  <a:srgbClr val="171717"/>
                </a:solidFill>
              </a:rPr>
              <a:t>m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165" dirty="0">
                <a:solidFill>
                  <a:srgbClr val="171717"/>
                </a:solidFill>
              </a:rPr>
              <a:t>l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736852"/>
            <a:ext cx="279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From</a:t>
            </a:r>
            <a:r>
              <a:rPr spc="-150" dirty="0"/>
              <a:t> </a:t>
            </a:r>
            <a:r>
              <a:rPr spc="5" dirty="0"/>
              <a:t>the</a:t>
            </a:r>
            <a:r>
              <a:rPr spc="-145" dirty="0"/>
              <a:t> </a:t>
            </a:r>
            <a:r>
              <a:rPr spc="55" dirty="0"/>
              <a:t>web</a:t>
            </a:r>
            <a:r>
              <a:rPr spc="-135" dirty="0"/>
              <a:t> </a:t>
            </a:r>
            <a:r>
              <a:rPr dirty="0"/>
              <a:t>site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178811"/>
            <a:ext cx="5291455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platforms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SDK</a:t>
            </a:r>
            <a:r>
              <a:rPr sz="2400" spc="-1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*</a:t>
            </a:r>
            <a:r>
              <a:rPr sz="2400" spc="-2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install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Cygwin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etc...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Homebrew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Mac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6472" y="3123691"/>
            <a:ext cx="2457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Installation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09600" y="457200"/>
            <a:ext cx="10972800" cy="6173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28600"/>
            <a:ext cx="10352405" cy="62845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71600" y="457200"/>
            <a:ext cx="981837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11480" y="762000"/>
            <a:ext cx="1136840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57200" y="409575"/>
            <a:ext cx="11314430" cy="5694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1956308"/>
            <a:ext cx="3136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Create</a:t>
            </a:r>
            <a:r>
              <a:rPr spc="-140" dirty="0"/>
              <a:t> </a:t>
            </a:r>
            <a:r>
              <a:rPr spc="-35" dirty="0"/>
              <a:t>a</a:t>
            </a:r>
            <a:r>
              <a:rPr spc="-140" dirty="0"/>
              <a:t> </a:t>
            </a:r>
            <a:r>
              <a:rPr spc="45" dirty="0"/>
              <a:t>build</a:t>
            </a:r>
            <a:r>
              <a:rPr spc="-140" dirty="0"/>
              <a:t> </a:t>
            </a:r>
            <a:r>
              <a:rPr spc="35" dirty="0"/>
              <a:t>script</a:t>
            </a:r>
            <a:endParaRPr spc="3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2585" indent="-289560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4172585" algn="l"/>
                <a:tab pos="4173220" algn="l"/>
              </a:tabLst>
            </a:pPr>
            <a:r>
              <a:rPr spc="-5" dirty="0"/>
              <a:t>Kotlin</a:t>
            </a:r>
            <a:r>
              <a:rPr spc="-140" dirty="0"/>
              <a:t> </a:t>
            </a:r>
            <a:r>
              <a:rPr spc="15" dirty="0"/>
              <a:t>or</a:t>
            </a:r>
            <a:r>
              <a:rPr spc="-135" dirty="0"/>
              <a:t> </a:t>
            </a:r>
            <a:r>
              <a:rPr spc="-5" dirty="0"/>
              <a:t>Groovy</a:t>
            </a:r>
            <a:r>
              <a:rPr spc="-145" dirty="0"/>
              <a:t> </a:t>
            </a:r>
            <a:r>
              <a:rPr spc="15" dirty="0"/>
              <a:t>DSL</a:t>
            </a:r>
            <a:endParaRPr spc="15" dirty="0"/>
          </a:p>
          <a:p>
            <a:pPr marL="3643630">
              <a:lnSpc>
                <a:spcPct val="100000"/>
              </a:lnSpc>
              <a:spcBef>
                <a:spcPts val="1825"/>
              </a:spcBef>
            </a:pPr>
            <a:r>
              <a:rPr spc="-5" dirty="0"/>
              <a:t>This</a:t>
            </a:r>
            <a:r>
              <a:rPr spc="-150" dirty="0"/>
              <a:t> </a:t>
            </a:r>
            <a:r>
              <a:rPr spc="20" dirty="0"/>
              <a:t>defines</a:t>
            </a:r>
            <a:r>
              <a:rPr spc="-145" dirty="0"/>
              <a:t> </a:t>
            </a:r>
            <a:r>
              <a:rPr spc="-25" dirty="0"/>
              <a:t>tasks</a:t>
            </a:r>
            <a:endParaRPr spc="-25" dirty="0"/>
          </a:p>
          <a:p>
            <a:pPr marL="4172585" indent="-289560">
              <a:lnSpc>
                <a:spcPct val="100000"/>
              </a:lnSpc>
              <a:spcBef>
                <a:spcPts val="500"/>
              </a:spcBef>
              <a:buSzPct val="75000"/>
              <a:buFont typeface="Lucida Sans Unicode" panose="020B0602030504020204"/>
              <a:buChar char="-"/>
              <a:tabLst>
                <a:tab pos="4172585" algn="l"/>
                <a:tab pos="4173220" algn="l"/>
              </a:tabLst>
            </a:pPr>
            <a:r>
              <a:rPr spc="-40" dirty="0"/>
              <a:t>build,</a:t>
            </a:r>
            <a:r>
              <a:rPr spc="-140" dirty="0"/>
              <a:t> </a:t>
            </a:r>
            <a:r>
              <a:rPr spc="-55" dirty="0"/>
              <a:t>clean,</a:t>
            </a:r>
            <a:r>
              <a:rPr spc="-135" dirty="0"/>
              <a:t> </a:t>
            </a:r>
            <a:r>
              <a:rPr spc="-130" dirty="0"/>
              <a:t>etc...</a:t>
            </a:r>
            <a:endParaRPr spc="-130" dirty="0"/>
          </a:p>
          <a:p>
            <a:pPr marL="3643630">
              <a:lnSpc>
                <a:spcPct val="100000"/>
              </a:lnSpc>
              <a:spcBef>
                <a:spcPts val="1825"/>
              </a:spcBef>
            </a:pPr>
            <a:r>
              <a:rPr dirty="0"/>
              <a:t>Run</a:t>
            </a:r>
            <a:r>
              <a:rPr spc="-135" dirty="0"/>
              <a:t> </a:t>
            </a:r>
            <a:r>
              <a:rPr spc="5" dirty="0"/>
              <a:t>the</a:t>
            </a:r>
            <a:r>
              <a:rPr spc="-130" dirty="0"/>
              <a:t> </a:t>
            </a:r>
            <a:r>
              <a:rPr spc="25" dirty="0"/>
              <a:t>appropriate</a:t>
            </a:r>
            <a:r>
              <a:rPr spc="-130" dirty="0"/>
              <a:t> </a:t>
            </a:r>
            <a:r>
              <a:rPr spc="-20" dirty="0"/>
              <a:t>task</a:t>
            </a:r>
            <a:endParaRPr spc="-20" dirty="0"/>
          </a:p>
          <a:p>
            <a:pPr marL="417258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4172585" algn="l"/>
                <a:tab pos="4173220" algn="l"/>
              </a:tabLst>
            </a:pPr>
            <a:r>
              <a:rPr spc="30" dirty="0"/>
              <a:t>From</a:t>
            </a:r>
            <a:r>
              <a:rPr spc="-125" dirty="0"/>
              <a:t> </a:t>
            </a:r>
            <a:r>
              <a:rPr spc="-10" dirty="0"/>
              <a:t>the</a:t>
            </a:r>
            <a:r>
              <a:rPr spc="-125" dirty="0"/>
              <a:t> </a:t>
            </a:r>
            <a:r>
              <a:rPr spc="10" dirty="0"/>
              <a:t>command</a:t>
            </a:r>
            <a:r>
              <a:rPr spc="-130" dirty="0"/>
              <a:t> </a:t>
            </a:r>
            <a:r>
              <a:rPr spc="-35" dirty="0"/>
              <a:t>line</a:t>
            </a:r>
            <a:r>
              <a:rPr spc="-125" dirty="0"/>
              <a:t> </a:t>
            </a:r>
            <a:r>
              <a:rPr spc="15" dirty="0"/>
              <a:t>or</a:t>
            </a:r>
            <a:r>
              <a:rPr spc="-125" dirty="0"/>
              <a:t> </a:t>
            </a:r>
            <a:r>
              <a:rPr spc="-50" dirty="0"/>
              <a:t>an</a:t>
            </a:r>
            <a:r>
              <a:rPr spc="-135" dirty="0"/>
              <a:t> </a:t>
            </a:r>
            <a:r>
              <a:rPr spc="-70" dirty="0"/>
              <a:t>IDE</a:t>
            </a:r>
            <a:endParaRPr spc="-70" dirty="0"/>
          </a:p>
        </p:txBody>
      </p:sp>
      <p:sp>
        <p:nvSpPr>
          <p:cNvPr id="5" name="object 5"/>
          <p:cNvSpPr txBox="1"/>
          <p:nvPr/>
        </p:nvSpPr>
        <p:spPr>
          <a:xfrm>
            <a:off x="996036" y="2849371"/>
            <a:ext cx="31476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310"/>
              </a:lnSpc>
              <a:spcBef>
                <a:spcPts val="100"/>
              </a:spcBef>
            </a:pPr>
            <a:r>
              <a:rPr sz="36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36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3600" spc="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3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36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36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R="5080" algn="r">
              <a:lnSpc>
                <a:spcPts val="4310"/>
              </a:lnSpc>
            </a:pP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Used?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762000"/>
            <a:ext cx="10551795" cy="52127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9806" y="3215132"/>
            <a:ext cx="206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What's</a:t>
            </a:r>
            <a:r>
              <a:rPr spc="-190" dirty="0"/>
              <a:t> </a:t>
            </a:r>
            <a:r>
              <a:rPr spc="5" dirty="0"/>
              <a:t>Next?</a:t>
            </a:r>
            <a:endParaRPr spc="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6482" y="1681757"/>
            <a:ext cx="3468320" cy="34683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98980"/>
            <a:ext cx="4678045" cy="2540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tools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Ant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Maven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Gradle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better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9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40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Understand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how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Gradle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1234" y="1374140"/>
            <a:ext cx="211391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1765" marR="5080" indent="-139700">
              <a:lnSpc>
                <a:spcPts val="4300"/>
              </a:lnSpc>
              <a:spcBef>
                <a:spcPts val="215"/>
              </a:spcBef>
            </a:pPr>
            <a:r>
              <a:rPr sz="3600" spc="75" dirty="0">
                <a:solidFill>
                  <a:srgbClr val="FFFFFF"/>
                </a:solidFill>
              </a:rPr>
              <a:t>Why</a:t>
            </a:r>
            <a:r>
              <a:rPr sz="3600" spc="-290" dirty="0">
                <a:solidFill>
                  <a:srgbClr val="FFFFFF"/>
                </a:solidFill>
              </a:rPr>
              <a:t> </a:t>
            </a:r>
            <a:r>
              <a:rPr sz="3600" spc="-50" dirty="0">
                <a:solidFill>
                  <a:srgbClr val="FFFFFF"/>
                </a:solidFill>
              </a:rPr>
              <a:t>This </a:t>
            </a:r>
            <a:r>
              <a:rPr sz="3600" spc="-125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Course?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742947"/>
            <a:ext cx="5986145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Setting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up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Gradle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01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Gradle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(and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Kotlin)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applications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management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620" y="1374140"/>
            <a:ext cx="305308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621030" marR="5080" indent="-608965">
              <a:lnSpc>
                <a:spcPts val="4300"/>
              </a:lnSpc>
              <a:spcBef>
                <a:spcPts val="215"/>
              </a:spcBef>
            </a:pPr>
            <a:r>
              <a:rPr sz="3600" spc="-10" dirty="0">
                <a:solidFill>
                  <a:srgbClr val="FFFFFF"/>
                </a:solidFill>
              </a:rPr>
              <a:t>What's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in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this </a:t>
            </a:r>
            <a:r>
              <a:rPr sz="3600" spc="-1250" dirty="0">
                <a:solidFill>
                  <a:srgbClr val="FFFFFF"/>
                </a:solidFill>
              </a:rPr>
              <a:t> </a:t>
            </a:r>
            <a:r>
              <a:rPr sz="3600" spc="-40" dirty="0">
                <a:solidFill>
                  <a:srgbClr val="FFFFFF"/>
                </a:solidFill>
              </a:rPr>
              <a:t>Course?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1306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642620" marR="635000" indent="372745">
              <a:lnSpc>
                <a:spcPct val="101000"/>
              </a:lnSpc>
              <a:spcBef>
                <a:spcPts val="5"/>
              </a:spcBef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Supports </a:t>
            </a:r>
            <a:r>
              <a:rPr sz="24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ci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6319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929005" marR="772160" indent="-148590">
              <a:lnSpc>
                <a:spcPct val="101000"/>
              </a:lnSpc>
              <a:spcBef>
                <a:spcPts val="5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Builds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many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languages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335" y="404251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695325" marR="687705" indent="572135">
              <a:lnSpc>
                <a:spcPct val="101000"/>
              </a:lnSpc>
              <a:spcBef>
                <a:spcPts val="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Easily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24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abl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51306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657225" marR="510540" indent="-138430">
              <a:lnSpc>
                <a:spcPct val="101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multi-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project</a:t>
            </a:r>
            <a:r>
              <a:rPr sz="24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6319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1032510" marR="485775" indent="-539115">
              <a:lnSpc>
                <a:spcPct val="101000"/>
              </a:lnSpc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DSL</a:t>
            </a:r>
            <a:r>
              <a:rPr sz="24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describe </a:t>
            </a:r>
            <a:r>
              <a:rPr sz="2400" spc="-8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335" y="2164079"/>
            <a:ext cx="3429000" cy="1644014"/>
          </a:xfrm>
          <a:prstGeom prst="rect">
            <a:avLst/>
          </a:prstGeom>
          <a:solidFill>
            <a:srgbClr val="E5E5E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 panose="02020603050405020304"/>
              <a:cs typeface="Times New Roman" panose="02020603050405020304"/>
            </a:endParaRPr>
          </a:p>
          <a:p>
            <a:pPr marL="977265" marR="322580" indent="-648335">
              <a:lnSpc>
                <a:spcPct val="101000"/>
              </a:lnSpc>
            </a:pP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Convention</a:t>
            </a:r>
            <a:r>
              <a:rPr sz="24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based </a:t>
            </a:r>
            <a:r>
              <a:rPr sz="2400" spc="-8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build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tool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65344" y="517651"/>
            <a:ext cx="35737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404040"/>
                </a:solidFill>
              </a:rPr>
              <a:t>W</a:t>
            </a:r>
            <a:r>
              <a:rPr sz="3600" spc="135" dirty="0">
                <a:solidFill>
                  <a:srgbClr val="404040"/>
                </a:solidFill>
              </a:rPr>
              <a:t>h</a:t>
            </a:r>
            <a:r>
              <a:rPr sz="3600" spc="-125" dirty="0">
                <a:solidFill>
                  <a:srgbClr val="404040"/>
                </a:solidFill>
              </a:rPr>
              <a:t>a</a:t>
            </a:r>
            <a:r>
              <a:rPr sz="3600" spc="20" dirty="0">
                <a:solidFill>
                  <a:srgbClr val="404040"/>
                </a:solidFill>
              </a:rPr>
              <a:t>t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530" dirty="0">
                <a:solidFill>
                  <a:srgbClr val="404040"/>
                </a:solidFill>
              </a:rPr>
              <a:t>I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30" dirty="0">
                <a:solidFill>
                  <a:srgbClr val="404040"/>
                </a:solidFill>
              </a:rPr>
              <a:t>G</a:t>
            </a:r>
            <a:r>
              <a:rPr sz="3600" spc="-195" dirty="0">
                <a:solidFill>
                  <a:srgbClr val="404040"/>
                </a:solidFill>
              </a:rPr>
              <a:t>r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25" dirty="0">
                <a:solidFill>
                  <a:srgbClr val="404040"/>
                </a:solidFill>
              </a:rPr>
              <a:t>d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95" dirty="0">
                <a:solidFill>
                  <a:srgbClr val="404040"/>
                </a:solidFill>
              </a:rPr>
              <a:t>e</a:t>
            </a:r>
            <a:r>
              <a:rPr sz="3600" spc="-45" dirty="0">
                <a:solidFill>
                  <a:srgbClr val="404040"/>
                </a:solidFill>
              </a:rPr>
              <a:t>?</a:t>
            </a:r>
            <a:endParaRPr sz="36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1813" y="2773171"/>
            <a:ext cx="2889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XML</a:t>
            </a:r>
            <a:r>
              <a:rPr spc="-145" dirty="0"/>
              <a:t> </a:t>
            </a:r>
            <a:r>
              <a:rPr spc="30" dirty="0"/>
              <a:t>based</a:t>
            </a:r>
            <a:r>
              <a:rPr spc="-135" dirty="0"/>
              <a:t> </a:t>
            </a:r>
            <a:r>
              <a:rPr spc="15" dirty="0"/>
              <a:t>'Script'</a:t>
            </a:r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321843" y="3135884"/>
            <a:ext cx="3299460" cy="91566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Hard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read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Difficult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maintain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2514" y="3123691"/>
            <a:ext cx="8521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Ant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33400" y="809625"/>
            <a:ext cx="11062970" cy="523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XML</a:t>
            </a:r>
            <a:r>
              <a:rPr spc="-195" dirty="0"/>
              <a:t> </a:t>
            </a:r>
            <a:r>
              <a:rPr spc="30" dirty="0"/>
              <a:t>based</a:t>
            </a:r>
            <a:endParaRPr spc="30" dirty="0"/>
          </a:p>
        </p:txBody>
      </p:sp>
      <p:sp>
        <p:nvSpPr>
          <p:cNvPr id="4" name="object 4"/>
          <p:cNvSpPr txBox="1"/>
          <p:nvPr/>
        </p:nvSpPr>
        <p:spPr>
          <a:xfrm>
            <a:off x="5081813" y="2617723"/>
            <a:ext cx="4138929" cy="194563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655" indent="-289560">
              <a:lnSpc>
                <a:spcPct val="100000"/>
              </a:lnSpc>
              <a:spcBef>
                <a:spcPts val="7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dependencies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Same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7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8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0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-29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!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674" y="3123691"/>
            <a:ext cx="1475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6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36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28600"/>
            <a:ext cx="10490835" cy="5875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12800" y="533400"/>
            <a:ext cx="10567035" cy="6104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Presentation</Application>
  <PresentationFormat>On-screen Show (4:3)</PresentationFormat>
  <Paragraphs>108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Lucida Sans Unicode</vt:lpstr>
      <vt:lpstr>Wingdings</vt:lpstr>
      <vt:lpstr>Times New Roman</vt:lpstr>
      <vt:lpstr>Calibri</vt:lpstr>
      <vt:lpstr>Microsoft YaHei</vt:lpstr>
      <vt:lpstr>Arial Unicode MS</vt:lpstr>
      <vt:lpstr>Office Theme</vt:lpstr>
      <vt:lpstr>Gradle Build Tool Fundamentals</vt:lpstr>
      <vt:lpstr>Why This  Course?</vt:lpstr>
      <vt:lpstr>What's in this  Course?</vt:lpstr>
      <vt:lpstr>What Is Gradle?</vt:lpstr>
      <vt:lpstr>XML based 'Script'</vt:lpstr>
      <vt:lpstr>PowerPoint 演示文稿</vt:lpstr>
      <vt:lpstr>XML based</vt:lpstr>
      <vt:lpstr>PowerPoint 演示文稿</vt:lpstr>
      <vt:lpstr>PowerPoint 演示文稿</vt:lpstr>
      <vt:lpstr>From the web site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Create a build script</vt:lpstr>
      <vt:lpstr>PowerPoint 演示文稿</vt:lpstr>
      <vt:lpstr>What's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Gradle Build Tool Fundamentals</dc:title>
  <dc:creator/>
  <cp:lastModifiedBy>Steve Sam</cp:lastModifiedBy>
  <cp:revision>6</cp:revision>
  <dcterms:created xsi:type="dcterms:W3CDTF">2021-12-18T02:43:00Z</dcterms:created>
  <dcterms:modified xsi:type="dcterms:W3CDTF">2022-04-11T17:18:54Z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D17713B172114B6AB1213513A68E0141</vt:lpwstr>
  </property>
  <property fmtid="{D5CDD505-2E9C-101B-9397-08002B2CF9AE}" pid="3" name="KSOProductBuildVer">
    <vt:lpwstr>1033-11.2.0.11074</vt:lpwstr>
  </property>
</Properties>
</file>