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27"/>
        <p:guide pos="21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24334" y="2863596"/>
            <a:ext cx="535940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194308"/>
            <a:ext cx="26219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181100"/>
            <a:ext cx="673100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1275" y="3267964"/>
            <a:ext cx="886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70" y="1058545"/>
            <a:ext cx="977265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62998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-1185" dirty="0"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2162810"/>
            <a:ext cx="597789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Flight()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9BC850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2A9FBC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836676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791758"/>
            <a:ext cx="10406380" cy="21082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described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class,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95071" y="207519"/>
            <a:ext cx="2290445" cy="1635760"/>
            <a:chOff x="8695071" y="207519"/>
            <a:chExt cx="2290445" cy="1635760"/>
          </a:xfrm>
        </p:grpSpPr>
        <p:sp>
          <p:nvSpPr>
            <p:cNvPr id="7" name="object 7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17069" y="221995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4085" y="1283376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69" y="426776"/>
            <a:ext cx="946150" cy="8451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80415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95071" y="2041627"/>
            <a:ext cx="2290445" cy="1635760"/>
            <a:chOff x="8695071" y="2041627"/>
            <a:chExt cx="2290445" cy="1635760"/>
          </a:xfrm>
        </p:grpSpPr>
        <p:sp>
          <p:nvSpPr>
            <p:cNvPr id="15" name="object 15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534085" y="23663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71" y="2056891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4087" y="311748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71" y="2806700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5503" y="984265"/>
            <a:ext cx="1812289" cy="713105"/>
            <a:chOff x="6895503" y="984265"/>
            <a:chExt cx="1812289" cy="713105"/>
          </a:xfrm>
        </p:grpSpPr>
        <p:sp>
          <p:nvSpPr>
            <p:cNvPr id="22" name="object 22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07463" y="984265"/>
              <a:ext cx="1600835" cy="511175"/>
            </a:xfrm>
            <a:custGeom>
              <a:avLst/>
              <a:gdLst/>
              <a:ahLst/>
              <a:cxnLst/>
              <a:rect l="l" t="t" r="r" b="b"/>
              <a:pathLst>
                <a:path w="1600834" h="511175">
                  <a:moveTo>
                    <a:pt x="97663" y="341131"/>
                  </a:moveTo>
                  <a:lnTo>
                    <a:pt x="63664" y="342818"/>
                  </a:lnTo>
                  <a:lnTo>
                    <a:pt x="32982" y="357564"/>
                  </a:lnTo>
                  <a:lnTo>
                    <a:pt x="11096" y="382080"/>
                  </a:lnTo>
                  <a:lnTo>
                    <a:pt x="0" y="413014"/>
                  </a:lnTo>
                  <a:lnTo>
                    <a:pt x="1686" y="447013"/>
                  </a:lnTo>
                  <a:lnTo>
                    <a:pt x="16432" y="477694"/>
                  </a:lnTo>
                  <a:lnTo>
                    <a:pt x="40948" y="499580"/>
                  </a:lnTo>
                  <a:lnTo>
                    <a:pt x="71881" y="510677"/>
                  </a:lnTo>
                  <a:lnTo>
                    <a:pt x="105881" y="508990"/>
                  </a:lnTo>
                  <a:lnTo>
                    <a:pt x="136563" y="494244"/>
                  </a:lnTo>
                  <a:lnTo>
                    <a:pt x="158448" y="469728"/>
                  </a:lnTo>
                  <a:lnTo>
                    <a:pt x="164234" y="453599"/>
                  </a:lnTo>
                  <a:lnTo>
                    <a:pt x="91808" y="453599"/>
                  </a:lnTo>
                  <a:lnTo>
                    <a:pt x="77735" y="398209"/>
                  </a:lnTo>
                  <a:lnTo>
                    <a:pt x="155230" y="378521"/>
                  </a:lnTo>
                  <a:lnTo>
                    <a:pt x="153112" y="374114"/>
                  </a:lnTo>
                  <a:lnTo>
                    <a:pt x="128596" y="352228"/>
                  </a:lnTo>
                  <a:lnTo>
                    <a:pt x="97663" y="341131"/>
                  </a:lnTo>
                  <a:close/>
                </a:path>
                <a:path w="1600834" h="511175">
                  <a:moveTo>
                    <a:pt x="155230" y="378521"/>
                  </a:moveTo>
                  <a:lnTo>
                    <a:pt x="77735" y="398209"/>
                  </a:lnTo>
                  <a:lnTo>
                    <a:pt x="91808" y="453599"/>
                  </a:lnTo>
                  <a:lnTo>
                    <a:pt x="169302" y="433911"/>
                  </a:lnTo>
                  <a:lnTo>
                    <a:pt x="167857" y="404795"/>
                  </a:lnTo>
                  <a:lnTo>
                    <a:pt x="155230" y="378521"/>
                  </a:lnTo>
                  <a:close/>
                </a:path>
                <a:path w="1600834" h="511175">
                  <a:moveTo>
                    <a:pt x="169302" y="433911"/>
                  </a:moveTo>
                  <a:lnTo>
                    <a:pt x="91808" y="453599"/>
                  </a:lnTo>
                  <a:lnTo>
                    <a:pt x="164234" y="453599"/>
                  </a:lnTo>
                  <a:lnTo>
                    <a:pt x="169545" y="438795"/>
                  </a:lnTo>
                  <a:lnTo>
                    <a:pt x="169302" y="433911"/>
                  </a:lnTo>
                  <a:close/>
                </a:path>
                <a:path w="1600834" h="511175">
                  <a:moveTo>
                    <a:pt x="1427100" y="55390"/>
                  </a:moveTo>
                  <a:lnTo>
                    <a:pt x="155230" y="378521"/>
                  </a:lnTo>
                  <a:lnTo>
                    <a:pt x="167857" y="404795"/>
                  </a:lnTo>
                  <a:lnTo>
                    <a:pt x="169302" y="433911"/>
                  </a:lnTo>
                  <a:lnTo>
                    <a:pt x="1441172" y="110779"/>
                  </a:lnTo>
                  <a:lnTo>
                    <a:pt x="1427100" y="55390"/>
                  </a:lnTo>
                  <a:close/>
                </a:path>
                <a:path w="1600834" h="511175">
                  <a:moveTo>
                    <a:pt x="1591639" y="48353"/>
                  </a:moveTo>
                  <a:lnTo>
                    <a:pt x="1454795" y="48353"/>
                  </a:lnTo>
                  <a:lnTo>
                    <a:pt x="1468867" y="103743"/>
                  </a:lnTo>
                  <a:lnTo>
                    <a:pt x="1441172" y="110779"/>
                  </a:lnTo>
                  <a:lnTo>
                    <a:pt x="1455245" y="166170"/>
                  </a:lnTo>
                  <a:lnTo>
                    <a:pt x="1591639" y="48353"/>
                  </a:lnTo>
                  <a:close/>
                </a:path>
                <a:path w="1600834" h="511175">
                  <a:moveTo>
                    <a:pt x="1454795" y="48353"/>
                  </a:moveTo>
                  <a:lnTo>
                    <a:pt x="1427100" y="55390"/>
                  </a:lnTo>
                  <a:lnTo>
                    <a:pt x="1441172" y="110779"/>
                  </a:lnTo>
                  <a:lnTo>
                    <a:pt x="1468867" y="103743"/>
                  </a:lnTo>
                  <a:lnTo>
                    <a:pt x="1454795" y="48353"/>
                  </a:lnTo>
                  <a:close/>
                </a:path>
                <a:path w="1600834" h="511175">
                  <a:moveTo>
                    <a:pt x="1413027" y="0"/>
                  </a:moveTo>
                  <a:lnTo>
                    <a:pt x="1427100" y="55390"/>
                  </a:lnTo>
                  <a:lnTo>
                    <a:pt x="1454795" y="48353"/>
                  </a:lnTo>
                  <a:lnTo>
                    <a:pt x="1591639" y="48353"/>
                  </a:lnTo>
                  <a:lnTo>
                    <a:pt x="1600307" y="40867"/>
                  </a:lnTo>
                  <a:lnTo>
                    <a:pt x="141302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318732" y="751332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79081" y="2280927"/>
            <a:ext cx="1828800" cy="630555"/>
            <a:chOff x="6879081" y="2280927"/>
            <a:chExt cx="1828800" cy="630555"/>
          </a:xfrm>
        </p:grpSpPr>
        <p:sp>
          <p:nvSpPr>
            <p:cNvPr id="27" name="object 27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91598" y="2483731"/>
              <a:ext cx="1616710" cy="427990"/>
            </a:xfrm>
            <a:custGeom>
              <a:avLst/>
              <a:gdLst/>
              <a:ahLst/>
              <a:cxnLst/>
              <a:rect l="l" t="t" r="r" b="b"/>
              <a:pathLst>
                <a:path w="1616709" h="427989">
                  <a:moveTo>
                    <a:pt x="1442403" y="371556"/>
                  </a:moveTo>
                  <a:lnTo>
                    <a:pt x="1431728" y="427700"/>
                  </a:lnTo>
                  <a:lnTo>
                    <a:pt x="1611284" y="376894"/>
                  </a:lnTo>
                  <a:lnTo>
                    <a:pt x="1470475" y="376894"/>
                  </a:lnTo>
                  <a:lnTo>
                    <a:pt x="1442403" y="371556"/>
                  </a:lnTo>
                  <a:close/>
                </a:path>
                <a:path w="1616709" h="427989">
                  <a:moveTo>
                    <a:pt x="1453078" y="315411"/>
                  </a:moveTo>
                  <a:lnTo>
                    <a:pt x="1442403" y="371556"/>
                  </a:lnTo>
                  <a:lnTo>
                    <a:pt x="1470475" y="376894"/>
                  </a:lnTo>
                  <a:lnTo>
                    <a:pt x="1481151" y="320749"/>
                  </a:lnTo>
                  <a:lnTo>
                    <a:pt x="1453078" y="315411"/>
                  </a:lnTo>
                  <a:close/>
                </a:path>
                <a:path w="1616709" h="427989">
                  <a:moveTo>
                    <a:pt x="1463753" y="259267"/>
                  </a:moveTo>
                  <a:lnTo>
                    <a:pt x="1453078" y="315411"/>
                  </a:lnTo>
                  <a:lnTo>
                    <a:pt x="1481151" y="320749"/>
                  </a:lnTo>
                  <a:lnTo>
                    <a:pt x="1470475" y="376894"/>
                  </a:lnTo>
                  <a:lnTo>
                    <a:pt x="1611284" y="376894"/>
                  </a:lnTo>
                  <a:lnTo>
                    <a:pt x="1616172" y="375511"/>
                  </a:lnTo>
                  <a:lnTo>
                    <a:pt x="1463753" y="259267"/>
                  </a:lnTo>
                  <a:close/>
                </a:path>
                <a:path w="1616709" h="427989">
                  <a:moveTo>
                    <a:pt x="168102" y="71079"/>
                  </a:moveTo>
                  <a:lnTo>
                    <a:pt x="168432" y="100229"/>
                  </a:lnTo>
                  <a:lnTo>
                    <a:pt x="157427" y="127223"/>
                  </a:lnTo>
                  <a:lnTo>
                    <a:pt x="1442403" y="371556"/>
                  </a:lnTo>
                  <a:lnTo>
                    <a:pt x="1453078" y="315411"/>
                  </a:lnTo>
                  <a:lnTo>
                    <a:pt x="168102" y="71079"/>
                  </a:lnTo>
                  <a:close/>
                </a:path>
                <a:path w="1616709" h="427989">
                  <a:moveTo>
                    <a:pt x="100229" y="0"/>
                  </a:moveTo>
                  <a:lnTo>
                    <a:pt x="66190" y="385"/>
                  </a:lnTo>
                  <a:lnTo>
                    <a:pt x="35989" y="13343"/>
                  </a:lnTo>
                  <a:lnTo>
                    <a:pt x="12851" y="36680"/>
                  </a:lnTo>
                  <a:lnTo>
                    <a:pt x="0" y="68202"/>
                  </a:lnTo>
                  <a:lnTo>
                    <a:pt x="384" y="102241"/>
                  </a:lnTo>
                  <a:lnTo>
                    <a:pt x="13343" y="132442"/>
                  </a:lnTo>
                  <a:lnTo>
                    <a:pt x="36680" y="155581"/>
                  </a:lnTo>
                  <a:lnTo>
                    <a:pt x="68202" y="168432"/>
                  </a:lnTo>
                  <a:lnTo>
                    <a:pt x="102241" y="168047"/>
                  </a:lnTo>
                  <a:lnTo>
                    <a:pt x="132442" y="155089"/>
                  </a:lnTo>
                  <a:lnTo>
                    <a:pt x="155581" y="131752"/>
                  </a:lnTo>
                  <a:lnTo>
                    <a:pt x="157427" y="127223"/>
                  </a:lnTo>
                  <a:lnTo>
                    <a:pt x="78878" y="112288"/>
                  </a:lnTo>
                  <a:lnTo>
                    <a:pt x="89554" y="56144"/>
                  </a:lnTo>
                  <a:lnTo>
                    <a:pt x="163736" y="56144"/>
                  </a:lnTo>
                  <a:lnTo>
                    <a:pt x="155088" y="35989"/>
                  </a:lnTo>
                  <a:lnTo>
                    <a:pt x="131751" y="12851"/>
                  </a:lnTo>
                  <a:lnTo>
                    <a:pt x="100229" y="0"/>
                  </a:lnTo>
                  <a:close/>
                </a:path>
                <a:path w="1616709" h="427989">
                  <a:moveTo>
                    <a:pt x="89554" y="56144"/>
                  </a:moveTo>
                  <a:lnTo>
                    <a:pt x="78878" y="112288"/>
                  </a:lnTo>
                  <a:lnTo>
                    <a:pt x="157427" y="127223"/>
                  </a:lnTo>
                  <a:lnTo>
                    <a:pt x="168432" y="100229"/>
                  </a:lnTo>
                  <a:lnTo>
                    <a:pt x="168102" y="71079"/>
                  </a:lnTo>
                  <a:lnTo>
                    <a:pt x="89554" y="56144"/>
                  </a:lnTo>
                  <a:close/>
                </a:path>
                <a:path w="1616709" h="427989">
                  <a:moveTo>
                    <a:pt x="163736" y="56144"/>
                  </a:moveTo>
                  <a:lnTo>
                    <a:pt x="89554" y="56144"/>
                  </a:lnTo>
                  <a:lnTo>
                    <a:pt x="168102" y="71079"/>
                  </a:lnTo>
                  <a:lnTo>
                    <a:pt x="168047" y="66190"/>
                  </a:lnTo>
                  <a:lnTo>
                    <a:pt x="163736" y="561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318732" y="1906523"/>
            <a:ext cx="1092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6613" y="4499818"/>
            <a:ext cx="2265045" cy="1610360"/>
            <a:chOff x="9276613" y="4499818"/>
            <a:chExt cx="2265045" cy="1610360"/>
          </a:xfrm>
        </p:grpSpPr>
        <p:sp>
          <p:nvSpPr>
            <p:cNvPr id="5" name="object 5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9263913" y="1164450"/>
            <a:ext cx="2290445" cy="1635760"/>
            <a:chOff x="9263913" y="1164450"/>
            <a:chExt cx="2290445" cy="1635760"/>
          </a:xfrm>
        </p:grpSpPr>
        <p:sp>
          <p:nvSpPr>
            <p:cNvPr id="10" name="object 10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102927" y="224030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171717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85911" y="1127861"/>
            <a:ext cx="1390650" cy="11010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80415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2927" y="481184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64345" y="1681360"/>
            <a:ext cx="1812289" cy="574040"/>
            <a:chOff x="7464345" y="1681360"/>
            <a:chExt cx="1812289" cy="574040"/>
          </a:xfrm>
        </p:grpSpPr>
        <p:sp>
          <p:nvSpPr>
            <p:cNvPr id="22" name="object 22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47923" y="5018995"/>
            <a:ext cx="1828800" cy="574040"/>
            <a:chOff x="7447923" y="5018995"/>
            <a:chExt cx="1828800" cy="574040"/>
          </a:xfrm>
        </p:grpSpPr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50531" y="2702055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30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6613" y="1177150"/>
            <a:ext cx="2265045" cy="1610360"/>
            <a:chOff x="9276613" y="1177150"/>
            <a:chExt cx="2265045" cy="1610360"/>
          </a:xfrm>
        </p:grpSpPr>
        <p:sp>
          <p:nvSpPr>
            <p:cNvPr id="5" name="object 5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467100"/>
            <a:ext cx="5969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0903" y="4001045"/>
            <a:ext cx="609600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686300"/>
            <a:ext cx="3683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5753100"/>
            <a:ext cx="673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9585911" y="1179067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5911" y="192887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63913" y="4487118"/>
            <a:ext cx="2290445" cy="1635760"/>
            <a:chOff x="9263913" y="4487118"/>
            <a:chExt cx="2290445" cy="1635760"/>
          </a:xfrm>
        </p:grpSpPr>
        <p:sp>
          <p:nvSpPr>
            <p:cNvPr id="17" name="object 17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102927" y="4832604"/>
            <a:ext cx="670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47923" y="1681360"/>
            <a:ext cx="1828800" cy="3912235"/>
            <a:chOff x="7447923" y="1681360"/>
            <a:chExt cx="1828800" cy="3912235"/>
          </a:xfrm>
        </p:grpSpPr>
        <p:sp>
          <p:nvSpPr>
            <p:cNvPr id="26" name="object 26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9238" y="2786976"/>
            <a:ext cx="2760345" cy="2603500"/>
          </a:xfrm>
          <a:custGeom>
            <a:avLst/>
            <a:gdLst/>
            <a:ahLst/>
            <a:cxnLst/>
            <a:rect l="l" t="t" r="r" b="b"/>
            <a:pathLst>
              <a:path w="2760345" h="2603500">
                <a:moveTo>
                  <a:pt x="88268" y="2432068"/>
                </a:moveTo>
                <a:lnTo>
                  <a:pt x="55835" y="2437371"/>
                </a:lnTo>
                <a:lnTo>
                  <a:pt x="26923" y="2455340"/>
                </a:lnTo>
                <a:lnTo>
                  <a:pt x="7246" y="2483118"/>
                </a:lnTo>
                <a:lnTo>
                  <a:pt x="0" y="2515172"/>
                </a:lnTo>
                <a:lnTo>
                  <a:pt x="5302" y="2547605"/>
                </a:lnTo>
                <a:lnTo>
                  <a:pt x="23270" y="2576518"/>
                </a:lnTo>
                <a:lnTo>
                  <a:pt x="51049" y="2596195"/>
                </a:lnTo>
                <a:lnTo>
                  <a:pt x="83104" y="2603440"/>
                </a:lnTo>
                <a:lnTo>
                  <a:pt x="115537" y="2598138"/>
                </a:lnTo>
                <a:lnTo>
                  <a:pt x="144450" y="2580170"/>
                </a:lnTo>
                <a:lnTo>
                  <a:pt x="164126" y="2552391"/>
                </a:lnTo>
                <a:lnTo>
                  <a:pt x="167253" y="2538559"/>
                </a:lnTo>
                <a:lnTo>
                  <a:pt x="105274" y="2538559"/>
                </a:lnTo>
                <a:lnTo>
                  <a:pt x="66098" y="2496949"/>
                </a:lnTo>
                <a:lnTo>
                  <a:pt x="124313" y="2442141"/>
                </a:lnTo>
                <a:lnTo>
                  <a:pt x="120322" y="2439314"/>
                </a:lnTo>
                <a:lnTo>
                  <a:pt x="88268" y="2432068"/>
                </a:lnTo>
                <a:close/>
              </a:path>
              <a:path w="2760345" h="2603500">
                <a:moveTo>
                  <a:pt x="124313" y="2442141"/>
                </a:moveTo>
                <a:lnTo>
                  <a:pt x="66098" y="2496949"/>
                </a:lnTo>
                <a:lnTo>
                  <a:pt x="105274" y="2538559"/>
                </a:lnTo>
                <a:lnTo>
                  <a:pt x="163488" y="2483751"/>
                </a:lnTo>
                <a:lnTo>
                  <a:pt x="148101" y="2458991"/>
                </a:lnTo>
                <a:lnTo>
                  <a:pt x="124313" y="2442141"/>
                </a:lnTo>
                <a:close/>
              </a:path>
              <a:path w="2760345" h="2603500">
                <a:moveTo>
                  <a:pt x="163488" y="2483751"/>
                </a:moveTo>
                <a:lnTo>
                  <a:pt x="105274" y="2538559"/>
                </a:lnTo>
                <a:lnTo>
                  <a:pt x="167253" y="2538559"/>
                </a:lnTo>
                <a:lnTo>
                  <a:pt x="171372" y="2520336"/>
                </a:lnTo>
                <a:lnTo>
                  <a:pt x="166069" y="2487904"/>
                </a:lnTo>
                <a:lnTo>
                  <a:pt x="163488" y="2483751"/>
                </a:lnTo>
                <a:close/>
              </a:path>
              <a:path w="2760345" h="2603500">
                <a:moveTo>
                  <a:pt x="2615470" y="96722"/>
                </a:moveTo>
                <a:lnTo>
                  <a:pt x="124313" y="2442141"/>
                </a:lnTo>
                <a:lnTo>
                  <a:pt x="148101" y="2458991"/>
                </a:lnTo>
                <a:lnTo>
                  <a:pt x="163488" y="2483751"/>
                </a:lnTo>
                <a:lnTo>
                  <a:pt x="2654645" y="138331"/>
                </a:lnTo>
                <a:lnTo>
                  <a:pt x="2615470" y="96722"/>
                </a:lnTo>
                <a:close/>
              </a:path>
              <a:path w="2760345" h="2603500">
                <a:moveTo>
                  <a:pt x="2731566" y="77137"/>
                </a:moveTo>
                <a:lnTo>
                  <a:pt x="2636272" y="77137"/>
                </a:lnTo>
                <a:lnTo>
                  <a:pt x="2675447" y="118746"/>
                </a:lnTo>
                <a:lnTo>
                  <a:pt x="2654645" y="138331"/>
                </a:lnTo>
                <a:lnTo>
                  <a:pt x="2693821" y="179942"/>
                </a:lnTo>
                <a:lnTo>
                  <a:pt x="2731566" y="77137"/>
                </a:lnTo>
                <a:close/>
              </a:path>
              <a:path w="2760345" h="2603500">
                <a:moveTo>
                  <a:pt x="2636272" y="77137"/>
                </a:moveTo>
                <a:lnTo>
                  <a:pt x="2615470" y="96722"/>
                </a:lnTo>
                <a:lnTo>
                  <a:pt x="2654645" y="138331"/>
                </a:lnTo>
                <a:lnTo>
                  <a:pt x="2675447" y="118746"/>
                </a:lnTo>
                <a:lnTo>
                  <a:pt x="2636272" y="77137"/>
                </a:lnTo>
                <a:close/>
              </a:path>
              <a:path w="2760345" h="2603500">
                <a:moveTo>
                  <a:pt x="2759888" y="0"/>
                </a:moveTo>
                <a:lnTo>
                  <a:pt x="2576294" y="55111"/>
                </a:lnTo>
                <a:lnTo>
                  <a:pt x="2615470" y="96722"/>
                </a:lnTo>
                <a:lnTo>
                  <a:pt x="2636272" y="77137"/>
                </a:lnTo>
                <a:lnTo>
                  <a:pt x="2731566" y="77137"/>
                </a:lnTo>
                <a:lnTo>
                  <a:pt x="27598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770110" y="1495425"/>
            <a:ext cx="1247140" cy="34099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lang="en-US" sz="3000" spc="-120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000" spc="-120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8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6229" y="5697014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29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5715" y="2328862"/>
            <a:ext cx="2171682" cy="2441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3735" y="5042916"/>
            <a:ext cx="2849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3571" y="517651"/>
            <a:ext cx="8077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Encapsulation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6893383" y="5042916"/>
            <a:ext cx="3439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modifiers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achieve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2824" y="1322323"/>
            <a:ext cx="896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6560" y="2220913"/>
            <a:ext cx="1972839" cy="241617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801" y="517651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Basic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2816" y="2020279"/>
          <a:ext cx="9714230" cy="251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/>
                <a:gridCol w="4123054"/>
                <a:gridCol w="1402079"/>
                <a:gridCol w="1455420"/>
              </a:tblGrid>
              <a:tr h="1005840"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Visibility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34035" marR="25146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Classes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60705" marR="27813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7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Members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i="1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2000" i="1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access</a:t>
                      </a:r>
                      <a:r>
                        <a:rPr sz="2000" i="1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46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its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own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package </a:t>
                      </a:r>
                      <a:r>
                        <a:rPr sz="2000" spc="-6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public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Everywhere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private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declaring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3000" spc="-375" baseline="1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endParaRPr sz="3000" baseline="1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74391" y="5467603"/>
            <a:ext cx="4586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11000"/>
              </a:lnSpc>
              <a:spcBef>
                <a:spcPts val="100"/>
              </a:spcBef>
            </a:pPr>
            <a:r>
              <a:rPr sz="1800" spc="-3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s; 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private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nested-classes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662172"/>
            <a:ext cx="50546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light1.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675" y="3131820"/>
            <a:ext cx="52070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3760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add1Passenger(){...}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675" y="572262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4093" y="4469907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3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65112" y="4565195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0"/>
                </a:lnTo>
                <a:lnTo>
                  <a:pt x="1409999" y="369750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830579"/>
            <a:ext cx="5664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535940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3766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handleTooMany();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handleTooMany()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System.out.println(“Too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many”);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854196"/>
            <a:ext cx="5054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handleTooMany()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 </a:t>
            </a:r>
            <a:r>
              <a:rPr sz="2000" spc="-119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Flight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1529080">
              <a:lnSpc>
                <a:spcPct val="150000"/>
              </a:lnSpc>
              <a:spcBef>
                <a:spcPts val="600"/>
              </a:spcBef>
            </a:pPr>
            <a:r>
              <a:rPr spc="-5" dirty="0">
                <a:solidFill>
                  <a:srgbClr val="F05A28"/>
                </a:solidFill>
              </a:rPr>
              <a:t>private </a:t>
            </a:r>
            <a:r>
              <a:rPr spc="-5" dirty="0"/>
              <a:t>int passengers; </a:t>
            </a:r>
            <a:r>
              <a:rPr spc="-1190"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20" dirty="0">
                <a:solidFill>
                  <a:srgbClr val="F05A28"/>
                </a:solidFill>
              </a:rPr>
              <a:t> </a:t>
            </a: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seats;</a:t>
            </a:r>
            <a:endParaRPr spc="-5"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70" dirty="0">
                <a:solidFill>
                  <a:srgbClr val="2A9FBC"/>
                </a:solidFill>
              </a:rPr>
              <a:t> </a:t>
            </a:r>
            <a:r>
              <a:rPr spc="-5" dirty="0"/>
              <a:t>Flight(){...}</a:t>
            </a:r>
            <a:endParaRPr spc="-5"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2A9FBC"/>
                </a:solidFill>
              </a:rPr>
              <a:t>public </a:t>
            </a:r>
            <a:r>
              <a:rPr spc="-5" dirty="0"/>
              <a:t>void add1Passenger(){...}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50" dirty="0">
                <a:solidFill>
                  <a:srgbClr val="F05A28"/>
                </a:solidFill>
              </a:rPr>
              <a:t> </a:t>
            </a:r>
            <a:r>
              <a:rPr spc="-5" dirty="0"/>
              <a:t>void</a:t>
            </a:r>
            <a:r>
              <a:rPr spc="-40" dirty="0"/>
              <a:t> </a:t>
            </a:r>
            <a:r>
              <a:rPr spc="-5" dirty="0"/>
              <a:t>handleTooMany(){...}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7988" y="4250611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2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2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5112" y="4380319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1"/>
                </a:lnTo>
                <a:lnTo>
                  <a:pt x="1409999" y="369751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411" y="2044700"/>
            <a:ext cx="450024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marL="535940" marR="5080" indent="-523875">
              <a:lnSpc>
                <a:spcPct val="127000"/>
              </a:lnSpc>
              <a:spcBef>
                <a:spcPts val="4620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reducing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ambiguity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395730">
              <a:lnSpc>
                <a:spcPts val="2110"/>
              </a:lnSpc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0899" y="2002028"/>
            <a:ext cx="4829175" cy="322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605"/>
              </a:spcBef>
            </a:pP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2634" y="517651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Special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References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925828"/>
            <a:ext cx="5485765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Declaring</a:t>
            </a:r>
            <a:r>
              <a:rPr spc="-130" dirty="0"/>
              <a:t> </a:t>
            </a:r>
            <a:r>
              <a:rPr spc="-10" dirty="0"/>
              <a:t>classes</a:t>
            </a:r>
            <a:br>
              <a:rPr spc="-10" dirty="0"/>
            </a:br>
            <a:br>
              <a:rPr spc="-10" dirty="0"/>
            </a:br>
            <a:r>
              <a:rPr spc="-10" dirty="0"/>
              <a:t>Class members </a:t>
            </a:r>
            <a:br>
              <a:rPr spc="-10" dirty="0"/>
            </a:br>
            <a:br>
              <a:rPr spc="-10" dirty="0"/>
            </a:br>
            <a:r>
              <a:rPr spc="40" dirty="0"/>
              <a:t>Working</a:t>
            </a:r>
            <a:r>
              <a:rPr spc="-145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spc="30" dirty="0"/>
              <a:t>objects</a:t>
            </a:r>
            <a:br>
              <a:rPr spc="30" dirty="0"/>
            </a:br>
            <a:br>
              <a:rPr spc="30" dirty="0"/>
            </a:br>
            <a:r>
              <a:rPr spc="20" dirty="0"/>
              <a:t>Encapsulation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" dirty="0"/>
              <a:t>access</a:t>
            </a:r>
            <a:r>
              <a:rPr spc="-125" dirty="0"/>
              <a:t> </a:t>
            </a:r>
            <a:r>
              <a:rPr spc="20" dirty="0"/>
              <a:t>modifiers</a:t>
            </a:r>
            <a:br>
              <a:rPr spc="20" dirty="0"/>
            </a:br>
            <a:br>
              <a:rPr spc="20" dirty="0"/>
            </a:br>
            <a:r>
              <a:rPr spc="-825" dirty="0"/>
              <a:t> </a:t>
            </a:r>
            <a:r>
              <a:rPr spc="75" dirty="0"/>
              <a:t>Field</a:t>
            </a:r>
            <a:r>
              <a:rPr spc="-120" dirty="0"/>
              <a:t> </a:t>
            </a:r>
            <a:r>
              <a:rPr spc="5" dirty="0"/>
              <a:t>accessors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10" dirty="0"/>
              <a:t>mutators</a:t>
            </a:r>
            <a:br>
              <a:rPr spc="-10" dirty="0"/>
            </a:br>
            <a:br>
              <a:rPr spc="-10" dirty="0"/>
            </a:br>
            <a:r>
              <a:rPr spc="-10" dirty="0">
                <a:sym typeface="+mn-ea"/>
              </a:rPr>
              <a:t>Source File Declaration Rules </a:t>
            </a:r>
            <a:br>
              <a:rPr spc="-10" dirty="0">
                <a:sym typeface="+mn-ea"/>
              </a:rPr>
            </a:b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616964"/>
            <a:ext cx="56642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hasRoom(Flight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803" y="4207764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353" y="4169709"/>
            <a:ext cx="2395220" cy="35814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sym typeface="+mn-ea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sym typeface="+mn-ea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9003" y="4207764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f2.passengers;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4741164"/>
            <a:ext cx="3987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3054" y="517651"/>
            <a:ext cx="508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t</a:t>
            </a:r>
            <a:r>
              <a:rPr sz="3600" spc="-30" dirty="0">
                <a:solidFill>
                  <a:srgbClr val="FFFFFF"/>
                </a:solidFill>
              </a:rPr>
              <a:t>h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5520998" y="4169709"/>
            <a:ext cx="2046605" cy="464820"/>
          </a:xfrm>
          <a:custGeom>
            <a:avLst/>
            <a:gdLst/>
            <a:ahLst/>
            <a:cxnLst/>
            <a:rect l="l" t="t" r="r" b="b"/>
            <a:pathLst>
              <a:path w="2046604" h="464820">
                <a:moveTo>
                  <a:pt x="0" y="0"/>
                </a:moveTo>
                <a:lnTo>
                  <a:pt x="2046279" y="0"/>
                </a:lnTo>
                <a:lnTo>
                  <a:pt x="2046279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3842" y="3612291"/>
            <a:ext cx="381635" cy="464820"/>
          </a:xfrm>
          <a:custGeom>
            <a:avLst/>
            <a:gdLst/>
            <a:ahLst/>
            <a:cxnLst/>
            <a:rect l="l" t="t" r="r" b="b"/>
            <a:pathLst>
              <a:path w="381635" h="464820">
                <a:moveTo>
                  <a:pt x="0" y="0"/>
                </a:moveTo>
                <a:lnTo>
                  <a:pt x="381412" y="0"/>
                </a:lnTo>
                <a:lnTo>
                  <a:pt x="381412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65584" y="2120486"/>
            <a:ext cx="1597025" cy="464820"/>
          </a:xfrm>
          <a:custGeom>
            <a:avLst/>
            <a:gdLst/>
            <a:ahLst/>
            <a:cxnLst/>
            <a:rect l="l" t="t" r="r" b="b"/>
            <a:pathLst>
              <a:path w="1597025" h="464819">
                <a:moveTo>
                  <a:pt x="0" y="0"/>
                </a:moveTo>
                <a:lnTo>
                  <a:pt x="1596493" y="0"/>
                </a:lnTo>
                <a:lnTo>
                  <a:pt x="1596493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693709"/>
          <a:ext cx="5092700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1676400"/>
                <a:gridCol w="23939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lax1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lax2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add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both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217164"/>
            <a:ext cx="655510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if(lax1.hasRoom(lax2))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lax1.createNewWithBoth(lax2);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33438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 other work </a:t>
            </a:r>
            <a:r>
              <a:rPr sz="2000" spc="-11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System.out.println(“Flights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combined”);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0198" y="517651"/>
            <a:ext cx="506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nu</a:t>
            </a:r>
            <a:r>
              <a:rPr sz="3600" spc="-95" dirty="0">
                <a:solidFill>
                  <a:srgbClr val="FFFFFF"/>
                </a:solidFill>
              </a:rPr>
              <a:t>ll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1005" y="517651"/>
            <a:ext cx="442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Field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Encapsulation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6760" y="2025650"/>
            <a:ext cx="684226" cy="8588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25979"/>
            <a:ext cx="8388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considered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24" y="3454400"/>
            <a:ext cx="763901" cy="8588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552444"/>
            <a:ext cx="8743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accessible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" y="4883150"/>
            <a:ext cx="860425" cy="8604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4355"/>
            <a:ext cx="4578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476" y="4957120"/>
            <a:ext cx="375729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Accessor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retrieves</a:t>
            </a:r>
            <a:r>
              <a:rPr sz="20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4630" marR="205740" indent="643255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getter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150" y="517651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Accessors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Mutators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970054" y="4957120"/>
            <a:ext cx="359981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modifies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54940" marR="146050" indent="643890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setter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8082" y="1322323"/>
            <a:ext cx="865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accessor/mutator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52004" y="2193615"/>
            <a:ext cx="1626428" cy="2443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300" y="2307219"/>
            <a:ext cx="1749642" cy="24161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1066800"/>
            <a:ext cx="898461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b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2278379"/>
            <a:ext cx="5359400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clarity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245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int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-119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317500" marR="1833245" indent="-304800">
              <a:lnSpc>
                <a:spcPct val="150000"/>
              </a:lnSpc>
              <a:spcBef>
                <a:spcPts val="600"/>
              </a:spcBef>
            </a:pP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 	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572" y="4750495"/>
            <a:ext cx="79756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852" y="4750429"/>
            <a:ext cx="100584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235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9060" y="4716779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5021579"/>
            <a:ext cx="483234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7258" y="4246761"/>
            <a:ext cx="2405380" cy="873760"/>
            <a:chOff x="2887258" y="4246761"/>
            <a:chExt cx="2405380" cy="873760"/>
          </a:xfrm>
        </p:grpSpPr>
        <p:sp>
          <p:nvSpPr>
            <p:cNvPr id="14" name="object 14"/>
            <p:cNvSpPr/>
            <p:nvPr/>
          </p:nvSpPr>
          <p:spPr>
            <a:xfrm>
              <a:off x="2906308" y="4731248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37722" y="4265811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590953" y="1632670"/>
            <a:ext cx="835660" cy="370205"/>
          </a:xfrm>
          <a:custGeom>
            <a:avLst/>
            <a:gdLst/>
            <a:ahLst/>
            <a:cxnLst/>
            <a:rect l="l" t="t" r="r" b="b"/>
            <a:pathLst>
              <a:path w="835660" h="370205">
                <a:moveTo>
                  <a:pt x="0" y="0"/>
                </a:moveTo>
                <a:lnTo>
                  <a:pt x="835317" y="0"/>
                </a:lnTo>
                <a:lnTo>
                  <a:pt x="835317" y="369751"/>
                </a:lnTo>
                <a:lnTo>
                  <a:pt x="0" y="36975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860752" y="4712199"/>
            <a:ext cx="1688464" cy="408305"/>
            <a:chOff x="860752" y="4712199"/>
            <a:chExt cx="1688464" cy="408305"/>
          </a:xfrm>
        </p:grpSpPr>
        <p:sp>
          <p:nvSpPr>
            <p:cNvPr id="18" name="object 18"/>
            <p:cNvSpPr/>
            <p:nvPr/>
          </p:nvSpPr>
          <p:spPr>
            <a:xfrm>
              <a:off x="1694522" y="4731249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79802" y="4731380"/>
              <a:ext cx="1650364" cy="370205"/>
            </a:xfrm>
            <a:custGeom>
              <a:avLst/>
              <a:gdLst/>
              <a:ahLst/>
              <a:cxnLst/>
              <a:rect l="l" t="t" r="r" b="b"/>
              <a:pathLst>
                <a:path w="1650364" h="370204">
                  <a:moveTo>
                    <a:pt x="0" y="0"/>
                  </a:moveTo>
                  <a:lnTo>
                    <a:pt x="1650038" y="0"/>
                  </a:lnTo>
                  <a:lnTo>
                    <a:pt x="1650038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034" cy="5029200"/>
            </a:xfrm>
            <a:custGeom>
              <a:avLst/>
              <a:gdLst/>
              <a:ahLst/>
              <a:cxnLst/>
              <a:rect l="l" t="t" r="r" b="b"/>
              <a:pathLst>
                <a:path w="7900034" h="5029200">
                  <a:moveTo>
                    <a:pt x="7899654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7899654" y="5029200"/>
                  </a:lnTo>
                  <a:lnTo>
                    <a:pt x="7899654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8291" y="458266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" y="2481943"/>
            <a:ext cx="7900034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 marR="142113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slcToNyc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slcToNyc.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(200);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System.out.println(slcToNyc.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44150" y="459739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Accessors</a:t>
            </a:r>
            <a:r>
              <a:rPr sz="3600" spc="-229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Mutators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-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457200"/>
            <a:ext cx="10363200" cy="368935"/>
          </a:xfrm>
        </p:spPr>
        <p:txBody>
          <a:bodyPr/>
          <a:p>
            <a:pPr algn="ctr"/>
            <a:r>
              <a:rPr spc="-10" dirty="0">
                <a:sym typeface="+mn-ea"/>
              </a:rPr>
              <a:t>Source File Declaration Rules in Java</a:t>
            </a:r>
            <a:endParaRPr spc="-10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0" y="1295400"/>
            <a:ext cx="7976235" cy="51949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715771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Cl</a:t>
            </a:r>
            <a:r>
              <a:rPr spc="-45" dirty="0"/>
              <a:t>a</a:t>
            </a:r>
            <a:r>
              <a:rPr spc="-65" dirty="0"/>
              <a:t>s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160779"/>
            <a:ext cx="475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2108707"/>
            <a:ext cx="330962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751579"/>
            <a:ext cx="6386830" cy="21564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47688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3289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Fiel</a:t>
            </a:r>
            <a:r>
              <a:rPr spc="105" dirty="0"/>
              <a:t>d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977900"/>
            <a:ext cx="301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1925827"/>
            <a:ext cx="3481704" cy="18059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Manipulate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4288028"/>
            <a:ext cx="4751705" cy="18059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98980"/>
            <a:ext cx="583120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3629659"/>
            <a:ext cx="537083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7778" y="517651"/>
            <a:ext cx="830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10" dirty="0">
                <a:solidFill>
                  <a:srgbClr val="404040"/>
                </a:solidFill>
              </a:rPr>
              <a:t>Is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Object-oriented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Language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75920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usage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semantics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9456" y="3454400"/>
            <a:ext cx="858837" cy="8588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3704844"/>
            <a:ext cx="67189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19" y="4883150"/>
            <a:ext cx="846909" cy="8604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5134355"/>
            <a:ext cx="6284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Separates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028" y="2025650"/>
            <a:ext cx="761693" cy="85883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84708"/>
            <a:ext cx="2621915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Access</a:t>
            </a:r>
            <a:r>
              <a:rPr spc="-165" dirty="0"/>
              <a:t> </a:t>
            </a:r>
            <a:r>
              <a:rPr spc="20" dirty="0"/>
              <a:t>modifiers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950467"/>
            <a:ext cx="4126229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020059"/>
            <a:ext cx="5895975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retrieve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object 5"/>
          <p:cNvSpPr txBox="1"/>
          <p:nvPr/>
        </p:nvSpPr>
        <p:spPr>
          <a:xfrm>
            <a:off x="4997448" y="5356859"/>
            <a:ext cx="5895975" cy="4610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p>
            <a:pPr marL="252095" indent="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None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 File Declaration Rules in Java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149475"/>
          </a:xfrm>
          <a:custGeom>
            <a:avLst/>
            <a:gdLst/>
            <a:ahLst/>
            <a:cxnLst/>
            <a:rect l="l" t="t" r="r" b="b"/>
            <a:pathLst>
              <a:path w="12192000" h="2149475">
                <a:moveTo>
                  <a:pt x="0" y="2149449"/>
                </a:moveTo>
                <a:lnTo>
                  <a:pt x="12192000" y="2149449"/>
                </a:lnTo>
                <a:lnTo>
                  <a:pt x="12192000" y="0"/>
                </a:lnTo>
                <a:lnTo>
                  <a:pt x="0" y="0"/>
                </a:lnTo>
                <a:lnTo>
                  <a:pt x="0" y="21494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54262"/>
            <a:ext cx="12192000" cy="5203825"/>
            <a:chOff x="0" y="1654262"/>
            <a:chExt cx="12192000" cy="52038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758560"/>
              <a:ext cx="12192000" cy="2099945"/>
            </a:xfrm>
            <a:custGeom>
              <a:avLst/>
              <a:gdLst/>
              <a:ahLst/>
              <a:cxnLst/>
              <a:rect l="l" t="t" r="r" b="b"/>
              <a:pathLst>
                <a:path w="12192000" h="2099945">
                  <a:moveTo>
                    <a:pt x="0" y="2099437"/>
                  </a:moveTo>
                  <a:lnTo>
                    <a:pt x="12192000" y="209943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09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654263"/>
              <a:ext cx="12192000" cy="3104515"/>
            </a:xfrm>
            <a:custGeom>
              <a:avLst/>
              <a:gdLst/>
              <a:ahLst/>
              <a:cxnLst/>
              <a:rect l="l" t="t" r="r" b="b"/>
              <a:pathLst>
                <a:path w="12192000" h="3104515">
                  <a:moveTo>
                    <a:pt x="12192000" y="495185"/>
                  </a:moveTo>
                  <a:lnTo>
                    <a:pt x="3980319" y="495185"/>
                  </a:lnTo>
                  <a:lnTo>
                    <a:pt x="3980319" y="0"/>
                  </a:lnTo>
                  <a:lnTo>
                    <a:pt x="0" y="0"/>
                  </a:lnTo>
                  <a:lnTo>
                    <a:pt x="0" y="495185"/>
                  </a:lnTo>
                  <a:lnTo>
                    <a:pt x="0" y="653148"/>
                  </a:lnTo>
                  <a:lnTo>
                    <a:pt x="0" y="3104299"/>
                  </a:lnTo>
                  <a:lnTo>
                    <a:pt x="12192000" y="3104299"/>
                  </a:lnTo>
                  <a:lnTo>
                    <a:pt x="12192000" y="495185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0" y="2307405"/>
            <a:ext cx="12192000" cy="245173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7945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465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0845" y="459739"/>
            <a:ext cx="946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FFFFFF"/>
                </a:solidFill>
              </a:rPr>
              <a:t>A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10" dirty="0">
                <a:solidFill>
                  <a:srgbClr val="FFFFFF"/>
                </a:solidFill>
              </a:rPr>
              <a:t>Is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Template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for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Objects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362204" y="5097779"/>
            <a:ext cx="71901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followed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6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contained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1654262"/>
            <a:ext cx="398081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2910">
              <a:lnSpc>
                <a:spcPct val="100000"/>
              </a:lnSpc>
            </a:pP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Flight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5723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br>
              <a:rPr sz="2000" spc="-5" dirty="0">
                <a:latin typeface="Courier New" panose="02070309020205020404"/>
                <a:cs typeface="Courier New" panose="02070309020205020404"/>
              </a:rPr>
            </a:b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60487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70377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br>
              <a:rPr sz="2000" spc="-5" dirty="0">
                <a:latin typeface="Courier New" panose="02070309020205020404"/>
                <a:cs typeface="Courier New" panose="02070309020205020404"/>
              </a:rPr>
            </a:b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4067810"/>
            <a:ext cx="5810885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1004" y="2798762"/>
            <a:ext cx="1633428" cy="1641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40208" y="4524643"/>
            <a:ext cx="288988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during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5868</Words>
  <Application>WPS Presentation</Application>
  <PresentationFormat>On-screen Show (4:3)</PresentationFormat>
  <Paragraphs>477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Lucida Sans Unicode</vt:lpstr>
      <vt:lpstr>Office Theme</vt:lpstr>
      <vt:lpstr>PowerPoint 演示文稿</vt:lpstr>
      <vt:lpstr>Declaring classes  Class members   Working with objects  Encapsulation and access modifiers   Field accessors and mutators  Source File Declaration Rules  </vt:lpstr>
      <vt:lpstr>Java Is an Object-oriented Language</vt:lpstr>
      <vt:lpstr>A Class Is a Template for Creating Objects</vt:lpstr>
      <vt:lpstr>Classes</vt:lpstr>
      <vt:lpstr>class Flight {   int passengers;   int seats;</vt:lpstr>
      <vt:lpstr>Classes</vt:lpstr>
      <vt:lpstr>class Flight {  int passengers;  int seats;</vt:lpstr>
      <vt:lpstr>Classes</vt:lpstr>
      <vt:lpstr>class Flight {   int passengers;   int seats;</vt:lpstr>
      <vt:lpstr>PowerPoint 演示文稿</vt:lpstr>
      <vt:lpstr>Understanding Classes as Reference Types</vt:lpstr>
      <vt:lpstr>Understanding Classes as Reference Types</vt:lpstr>
      <vt:lpstr>Encapsulation and Access Modifiers</vt:lpstr>
      <vt:lpstr>Basic Access Modifiers</vt:lpstr>
      <vt:lpstr>Applying Access Modifiers</vt:lpstr>
      <vt:lpstr>// other members elided for clarity  public void add1Passenger() {</vt:lpstr>
      <vt:lpstr>Applying Access Modifiers</vt:lpstr>
      <vt:lpstr>Special References</vt:lpstr>
      <vt:lpstr>Special Reference: this</vt:lpstr>
      <vt:lpstr>Special Reference: null</vt:lpstr>
      <vt:lpstr>Field Encapsulation</vt:lpstr>
      <vt:lpstr>Accessors and Mutators</vt:lpstr>
      <vt:lpstr>class Flight {   private int seats;</vt:lpstr>
      <vt:lpstr>Accessors and Mutators</vt:lpstr>
      <vt:lpstr>Source File Declaration Rules in Java</vt:lpstr>
      <vt:lpstr>Class</vt:lpstr>
      <vt:lpstr>Fields</vt:lpstr>
      <vt:lpstr>Summary</vt:lpstr>
      <vt:lpstr>Access modifiers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Classes and  Interfaces in Java</dc:title>
  <dc:creator/>
  <cp:lastModifiedBy>steve</cp:lastModifiedBy>
  <cp:revision>22</cp:revision>
  <dcterms:created xsi:type="dcterms:W3CDTF">2021-12-06T17:09:00Z</dcterms:created>
  <dcterms:modified xsi:type="dcterms:W3CDTF">2022-03-16T06:14:51Z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D1DA994C8CAA4E8DB5EA3BCC9080DC92</vt:lpwstr>
  </property>
  <property fmtid="{D5CDD505-2E9C-101B-9397-08002B2CF9AE}" pid="3" name="KSOProductBuildVer">
    <vt:lpwstr>1033-11.2.0.11029</vt:lpwstr>
  </property>
</Properties>
</file>