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1416811"/>
            <a:ext cx="10814729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513" y="1595908"/>
            <a:ext cx="10778973" cy="1644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416811"/>
            <a:ext cx="10814729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6617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9184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F</a:t>
            </a:r>
            <a:r>
              <a:rPr sz="4500" spc="40" dirty="0">
                <a:solidFill>
                  <a:srgbClr val="171717"/>
                </a:solidFill>
              </a:rPr>
              <a:t>u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75" dirty="0">
                <a:solidFill>
                  <a:srgbClr val="171717"/>
                </a:solidFill>
              </a:rPr>
              <a:t>d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62" y="2965196"/>
            <a:ext cx="7873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/>
              <a:t>W</a:t>
            </a:r>
            <a:r>
              <a:rPr sz="4800" spc="-20" dirty="0"/>
              <a:t>h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d</a:t>
            </a:r>
            <a:r>
              <a:rPr sz="4800" spc="155" dirty="0"/>
              <a:t>o</a:t>
            </a:r>
            <a:r>
              <a:rPr sz="4800" spc="-475" dirty="0"/>
              <a:t> </a:t>
            </a:r>
            <a:r>
              <a:rPr sz="4800" spc="-30" dirty="0"/>
              <a:t>w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175" dirty="0"/>
              <a:t>ee</a:t>
            </a:r>
            <a:r>
              <a:rPr sz="4800" spc="175" dirty="0"/>
              <a:t>d</a:t>
            </a:r>
            <a:r>
              <a:rPr sz="4800" spc="-484" dirty="0"/>
              <a:t> </a:t>
            </a:r>
            <a:r>
              <a:rPr sz="4800" spc="-75" dirty="0"/>
              <a:t>G</a:t>
            </a:r>
            <a:r>
              <a:rPr sz="4800" spc="-175" dirty="0"/>
              <a:t>e</a:t>
            </a:r>
            <a:r>
              <a:rPr sz="4800" spc="-220" dirty="0"/>
              <a:t>n</a:t>
            </a:r>
            <a:r>
              <a:rPr sz="4800" spc="-175" dirty="0"/>
              <a:t>e</a:t>
            </a:r>
            <a:r>
              <a:rPr sz="4800" spc="-240" dirty="0"/>
              <a:t>r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5532"/>
            <a:ext cx="678053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(String)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list.get(0);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022852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35" y="2623820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 panose="02070309020205020404"/>
                <a:cs typeface="Courier New" panose="02070309020205020404"/>
              </a:rPr>
              <a:t>ClassCastException:</a:t>
            </a:r>
            <a:endParaRPr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221228"/>
            <a:ext cx="951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java.lang.Integer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cannot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cast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java.lang.String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51377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ArrayList();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list.add("a");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  <a:p>
            <a:pPr marL="12700" marR="2560320">
              <a:lnSpc>
                <a:spcPts val="4700"/>
              </a:lnSpc>
              <a:spcBef>
                <a:spcPts val="165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list.add("b");  </a:t>
            </a: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list.add(1);</a:t>
            </a:r>
            <a:endParaRPr spc="-5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899407"/>
            <a:ext cx="7837805" cy="114554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Strings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416685"/>
            <a:ext cx="6948805" cy="221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&lt;String&gt;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list.add("a");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560320">
              <a:lnSpc>
                <a:spcPts val="4700"/>
              </a:lnSpc>
              <a:spcBef>
                <a:spcPts val="1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list.add("b"); 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list.add(1);</a:t>
            </a:r>
            <a:r>
              <a:rPr lang="en-US"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// error</a:t>
            </a:r>
            <a:endParaRPr lang="en-US" sz="2400" spc="-5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022852"/>
            <a:ext cx="663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876" y="2654300"/>
            <a:ext cx="635063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6035" marR="6350" indent="-13970">
              <a:lnSpc>
                <a:spcPts val="4900"/>
              </a:lnSpc>
              <a:spcBef>
                <a:spcPts val="980"/>
              </a:spcBef>
            </a:pPr>
            <a:r>
              <a:rPr sz="4800" spc="-125" dirty="0"/>
              <a:t>G</a:t>
            </a:r>
            <a:r>
              <a:rPr sz="4800" spc="-130" dirty="0"/>
              <a:t>e</a:t>
            </a:r>
            <a:r>
              <a:rPr sz="4800" spc="-220" dirty="0"/>
              <a:t>n</a:t>
            </a:r>
            <a:r>
              <a:rPr sz="4800" spc="-180" dirty="0"/>
              <a:t>e</a:t>
            </a:r>
            <a:r>
              <a:rPr sz="4800" spc="-240" dirty="0"/>
              <a:t>r</a:t>
            </a:r>
            <a:r>
              <a:rPr sz="4800" spc="-235" dirty="0"/>
              <a:t>i</a:t>
            </a:r>
            <a:r>
              <a:rPr sz="4800" spc="120" dirty="0"/>
              <a:t>c</a:t>
            </a:r>
            <a:r>
              <a:rPr sz="4800" spc="-120" dirty="0"/>
              <a:t>s</a:t>
            </a:r>
            <a:r>
              <a:rPr sz="4800" spc="-470" dirty="0"/>
              <a:t> </a:t>
            </a:r>
            <a:r>
              <a:rPr sz="4800" spc="-280" dirty="0"/>
              <a:t>s</a:t>
            </a:r>
            <a:r>
              <a:rPr sz="4800" spc="-155" dirty="0"/>
              <a:t>t</a:t>
            </a:r>
            <a:r>
              <a:rPr sz="4800" spc="45" dirty="0"/>
              <a:t>o</a:t>
            </a:r>
            <a:r>
              <a:rPr sz="4800" spc="175" dirty="0"/>
              <a:t>p</a:t>
            </a:r>
            <a:r>
              <a:rPr sz="4800" spc="-480" dirty="0"/>
              <a:t> </a:t>
            </a:r>
            <a:r>
              <a:rPr sz="4800" spc="-240" dirty="0"/>
              <a:t>r</a:t>
            </a:r>
            <a:r>
              <a:rPr sz="4800" spc="-220" dirty="0"/>
              <a:t>un</a:t>
            </a:r>
            <a:r>
              <a:rPr sz="4800" spc="-85" dirty="0"/>
              <a:t>t</a:t>
            </a:r>
            <a:r>
              <a:rPr sz="4800" spc="-235" dirty="0"/>
              <a:t>i</a:t>
            </a:r>
            <a:r>
              <a:rPr sz="4800" spc="-175" dirty="0"/>
              <a:t>me  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360" dirty="0"/>
              <a:t>r</a:t>
            </a:r>
            <a:r>
              <a:rPr sz="4800" spc="40" dirty="0"/>
              <a:t>o</a:t>
            </a:r>
            <a:r>
              <a:rPr sz="4800" spc="-240" dirty="0"/>
              <a:t>r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-270" dirty="0"/>
              <a:t>a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50" dirty="0"/>
              <a:t>c</a:t>
            </a:r>
            <a:r>
              <a:rPr sz="4800" spc="40" dirty="0"/>
              <a:t>o</a:t>
            </a:r>
            <a:r>
              <a:rPr sz="4800" spc="-85" dirty="0"/>
              <a:t>mp</a:t>
            </a:r>
            <a:r>
              <a:rPr sz="4800" spc="-235" dirty="0"/>
              <a:t>il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85" dirty="0"/>
              <a:t>t</a:t>
            </a:r>
            <a:r>
              <a:rPr sz="4800" spc="-235" dirty="0"/>
              <a:t>i</a:t>
            </a:r>
            <a:r>
              <a:rPr sz="4800" spc="-204" dirty="0"/>
              <a:t>me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0654" y="0"/>
            <a:ext cx="6210688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419359" y="2286153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59155" marR="851535" indent="262255">
              <a:lnSpc>
                <a:spcPct val="101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Generic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Presentation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Office Theme</vt:lpstr>
      <vt:lpstr>Java Fundamentals: Generics</vt:lpstr>
      <vt:lpstr>Why do we need Generics?</vt:lpstr>
      <vt:lpstr>PowerPoint 演示文稿</vt:lpstr>
      <vt:lpstr>ClassCastException:</vt:lpstr>
      <vt:lpstr>list.add("b");  list.add(1);</vt:lpstr>
      <vt:lpstr>PowerPoint 演示文稿</vt:lpstr>
      <vt:lpstr>Generics stop runtime  errors at compile time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Fundamentals: Generics</dc:title>
  <dc:creator/>
  <cp:lastModifiedBy>steve</cp:lastModifiedBy>
  <cp:revision>7</cp:revision>
  <dcterms:created xsi:type="dcterms:W3CDTF">2021-12-10T14:07:00Z</dcterms:created>
  <dcterms:modified xsi:type="dcterms:W3CDTF">2022-03-18T11:11:40Z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2019-10-29T22:00:00Z</vt:filetime>
  </property>
  <property fmtid="{D5CDD505-2E9C-101B-9397-08002B2CF9AE}" pid="3" name="LastSaved">
    <vt:filetime>2021-12-10T22:00:00Z</vt:filetime>
  </property>
  <property fmtid="{D5CDD505-2E9C-101B-9397-08002B2CF9AE}" pid="4" name="ICV">
    <vt:lpwstr>29955315BDFE41508B86CB3F91A5D85F</vt:lpwstr>
  </property>
  <property fmtid="{D5CDD505-2E9C-101B-9397-08002B2CF9AE}" pid="5" name="KSOProductBuildVer">
    <vt:lpwstr>1033-11.2.0.11029</vt:lpwstr>
  </property>
</Properties>
</file>