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78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65545" y="2298700"/>
            <a:ext cx="3724909" cy="208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BC85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73345" y="647700"/>
            <a:ext cx="590930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100" y="2570479"/>
            <a:ext cx="14401800" cy="220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9BC85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108667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5" dirty="0">
                <a:solidFill>
                  <a:srgbClr val="171717"/>
                </a:solidFill>
              </a:rPr>
              <a:t>A</a:t>
            </a:r>
            <a:r>
              <a:rPr sz="6000" spc="265" dirty="0">
                <a:solidFill>
                  <a:srgbClr val="171717"/>
                </a:solidFill>
              </a:rPr>
              <a:t>d</a:t>
            </a:r>
            <a:r>
              <a:rPr sz="6000" spc="-385" dirty="0">
                <a:solidFill>
                  <a:srgbClr val="171717"/>
                </a:solidFill>
              </a:rPr>
              <a:t>v</a:t>
            </a:r>
            <a:r>
              <a:rPr sz="6000" spc="-235" dirty="0">
                <a:solidFill>
                  <a:srgbClr val="171717"/>
                </a:solidFill>
              </a:rPr>
              <a:t>a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55" dirty="0">
                <a:solidFill>
                  <a:srgbClr val="171717"/>
                </a:solidFill>
              </a:rPr>
              <a:t>c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245" dirty="0">
                <a:solidFill>
                  <a:srgbClr val="171717"/>
                </a:solidFill>
              </a:rPr>
              <a:t>d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60" dirty="0">
                <a:solidFill>
                  <a:srgbClr val="171717"/>
                </a:solidFill>
              </a:rPr>
              <a:t>B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-285" dirty="0">
                <a:solidFill>
                  <a:srgbClr val="171717"/>
                </a:solidFill>
              </a:rPr>
              <a:t>a</a:t>
            </a:r>
            <a:r>
              <a:rPr sz="6000" spc="-105" dirty="0">
                <a:solidFill>
                  <a:srgbClr val="171717"/>
                </a:solidFill>
              </a:rPr>
              <a:t>n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0" dirty="0">
                <a:solidFill>
                  <a:srgbClr val="171717"/>
                </a:solidFill>
              </a:rPr>
              <a:t>C</a:t>
            </a:r>
            <a:r>
              <a:rPr sz="6000" spc="75" dirty="0">
                <a:solidFill>
                  <a:srgbClr val="171717"/>
                </a:solidFill>
              </a:rPr>
              <a:t>o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-65" dirty="0">
                <a:solidFill>
                  <a:srgbClr val="171717"/>
                </a:solidFill>
              </a:rPr>
              <a:t>f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90" dirty="0">
                <a:solidFill>
                  <a:srgbClr val="171717"/>
                </a:solidFill>
              </a:rPr>
              <a:t>g</a:t>
            </a:r>
            <a:r>
              <a:rPr sz="6000" spc="-260" dirty="0">
                <a:solidFill>
                  <a:srgbClr val="171717"/>
                </a:solidFill>
              </a:rPr>
              <a:t>u</a:t>
            </a:r>
            <a:r>
              <a:rPr sz="6000" spc="-415" dirty="0">
                <a:solidFill>
                  <a:srgbClr val="171717"/>
                </a:solidFill>
              </a:rPr>
              <a:t>r</a:t>
            </a:r>
            <a:r>
              <a:rPr sz="6000" spc="-340" dirty="0">
                <a:solidFill>
                  <a:srgbClr val="171717"/>
                </a:solidFill>
              </a:rPr>
              <a:t>a</a:t>
            </a:r>
            <a:r>
              <a:rPr sz="6000" spc="-100" dirty="0">
                <a:solidFill>
                  <a:srgbClr val="171717"/>
                </a:solidFill>
              </a:rPr>
              <a:t>t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75" dirty="0">
                <a:solidFill>
                  <a:srgbClr val="171717"/>
                </a:solidFill>
              </a:rPr>
              <a:t>o</a:t>
            </a:r>
            <a:r>
              <a:rPr sz="6000" spc="-105" dirty="0">
                <a:solidFill>
                  <a:srgbClr val="171717"/>
                </a:solidFill>
              </a:rPr>
              <a:t>n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647700"/>
            <a:ext cx="90316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Advanced</a:t>
            </a:r>
            <a:r>
              <a:rPr spc="-260" dirty="0"/>
              <a:t> </a:t>
            </a:r>
            <a:r>
              <a:rPr spc="-30" dirty="0"/>
              <a:t>Bean</a:t>
            </a:r>
            <a:r>
              <a:rPr spc="-254" dirty="0"/>
              <a:t> </a:t>
            </a:r>
            <a:r>
              <a:rPr spc="-20" dirty="0"/>
              <a:t>Configuration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1808" y="2912532"/>
            <a:ext cx="4715510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/>
              <a:cs typeface="Times New Roman"/>
            </a:endParaRPr>
          </a:p>
          <a:p>
            <a:pPr marL="383540">
              <a:lnSpc>
                <a:spcPct val="100000"/>
              </a:lnSpc>
            </a:pPr>
            <a:r>
              <a:rPr sz="3200" spc="40" dirty="0">
                <a:solidFill>
                  <a:srgbClr val="FFFFFF"/>
                </a:solidFill>
                <a:latin typeface="Verdana"/>
                <a:cs typeface="Verdana"/>
              </a:rPr>
              <a:t>BeanPostProcessor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0528" y="2912532"/>
            <a:ext cx="4715510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3200" spc="40" dirty="0">
                <a:solidFill>
                  <a:srgbClr val="FFFFFF"/>
                </a:solidFill>
                <a:latin typeface="Verdana"/>
                <a:cs typeface="Verdana"/>
              </a:rPr>
              <a:t>FactoryBean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9249" y="2912532"/>
            <a:ext cx="4715510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spc="80" dirty="0">
                <a:solidFill>
                  <a:srgbClr val="FFFFFF"/>
                </a:solidFill>
                <a:latin typeface="Verdana"/>
                <a:cs typeface="Verdana"/>
              </a:rPr>
              <a:t>SpEL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1168" y="5256107"/>
            <a:ext cx="4715510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05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Proxies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69888" y="5256107"/>
            <a:ext cx="4715510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050">
              <a:latin typeface="Times New Roman"/>
              <a:cs typeface="Times New Roman"/>
            </a:endParaRPr>
          </a:p>
          <a:p>
            <a:pPr marR="3175" algn="ctr">
              <a:lnSpc>
                <a:spcPct val="100000"/>
              </a:lnSpc>
            </a:pPr>
            <a:r>
              <a:rPr sz="3200" spc="45" dirty="0">
                <a:solidFill>
                  <a:srgbClr val="FFFFFF"/>
                </a:solidFill>
                <a:latin typeface="Verdana"/>
                <a:cs typeface="Verdana"/>
              </a:rPr>
              <a:t>Profiles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3600" y="647700"/>
            <a:ext cx="4368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Bean</a:t>
            </a:r>
            <a:r>
              <a:rPr spc="-320" dirty="0"/>
              <a:t> </a:t>
            </a:r>
            <a:r>
              <a:rPr spc="25" dirty="0"/>
              <a:t>Lifecycle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44180" y="2292220"/>
            <a:ext cx="167640" cy="428625"/>
            <a:chOff x="8044180" y="2292220"/>
            <a:chExt cx="167640" cy="428625"/>
          </a:xfrm>
        </p:grpSpPr>
        <p:sp>
          <p:nvSpPr>
            <p:cNvPr id="4" name="object 4"/>
            <p:cNvSpPr/>
            <p:nvPr/>
          </p:nvSpPr>
          <p:spPr>
            <a:xfrm>
              <a:off x="8128000" y="2292220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823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44180" y="2552993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0"/>
                  </a:lnTo>
                  <a:lnTo>
                    <a:pt x="83820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044180" y="3230707"/>
            <a:ext cx="167640" cy="428625"/>
            <a:chOff x="8044180" y="3230707"/>
            <a:chExt cx="167640" cy="428625"/>
          </a:xfrm>
        </p:grpSpPr>
        <p:sp>
          <p:nvSpPr>
            <p:cNvPr id="7" name="object 7"/>
            <p:cNvSpPr/>
            <p:nvPr/>
          </p:nvSpPr>
          <p:spPr>
            <a:xfrm>
              <a:off x="8128000" y="3230707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823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44180" y="349148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0"/>
                  </a:lnTo>
                  <a:lnTo>
                    <a:pt x="83820" y="16764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044180" y="4024957"/>
            <a:ext cx="167640" cy="428625"/>
            <a:chOff x="8044180" y="4024957"/>
            <a:chExt cx="167640" cy="428625"/>
          </a:xfrm>
        </p:grpSpPr>
        <p:sp>
          <p:nvSpPr>
            <p:cNvPr id="10" name="object 10"/>
            <p:cNvSpPr/>
            <p:nvPr/>
          </p:nvSpPr>
          <p:spPr>
            <a:xfrm>
              <a:off x="8128000" y="4024957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823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44180" y="42857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0"/>
                  </a:lnTo>
                  <a:lnTo>
                    <a:pt x="83820" y="16764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044180" y="4963444"/>
            <a:ext cx="167640" cy="428625"/>
            <a:chOff x="8044180" y="4963444"/>
            <a:chExt cx="167640" cy="428625"/>
          </a:xfrm>
        </p:grpSpPr>
        <p:sp>
          <p:nvSpPr>
            <p:cNvPr id="13" name="object 13"/>
            <p:cNvSpPr/>
            <p:nvPr/>
          </p:nvSpPr>
          <p:spPr>
            <a:xfrm>
              <a:off x="8128000" y="4963444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823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44180" y="522421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0"/>
                  </a:lnTo>
                  <a:lnTo>
                    <a:pt x="83820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044180" y="5901931"/>
            <a:ext cx="167640" cy="428625"/>
            <a:chOff x="8044180" y="5901931"/>
            <a:chExt cx="167640" cy="428625"/>
          </a:xfrm>
        </p:grpSpPr>
        <p:sp>
          <p:nvSpPr>
            <p:cNvPr id="16" name="object 16"/>
            <p:cNvSpPr/>
            <p:nvPr/>
          </p:nvSpPr>
          <p:spPr>
            <a:xfrm>
              <a:off x="8128000" y="5901931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823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44180" y="6162704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0"/>
                  </a:lnTo>
                  <a:lnTo>
                    <a:pt x="83820" y="16764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044180" y="6840418"/>
            <a:ext cx="167640" cy="428625"/>
            <a:chOff x="8044180" y="6840418"/>
            <a:chExt cx="167640" cy="428625"/>
          </a:xfrm>
        </p:grpSpPr>
        <p:sp>
          <p:nvSpPr>
            <p:cNvPr id="19" name="object 19"/>
            <p:cNvSpPr/>
            <p:nvPr/>
          </p:nvSpPr>
          <p:spPr>
            <a:xfrm>
              <a:off x="8128000" y="6840418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4">
                  <a:moveTo>
                    <a:pt x="0" y="0"/>
                  </a:moveTo>
                  <a:lnTo>
                    <a:pt x="0" y="279823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44180" y="7101191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167640" y="0"/>
                  </a:moveTo>
                  <a:lnTo>
                    <a:pt x="0" y="0"/>
                  </a:lnTo>
                  <a:lnTo>
                    <a:pt x="83820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8044180" y="7778905"/>
            <a:ext cx="167640" cy="428625"/>
            <a:chOff x="8044180" y="7778905"/>
            <a:chExt cx="167640" cy="428625"/>
          </a:xfrm>
        </p:grpSpPr>
        <p:sp>
          <p:nvSpPr>
            <p:cNvPr id="22" name="object 22"/>
            <p:cNvSpPr/>
            <p:nvPr/>
          </p:nvSpPr>
          <p:spPr>
            <a:xfrm>
              <a:off x="8128000" y="7778905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4">
                  <a:moveTo>
                    <a:pt x="0" y="0"/>
                  </a:moveTo>
                  <a:lnTo>
                    <a:pt x="0" y="279823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44180" y="803967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167640" y="0"/>
                  </a:moveTo>
                  <a:lnTo>
                    <a:pt x="0" y="0"/>
                  </a:lnTo>
                  <a:lnTo>
                    <a:pt x="83820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588000" y="1841500"/>
            <a:ext cx="5083810" cy="675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3F"/>
                </a:solidFill>
                <a:latin typeface="Verdana"/>
                <a:cs typeface="Verdana"/>
              </a:rPr>
              <a:t>Instantiation</a:t>
            </a:r>
            <a:endParaRPr sz="2000">
              <a:latin typeface="Verdana"/>
              <a:cs typeface="Verdana"/>
            </a:endParaRPr>
          </a:p>
          <a:p>
            <a:pPr marL="1269365" marR="1270000" algn="ctr">
              <a:lnSpc>
                <a:spcPct val="285400"/>
              </a:lnSpc>
              <a:spcBef>
                <a:spcPts val="550"/>
              </a:spcBef>
            </a:pPr>
            <a:r>
              <a:rPr sz="2000" spc="35" dirty="0">
                <a:solidFill>
                  <a:srgbClr val="40403F"/>
                </a:solidFill>
                <a:latin typeface="Verdana"/>
                <a:cs typeface="Verdana"/>
              </a:rPr>
              <a:t>Populate</a:t>
            </a:r>
            <a:r>
              <a:rPr sz="2000" spc="-165" dirty="0">
                <a:solidFill>
                  <a:srgbClr val="40403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3F"/>
                </a:solidFill>
                <a:latin typeface="Verdana"/>
                <a:cs typeface="Verdana"/>
              </a:rPr>
              <a:t>Properties </a:t>
            </a:r>
            <a:r>
              <a:rPr sz="2000" spc="-690" dirty="0">
                <a:solidFill>
                  <a:srgbClr val="40403F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3F"/>
                </a:solidFill>
                <a:latin typeface="Verdana"/>
                <a:cs typeface="Verdana"/>
              </a:rPr>
              <a:t>BeanNameAware </a:t>
            </a:r>
            <a:r>
              <a:rPr sz="2000" spc="15" dirty="0">
                <a:solidFill>
                  <a:srgbClr val="40403F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3F"/>
                </a:solidFill>
                <a:latin typeface="Verdana"/>
                <a:cs typeface="Verdana"/>
              </a:rPr>
              <a:t>BeanFactoryAware</a:t>
            </a:r>
            <a:endParaRPr sz="2000">
              <a:latin typeface="Verdana"/>
              <a:cs typeface="Verdana"/>
            </a:endParaRPr>
          </a:p>
          <a:p>
            <a:pPr marL="76200" marR="81915" algn="ctr">
              <a:lnSpc>
                <a:spcPct val="308300"/>
              </a:lnSpc>
            </a:pPr>
            <a:r>
              <a:rPr sz="2000" spc="60" dirty="0">
                <a:solidFill>
                  <a:srgbClr val="40403F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40403F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40403F"/>
                </a:solidFill>
                <a:latin typeface="Verdana"/>
                <a:cs typeface="Verdana"/>
              </a:rPr>
              <a:t>e</a:t>
            </a:r>
            <a:r>
              <a:rPr sz="2000" spc="-105" dirty="0">
                <a:solidFill>
                  <a:srgbClr val="40403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3F"/>
                </a:solidFill>
                <a:latin typeface="Verdana"/>
                <a:cs typeface="Verdana"/>
              </a:rPr>
              <a:t>Initializ</a:t>
            </a:r>
            <a:r>
              <a:rPr sz="2000" spc="-25" dirty="0">
                <a:solidFill>
                  <a:srgbClr val="40403F"/>
                </a:solidFill>
                <a:latin typeface="Verdana"/>
                <a:cs typeface="Verdana"/>
              </a:rPr>
              <a:t>a</a:t>
            </a:r>
            <a:r>
              <a:rPr sz="2000" spc="30" dirty="0">
                <a:solidFill>
                  <a:srgbClr val="40403F"/>
                </a:solidFill>
                <a:latin typeface="Verdana"/>
                <a:cs typeface="Verdana"/>
              </a:rPr>
              <a:t>tion</a:t>
            </a:r>
            <a:r>
              <a:rPr sz="2000" spc="-105" dirty="0">
                <a:solidFill>
                  <a:srgbClr val="40403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40403F"/>
                </a:solidFill>
                <a:latin typeface="Verdana"/>
                <a:cs typeface="Verdana"/>
              </a:rPr>
              <a:t>-</a:t>
            </a:r>
            <a:r>
              <a:rPr sz="2000" spc="-105" dirty="0">
                <a:solidFill>
                  <a:srgbClr val="40403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3F"/>
                </a:solidFill>
                <a:latin typeface="Verdana"/>
                <a:cs typeface="Verdana"/>
              </a:rPr>
              <a:t>Bean</a:t>
            </a:r>
            <a:r>
              <a:rPr sz="2000" spc="20" dirty="0">
                <a:solidFill>
                  <a:srgbClr val="40403F"/>
                </a:solidFill>
                <a:latin typeface="Verdana"/>
                <a:cs typeface="Verdana"/>
              </a:rPr>
              <a:t>P</a:t>
            </a:r>
            <a:r>
              <a:rPr sz="2000" spc="30" dirty="0">
                <a:solidFill>
                  <a:srgbClr val="40403F"/>
                </a:solidFill>
                <a:latin typeface="Verdana"/>
                <a:cs typeface="Verdana"/>
              </a:rPr>
              <a:t>o</a:t>
            </a:r>
            <a:r>
              <a:rPr sz="2000" spc="5" dirty="0">
                <a:solidFill>
                  <a:srgbClr val="40403F"/>
                </a:solidFill>
                <a:latin typeface="Verdana"/>
                <a:cs typeface="Verdana"/>
              </a:rPr>
              <a:t>s</a:t>
            </a:r>
            <a:r>
              <a:rPr sz="2000" spc="45" dirty="0">
                <a:solidFill>
                  <a:srgbClr val="40403F"/>
                </a:solidFill>
                <a:latin typeface="Verdana"/>
                <a:cs typeface="Verdana"/>
              </a:rPr>
              <a:t>tP</a:t>
            </a:r>
            <a:r>
              <a:rPr sz="2000" dirty="0">
                <a:solidFill>
                  <a:srgbClr val="40403F"/>
                </a:solidFill>
                <a:latin typeface="Verdana"/>
                <a:cs typeface="Verdana"/>
              </a:rPr>
              <a:t>r</a:t>
            </a:r>
            <a:r>
              <a:rPr sz="2000" spc="105" dirty="0">
                <a:solidFill>
                  <a:srgbClr val="40403F"/>
                </a:solidFill>
                <a:latin typeface="Verdana"/>
                <a:cs typeface="Verdana"/>
              </a:rPr>
              <a:t>o</a:t>
            </a:r>
            <a:r>
              <a:rPr sz="2000" spc="60" dirty="0">
                <a:solidFill>
                  <a:srgbClr val="40403F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40403F"/>
                </a:solidFill>
                <a:latin typeface="Verdana"/>
                <a:cs typeface="Verdana"/>
              </a:rPr>
              <a:t>e</a:t>
            </a:r>
            <a:r>
              <a:rPr sz="2000" spc="-35" dirty="0">
                <a:solidFill>
                  <a:srgbClr val="40403F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40403F"/>
                </a:solidFill>
                <a:latin typeface="Verdana"/>
                <a:cs typeface="Verdana"/>
              </a:rPr>
              <a:t>sors  InitializeBean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500">
              <a:latin typeface="Verdana"/>
              <a:cs typeface="Verdana"/>
            </a:endParaRPr>
          </a:p>
          <a:p>
            <a:pPr marL="3810" algn="ctr">
              <a:lnSpc>
                <a:spcPct val="100000"/>
              </a:lnSpc>
              <a:spcBef>
                <a:spcPts val="1860"/>
              </a:spcBef>
            </a:pPr>
            <a:r>
              <a:rPr sz="2000" spc="30" dirty="0">
                <a:solidFill>
                  <a:srgbClr val="40403F"/>
                </a:solidFill>
                <a:latin typeface="Verdana"/>
                <a:cs typeface="Verdana"/>
              </a:rPr>
              <a:t>initMethod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965"/>
              </a:spcBef>
            </a:pPr>
            <a:r>
              <a:rPr sz="2000" spc="114" dirty="0">
                <a:solidFill>
                  <a:srgbClr val="40403F"/>
                </a:solidFill>
                <a:latin typeface="Verdana"/>
                <a:cs typeface="Verdana"/>
              </a:rPr>
              <a:t>P</a:t>
            </a:r>
            <a:r>
              <a:rPr sz="2000" spc="30" dirty="0">
                <a:solidFill>
                  <a:srgbClr val="40403F"/>
                </a:solidFill>
                <a:latin typeface="Verdana"/>
                <a:cs typeface="Verdana"/>
              </a:rPr>
              <a:t>o</a:t>
            </a:r>
            <a:r>
              <a:rPr sz="2000" spc="5" dirty="0">
                <a:solidFill>
                  <a:srgbClr val="40403F"/>
                </a:solidFill>
                <a:latin typeface="Verdana"/>
                <a:cs typeface="Verdana"/>
              </a:rPr>
              <a:t>s</a:t>
            </a:r>
            <a:r>
              <a:rPr sz="2000" spc="30" dirty="0">
                <a:solidFill>
                  <a:srgbClr val="40403F"/>
                </a:solidFill>
                <a:latin typeface="Verdana"/>
                <a:cs typeface="Verdana"/>
              </a:rPr>
              <a:t>t</a:t>
            </a:r>
            <a:r>
              <a:rPr sz="2000" spc="-105" dirty="0">
                <a:solidFill>
                  <a:srgbClr val="40403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3F"/>
                </a:solidFill>
                <a:latin typeface="Verdana"/>
                <a:cs typeface="Verdana"/>
              </a:rPr>
              <a:t>Initializ</a:t>
            </a:r>
            <a:r>
              <a:rPr sz="2000" spc="-25" dirty="0">
                <a:solidFill>
                  <a:srgbClr val="40403F"/>
                </a:solidFill>
                <a:latin typeface="Verdana"/>
                <a:cs typeface="Verdana"/>
              </a:rPr>
              <a:t>a</a:t>
            </a:r>
            <a:r>
              <a:rPr sz="2000" spc="30" dirty="0">
                <a:solidFill>
                  <a:srgbClr val="40403F"/>
                </a:solidFill>
                <a:latin typeface="Verdana"/>
                <a:cs typeface="Verdana"/>
              </a:rPr>
              <a:t>tion</a:t>
            </a:r>
            <a:r>
              <a:rPr sz="2000" spc="-105" dirty="0">
                <a:solidFill>
                  <a:srgbClr val="40403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40403F"/>
                </a:solidFill>
                <a:latin typeface="Verdana"/>
                <a:cs typeface="Verdana"/>
              </a:rPr>
              <a:t>-</a:t>
            </a:r>
            <a:r>
              <a:rPr sz="2000" spc="-105" dirty="0">
                <a:solidFill>
                  <a:srgbClr val="40403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3F"/>
                </a:solidFill>
                <a:latin typeface="Verdana"/>
                <a:cs typeface="Verdana"/>
              </a:rPr>
              <a:t>Bean</a:t>
            </a:r>
            <a:r>
              <a:rPr sz="2000" spc="20" dirty="0">
                <a:solidFill>
                  <a:srgbClr val="40403F"/>
                </a:solidFill>
                <a:latin typeface="Verdana"/>
                <a:cs typeface="Verdana"/>
              </a:rPr>
              <a:t>P</a:t>
            </a:r>
            <a:r>
              <a:rPr sz="2000" spc="30" dirty="0">
                <a:solidFill>
                  <a:srgbClr val="40403F"/>
                </a:solidFill>
                <a:latin typeface="Verdana"/>
                <a:cs typeface="Verdana"/>
              </a:rPr>
              <a:t>o</a:t>
            </a:r>
            <a:r>
              <a:rPr sz="2000" spc="5" dirty="0">
                <a:solidFill>
                  <a:srgbClr val="40403F"/>
                </a:solidFill>
                <a:latin typeface="Verdana"/>
                <a:cs typeface="Verdana"/>
              </a:rPr>
              <a:t>s</a:t>
            </a:r>
            <a:r>
              <a:rPr sz="2000" spc="45" dirty="0">
                <a:solidFill>
                  <a:srgbClr val="40403F"/>
                </a:solidFill>
                <a:latin typeface="Verdana"/>
                <a:cs typeface="Verdana"/>
              </a:rPr>
              <a:t>tP</a:t>
            </a:r>
            <a:r>
              <a:rPr sz="2000" dirty="0">
                <a:solidFill>
                  <a:srgbClr val="40403F"/>
                </a:solidFill>
                <a:latin typeface="Verdana"/>
                <a:cs typeface="Verdana"/>
              </a:rPr>
              <a:t>r</a:t>
            </a:r>
            <a:r>
              <a:rPr sz="2000" spc="105" dirty="0">
                <a:solidFill>
                  <a:srgbClr val="40403F"/>
                </a:solidFill>
                <a:latin typeface="Verdana"/>
                <a:cs typeface="Verdana"/>
              </a:rPr>
              <a:t>o</a:t>
            </a:r>
            <a:r>
              <a:rPr sz="2000" spc="60" dirty="0">
                <a:solidFill>
                  <a:srgbClr val="40403F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40403F"/>
                </a:solidFill>
                <a:latin typeface="Verdana"/>
                <a:cs typeface="Verdana"/>
              </a:rPr>
              <a:t>e</a:t>
            </a:r>
            <a:r>
              <a:rPr sz="2000" spc="-35" dirty="0">
                <a:solidFill>
                  <a:srgbClr val="40403F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40403F"/>
                </a:solidFill>
                <a:latin typeface="Verdana"/>
                <a:cs typeface="Verdana"/>
              </a:rPr>
              <a:t>sors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600" y="647700"/>
            <a:ext cx="3855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F</a:t>
            </a:r>
            <a:r>
              <a:rPr spc="50" dirty="0"/>
              <a:t>ac</a:t>
            </a:r>
            <a:r>
              <a:rPr spc="-40" dirty="0"/>
              <a:t>t</a:t>
            </a:r>
            <a:r>
              <a:rPr spc="-15" dirty="0"/>
              <a:t>oryBean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0" y="4343400"/>
            <a:ext cx="2764790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723900">
              <a:lnSpc>
                <a:spcPts val="2600"/>
              </a:lnSpc>
              <a:spcBef>
                <a:spcPts val="219"/>
              </a:spcBef>
            </a:pPr>
            <a:r>
              <a:rPr sz="2200" spc="25" dirty="0">
                <a:latin typeface="Verdana"/>
                <a:cs typeface="Verdana"/>
              </a:rPr>
              <a:t>Builds </a:t>
            </a:r>
            <a:r>
              <a:rPr sz="2200" spc="40" dirty="0">
                <a:latin typeface="Verdana"/>
                <a:cs typeface="Verdana"/>
              </a:rPr>
              <a:t>on </a:t>
            </a:r>
            <a:r>
              <a:rPr sz="2200" spc="45" dirty="0">
                <a:latin typeface="Verdana"/>
                <a:cs typeface="Verdana"/>
              </a:rPr>
              <a:t> </a:t>
            </a:r>
            <a:r>
              <a:rPr sz="2200" spc="35" dirty="0">
                <a:latin typeface="Verdana"/>
                <a:cs typeface="Verdana"/>
              </a:rPr>
              <a:t>initMethod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75" dirty="0">
                <a:latin typeface="Verdana"/>
                <a:cs typeface="Verdana"/>
              </a:rPr>
              <a:t>c</a:t>
            </a:r>
            <a:r>
              <a:rPr sz="2200" spc="65" dirty="0">
                <a:latin typeface="Verdana"/>
                <a:cs typeface="Verdana"/>
              </a:rPr>
              <a:t>on</a:t>
            </a:r>
            <a:r>
              <a:rPr sz="2200" spc="20" dirty="0">
                <a:latin typeface="Verdana"/>
                <a:cs typeface="Verdana"/>
              </a:rPr>
              <a:t>c</a:t>
            </a:r>
            <a:r>
              <a:rPr sz="2200" spc="50" dirty="0">
                <a:latin typeface="Verdana"/>
                <a:cs typeface="Verdana"/>
              </a:rPr>
              <a:t>ept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3100" y="4343400"/>
            <a:ext cx="220789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58800">
              <a:lnSpc>
                <a:spcPts val="2600"/>
              </a:lnSpc>
              <a:spcBef>
                <a:spcPts val="219"/>
              </a:spcBef>
            </a:pPr>
            <a:r>
              <a:rPr sz="2200" spc="40" dirty="0">
                <a:latin typeface="Verdana"/>
                <a:cs typeface="Verdana"/>
              </a:rPr>
              <a:t>Factory </a:t>
            </a:r>
            <a:r>
              <a:rPr sz="2200" spc="45" dirty="0">
                <a:latin typeface="Verdana"/>
                <a:cs typeface="Verdana"/>
              </a:rPr>
              <a:t> Method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Pattern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4537" y="2075153"/>
            <a:ext cx="2067021" cy="20670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455400" y="4343400"/>
            <a:ext cx="18675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0" dirty="0">
                <a:latin typeface="Verdana"/>
                <a:cs typeface="Verdana"/>
              </a:rPr>
              <a:t>Legacy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70" dirty="0">
                <a:latin typeface="Verdana"/>
                <a:cs typeface="Verdana"/>
              </a:rPr>
              <a:t>Code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7900" y="7861300"/>
            <a:ext cx="2410460" cy="6908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68300" marR="5080" indent="-355600">
              <a:lnSpc>
                <a:spcPts val="2600"/>
              </a:lnSpc>
              <a:spcBef>
                <a:spcPts val="220"/>
              </a:spcBef>
            </a:pPr>
            <a:r>
              <a:rPr sz="2200" spc="25" dirty="0">
                <a:latin typeface="Verdana"/>
                <a:cs typeface="Verdana"/>
              </a:rPr>
              <a:t>Contract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30" dirty="0">
                <a:latin typeface="Verdana"/>
                <a:cs typeface="Verdana"/>
              </a:rPr>
              <a:t>without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20" dirty="0">
                <a:latin typeface="Verdana"/>
                <a:cs typeface="Verdana"/>
              </a:rPr>
              <a:t>Constructor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4800" y="7861300"/>
            <a:ext cx="21278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" dirty="0">
                <a:latin typeface="Verdana"/>
                <a:cs typeface="Verdana"/>
              </a:rPr>
              <a:t>Static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35" dirty="0">
                <a:latin typeface="Verdana"/>
                <a:cs typeface="Verdana"/>
              </a:rPr>
              <a:t>Methods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55398" y="2073069"/>
            <a:ext cx="1879603" cy="20710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3076" y="5957533"/>
            <a:ext cx="2222646" cy="134163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49476" y="2136207"/>
            <a:ext cx="2222646" cy="194481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28097" y="5594849"/>
            <a:ext cx="2067006" cy="2067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0" y="0"/>
                </a:moveTo>
                <a:lnTo>
                  <a:pt x="16256000" y="0"/>
                </a:lnTo>
                <a:lnTo>
                  <a:pt x="16256000" y="5184341"/>
                </a:lnTo>
                <a:lnTo>
                  <a:pt x="0" y="518434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7100" y="3116579"/>
            <a:ext cx="11976100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solidFill>
                  <a:srgbClr val="F15B2A"/>
                </a:solidFill>
                <a:latin typeface="Courier New"/>
                <a:cs typeface="Courier New"/>
              </a:rPr>
              <a:t>@Value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9BC850"/>
                </a:solidFill>
                <a:latin typeface="Courier New"/>
                <a:cs typeface="Courier New"/>
              </a:rPr>
              <a:t>"#{ T(java.lang.Math).random() </a:t>
            </a:r>
            <a:r>
              <a:rPr sz="3200" dirty="0">
                <a:solidFill>
                  <a:srgbClr val="9BC850"/>
                </a:solidFill>
                <a:latin typeface="Courier New"/>
                <a:cs typeface="Courier New"/>
              </a:rPr>
              <a:t>* </a:t>
            </a:r>
            <a:r>
              <a:rPr sz="3200" spc="-5" dirty="0">
                <a:solidFill>
                  <a:srgbClr val="9BC850"/>
                </a:solidFill>
                <a:latin typeface="Courier New"/>
                <a:cs typeface="Courier New"/>
              </a:rPr>
              <a:t>100.0 </a:t>
            </a:r>
            <a:r>
              <a:rPr sz="3200" dirty="0">
                <a:solidFill>
                  <a:srgbClr val="9BC850"/>
                </a:solidFill>
                <a:latin typeface="Courier New"/>
                <a:cs typeface="Courier New"/>
              </a:rPr>
              <a:t>}"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3200" spc="-19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2A9FBC"/>
                </a:solidFill>
                <a:latin typeface="Courier New"/>
                <a:cs typeface="Courier New"/>
              </a:rPr>
              <a:t>private</a:t>
            </a:r>
            <a:r>
              <a:rPr sz="3200" spc="-10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2A9FBC"/>
                </a:solidFill>
                <a:latin typeface="Courier New"/>
                <a:cs typeface="Courier New"/>
              </a:rPr>
              <a:t>double</a:t>
            </a:r>
            <a:r>
              <a:rPr sz="3200" spc="-5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B85D82"/>
                </a:solidFill>
                <a:latin typeface="Courier New"/>
                <a:cs typeface="Courier New"/>
              </a:rPr>
              <a:t>seedNum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5422900"/>
            <a:ext cx="4210685" cy="292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10" dirty="0">
                <a:solidFill>
                  <a:srgbClr val="404040"/>
                </a:solidFill>
                <a:latin typeface="Verdana"/>
                <a:cs typeface="Verdana"/>
              </a:rPr>
              <a:t>SpEL</a:t>
            </a:r>
            <a:endParaRPr sz="4800">
              <a:latin typeface="Verdana"/>
              <a:cs typeface="Verdana"/>
            </a:endParaRPr>
          </a:p>
          <a:p>
            <a:pPr marL="50800" marR="5080">
              <a:lnSpc>
                <a:spcPct val="176300"/>
              </a:lnSpc>
              <a:spcBef>
                <a:spcPts val="560"/>
              </a:spcBef>
            </a:pPr>
            <a:r>
              <a:rPr sz="2600" spc="10" dirty="0">
                <a:latin typeface="Verdana"/>
                <a:cs typeface="Verdana"/>
              </a:rPr>
              <a:t>Manipulate</a:t>
            </a:r>
            <a:r>
              <a:rPr sz="2600" spc="-165" dirty="0">
                <a:latin typeface="Verdana"/>
                <a:cs typeface="Verdana"/>
              </a:rPr>
              <a:t> </a:t>
            </a:r>
            <a:r>
              <a:rPr sz="2600" spc="50" dirty="0">
                <a:latin typeface="Verdana"/>
                <a:cs typeface="Verdana"/>
              </a:rPr>
              <a:t>Object</a:t>
            </a:r>
            <a:r>
              <a:rPr sz="2600" spc="-16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Graph </a:t>
            </a:r>
            <a:r>
              <a:rPr sz="2600" spc="-90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Evaluate </a:t>
            </a:r>
            <a:r>
              <a:rPr sz="2600" spc="-5" dirty="0">
                <a:latin typeface="Verdana"/>
                <a:cs typeface="Verdana"/>
              </a:rPr>
              <a:t>at </a:t>
            </a:r>
            <a:r>
              <a:rPr sz="2600" spc="5" dirty="0">
                <a:latin typeface="Verdana"/>
                <a:cs typeface="Verdana"/>
              </a:rPr>
              <a:t>Runtime </a:t>
            </a:r>
            <a:r>
              <a:rPr sz="2600" spc="10" dirty="0">
                <a:latin typeface="Verdana"/>
                <a:cs typeface="Verdana"/>
              </a:rPr>
              <a:t> </a:t>
            </a:r>
            <a:r>
              <a:rPr sz="2600" spc="25" dirty="0">
                <a:latin typeface="Verdana"/>
                <a:cs typeface="Verdana"/>
              </a:rPr>
              <a:t>Configuration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Spring</a:t>
            </a:r>
            <a:r>
              <a:rPr spc="-285" dirty="0"/>
              <a:t> </a:t>
            </a:r>
            <a:r>
              <a:rPr spc="305" dirty="0"/>
              <a:t>AOP</a:t>
            </a:r>
            <a:r>
              <a:rPr spc="-285" dirty="0"/>
              <a:t> </a:t>
            </a:r>
            <a:r>
              <a:rPr spc="-50" dirty="0"/>
              <a:t>Proxies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100" y="2321560"/>
            <a:ext cx="12844145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100"/>
              </a:spcBef>
              <a:tabLst>
                <a:tab pos="5979795" algn="l"/>
                <a:tab pos="9737090" algn="l"/>
              </a:tabLst>
            </a:pPr>
            <a:r>
              <a:rPr sz="2900" spc="-5" dirty="0">
                <a:latin typeface="Courier New"/>
                <a:cs typeface="Courier New"/>
              </a:rPr>
              <a:t>ProxyFactor</a:t>
            </a:r>
            <a:r>
              <a:rPr sz="2900" dirty="0">
                <a:latin typeface="Courier New"/>
                <a:cs typeface="Courier New"/>
              </a:rPr>
              <a:t>y</a:t>
            </a:r>
            <a:r>
              <a:rPr sz="2900" spc="-5" dirty="0">
                <a:latin typeface="Courier New"/>
                <a:cs typeface="Courier New"/>
              </a:rPr>
              <a:t> factor</a:t>
            </a:r>
            <a:r>
              <a:rPr sz="2900" dirty="0">
                <a:latin typeface="Courier New"/>
                <a:cs typeface="Courier New"/>
              </a:rPr>
              <a:t>y</a:t>
            </a:r>
            <a:r>
              <a:rPr sz="2900" spc="-5" dirty="0">
                <a:latin typeface="Courier New"/>
                <a:cs typeface="Courier New"/>
              </a:rPr>
              <a:t> </a:t>
            </a:r>
            <a:r>
              <a:rPr sz="2900" dirty="0">
                <a:latin typeface="Courier New"/>
                <a:cs typeface="Courier New"/>
              </a:rPr>
              <a:t>=</a:t>
            </a:r>
            <a:r>
              <a:rPr sz="2900" spc="5" dirty="0">
                <a:latin typeface="Courier New"/>
                <a:cs typeface="Courier New"/>
              </a:rPr>
              <a:t> </a:t>
            </a:r>
            <a:r>
              <a:rPr sz="2900" b="1" dirty="0">
                <a:solidFill>
                  <a:srgbClr val="A62E5C"/>
                </a:solidFill>
                <a:latin typeface="Courier New"/>
                <a:cs typeface="Courier New"/>
              </a:rPr>
              <a:t>new	</a:t>
            </a:r>
            <a:r>
              <a:rPr sz="2900" dirty="0">
                <a:latin typeface="Courier New"/>
                <a:cs typeface="Courier New"/>
              </a:rPr>
              <a:t>ProxyFactory</a:t>
            </a:r>
            <a:r>
              <a:rPr sz="2900" spc="-5" dirty="0">
                <a:latin typeface="Courier New"/>
                <a:cs typeface="Courier New"/>
              </a:rPr>
              <a:t>(</a:t>
            </a:r>
            <a:r>
              <a:rPr sz="2900" b="1" dirty="0">
                <a:solidFill>
                  <a:srgbClr val="A62E5C"/>
                </a:solidFill>
                <a:latin typeface="Courier New"/>
                <a:cs typeface="Courier New"/>
              </a:rPr>
              <a:t>new	</a:t>
            </a:r>
            <a:r>
              <a:rPr sz="2900" spc="-5" dirty="0">
                <a:latin typeface="Courier New"/>
                <a:cs typeface="Courier New"/>
              </a:rPr>
              <a:t>SimplePojo());  factory.adddInterface(Pojo.</a:t>
            </a:r>
            <a:r>
              <a:rPr sz="2900" b="1" spc="-5" dirty="0">
                <a:solidFill>
                  <a:srgbClr val="A62E5C"/>
                </a:solidFill>
                <a:latin typeface="Courier New"/>
                <a:cs typeface="Courier New"/>
              </a:rPr>
              <a:t>class</a:t>
            </a:r>
            <a:r>
              <a:rPr sz="2900" spc="-5" dirty="0">
                <a:latin typeface="Courier New"/>
                <a:cs typeface="Courier New"/>
              </a:rPr>
              <a:t>);</a:t>
            </a:r>
            <a:endParaRPr sz="2900">
              <a:latin typeface="Courier New"/>
              <a:cs typeface="Courier New"/>
            </a:endParaRPr>
          </a:p>
          <a:p>
            <a:pPr marL="12700" marR="4646295">
              <a:lnSpc>
                <a:spcPct val="109200"/>
              </a:lnSpc>
              <a:tabLst>
                <a:tab pos="4874895" algn="l"/>
              </a:tabLst>
            </a:pPr>
            <a:r>
              <a:rPr sz="2900" dirty="0">
                <a:latin typeface="Courier New"/>
                <a:cs typeface="Courier New"/>
              </a:rPr>
              <a:t>factory.addAdvice</a:t>
            </a:r>
            <a:r>
              <a:rPr sz="2900" spc="-25" dirty="0">
                <a:latin typeface="Courier New"/>
                <a:cs typeface="Courier New"/>
              </a:rPr>
              <a:t>(</a:t>
            </a:r>
            <a:r>
              <a:rPr sz="2900" b="1" dirty="0">
                <a:solidFill>
                  <a:srgbClr val="A62E5C"/>
                </a:solidFill>
                <a:latin typeface="Courier New"/>
                <a:cs typeface="Courier New"/>
              </a:rPr>
              <a:t>new	</a:t>
            </a:r>
            <a:r>
              <a:rPr sz="2900" spc="-5" dirty="0">
                <a:latin typeface="Courier New"/>
                <a:cs typeface="Courier New"/>
              </a:rPr>
              <a:t>RetryAdvice());  </a:t>
            </a:r>
            <a:r>
              <a:rPr sz="2900" dirty="0">
                <a:latin typeface="Courier New"/>
                <a:cs typeface="Courier New"/>
              </a:rPr>
              <a:t>factory.setExposeProxy(true);</a:t>
            </a:r>
            <a:endParaRPr sz="2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900" spc="-5" dirty="0">
                <a:latin typeface="Courier New"/>
                <a:cs typeface="Courier New"/>
              </a:rPr>
              <a:t>Pojo</a:t>
            </a:r>
            <a:r>
              <a:rPr sz="2900" spc="-25" dirty="0">
                <a:latin typeface="Courier New"/>
                <a:cs typeface="Courier New"/>
              </a:rPr>
              <a:t> </a:t>
            </a:r>
            <a:r>
              <a:rPr sz="2900" spc="-5" dirty="0">
                <a:latin typeface="Courier New"/>
                <a:cs typeface="Courier New"/>
              </a:rPr>
              <a:t>pojo</a:t>
            </a:r>
            <a:r>
              <a:rPr sz="2900" spc="-25" dirty="0">
                <a:latin typeface="Courier New"/>
                <a:cs typeface="Courier New"/>
              </a:rPr>
              <a:t> </a:t>
            </a:r>
            <a:r>
              <a:rPr sz="2900" dirty="0">
                <a:latin typeface="Courier New"/>
                <a:cs typeface="Courier New"/>
              </a:rPr>
              <a:t>=</a:t>
            </a:r>
            <a:r>
              <a:rPr sz="2900" spc="-20" dirty="0">
                <a:latin typeface="Courier New"/>
                <a:cs typeface="Courier New"/>
              </a:rPr>
              <a:t> </a:t>
            </a:r>
            <a:r>
              <a:rPr sz="2900" spc="-5" dirty="0">
                <a:latin typeface="Courier New"/>
                <a:cs typeface="Courier New"/>
              </a:rPr>
              <a:t>(Pojo)</a:t>
            </a:r>
            <a:r>
              <a:rPr sz="2900" spc="-25" dirty="0">
                <a:latin typeface="Courier New"/>
                <a:cs typeface="Courier New"/>
              </a:rPr>
              <a:t> </a:t>
            </a:r>
            <a:r>
              <a:rPr sz="2900" spc="-5" dirty="0">
                <a:latin typeface="Courier New"/>
                <a:cs typeface="Courier New"/>
              </a:rPr>
              <a:t>factory.getProxy();</a:t>
            </a:r>
            <a:endParaRPr sz="2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61035" algn="l"/>
                <a:tab pos="1741805" algn="l"/>
                <a:tab pos="2390140" algn="l"/>
                <a:tab pos="2822575" algn="l"/>
                <a:tab pos="4335780" algn="l"/>
                <a:tab pos="5416550" algn="l"/>
                <a:tab pos="6065520" algn="l"/>
                <a:tab pos="6929755" algn="l"/>
              </a:tabLst>
            </a:pPr>
            <a:r>
              <a:rPr sz="2900" i="1" spc="180" dirty="0">
                <a:solidFill>
                  <a:srgbClr val="2A9FBC"/>
                </a:solidFill>
                <a:latin typeface="Trebuchet MS"/>
                <a:cs typeface="Trebuchet MS"/>
              </a:rPr>
              <a:t>//	</a:t>
            </a:r>
            <a:r>
              <a:rPr sz="2900" i="1" spc="475" dirty="0">
                <a:solidFill>
                  <a:srgbClr val="2A9FBC"/>
                </a:solidFill>
                <a:latin typeface="Trebuchet MS"/>
                <a:cs typeface="Trebuchet MS"/>
              </a:rPr>
              <a:t>this	</a:t>
            </a:r>
            <a:r>
              <a:rPr sz="2900" i="1" spc="670" dirty="0">
                <a:solidFill>
                  <a:srgbClr val="2A9FBC"/>
                </a:solidFill>
                <a:latin typeface="Trebuchet MS"/>
                <a:cs typeface="Trebuchet MS"/>
              </a:rPr>
              <a:t>is	</a:t>
            </a:r>
            <a:r>
              <a:rPr sz="2900" i="1" spc="175" dirty="0">
                <a:solidFill>
                  <a:srgbClr val="2A9FBC"/>
                </a:solidFill>
                <a:latin typeface="Trebuchet MS"/>
                <a:cs typeface="Trebuchet MS"/>
              </a:rPr>
              <a:t>a	</a:t>
            </a:r>
            <a:r>
              <a:rPr sz="2900" i="1" spc="40" dirty="0">
                <a:solidFill>
                  <a:srgbClr val="2A9FBC"/>
                </a:solidFill>
                <a:latin typeface="Trebuchet MS"/>
                <a:cs typeface="Trebuchet MS"/>
              </a:rPr>
              <a:t>method	</a:t>
            </a:r>
            <a:r>
              <a:rPr sz="2900" i="1" spc="520" dirty="0">
                <a:solidFill>
                  <a:srgbClr val="2A9FBC"/>
                </a:solidFill>
                <a:latin typeface="Trebuchet MS"/>
                <a:cs typeface="Trebuchet MS"/>
              </a:rPr>
              <a:t>call	</a:t>
            </a:r>
            <a:r>
              <a:rPr sz="2900" i="1" spc="130" dirty="0">
                <a:solidFill>
                  <a:srgbClr val="2A9FBC"/>
                </a:solidFill>
                <a:latin typeface="Trebuchet MS"/>
                <a:cs typeface="Trebuchet MS"/>
              </a:rPr>
              <a:t>on	</a:t>
            </a:r>
            <a:r>
              <a:rPr sz="2900" i="1" spc="235" dirty="0">
                <a:solidFill>
                  <a:srgbClr val="2A9FBC"/>
                </a:solidFill>
                <a:latin typeface="Trebuchet MS"/>
                <a:cs typeface="Trebuchet MS"/>
              </a:rPr>
              <a:t>the	</a:t>
            </a:r>
            <a:r>
              <a:rPr sz="2900" i="1" spc="310" dirty="0">
                <a:solidFill>
                  <a:srgbClr val="2A9FBC"/>
                </a:solidFill>
                <a:latin typeface="Trebuchet MS"/>
                <a:cs typeface="Trebuchet MS"/>
              </a:rPr>
              <a:t>proxy!</a:t>
            </a: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latin typeface="Courier New"/>
                <a:cs typeface="Courier New"/>
              </a:rPr>
              <a:t>pojo.foo();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1509" y="7255131"/>
            <a:ext cx="4772025" cy="127000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When?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8623" y="7255131"/>
            <a:ext cx="4888230" cy="127000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</a:pP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Utilizes</a:t>
            </a:r>
            <a:r>
              <a:rPr sz="2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Proxies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07953" y="7255131"/>
            <a:ext cx="4765040" cy="127000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1122045">
              <a:lnSpc>
                <a:spcPct val="100000"/>
              </a:lnSpc>
            </a:pP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@Transactional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0" y="0"/>
                </a:moveTo>
                <a:lnTo>
                  <a:pt x="16256000" y="0"/>
                </a:lnTo>
                <a:lnTo>
                  <a:pt x="16256000" y="5184341"/>
                </a:lnTo>
                <a:lnTo>
                  <a:pt x="0" y="518434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70195">
              <a:lnSpc>
                <a:spcPct val="112000"/>
              </a:lnSpc>
              <a:spcBef>
                <a:spcPts val="100"/>
              </a:spcBef>
            </a:pPr>
            <a:r>
              <a:rPr spc="-5" dirty="0">
                <a:solidFill>
                  <a:srgbClr val="F15B2A"/>
                </a:solidFill>
              </a:rPr>
              <a:t>@Repository</a:t>
            </a:r>
            <a:r>
              <a:rPr spc="-5" dirty="0">
                <a:solidFill>
                  <a:srgbClr val="FFFFFF"/>
                </a:solidFill>
              </a:rPr>
              <a:t>(</a:t>
            </a:r>
            <a:r>
              <a:rPr spc="-5" dirty="0"/>
              <a:t>"speakerRepository"</a:t>
            </a:r>
            <a:r>
              <a:rPr spc="-5" dirty="0">
                <a:solidFill>
                  <a:srgbClr val="FFFFFF"/>
                </a:solidFill>
              </a:rPr>
              <a:t>) </a:t>
            </a:r>
            <a:r>
              <a:rPr spc="-19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15B2A"/>
                </a:solidFill>
              </a:rPr>
              <a:t>@Profile</a:t>
            </a:r>
            <a:r>
              <a:rPr spc="-5" dirty="0">
                <a:solidFill>
                  <a:srgbClr val="FFFFFF"/>
                </a:solidFill>
              </a:rPr>
              <a:t>(</a:t>
            </a:r>
            <a:r>
              <a:rPr spc="-5" dirty="0"/>
              <a:t>"dev"</a:t>
            </a:r>
            <a:r>
              <a:rPr spc="-5" dirty="0">
                <a:solidFill>
                  <a:srgbClr val="FFFFFF"/>
                </a:solidFill>
              </a:rPr>
              <a:t>)</a:t>
            </a:r>
          </a:p>
          <a:p>
            <a:pPr marL="241300" marR="5080" indent="-228600">
              <a:lnSpc>
                <a:spcPct val="112000"/>
              </a:lnSpc>
            </a:pPr>
            <a:r>
              <a:rPr spc="-5" dirty="0">
                <a:solidFill>
                  <a:srgbClr val="2A9FBC"/>
                </a:solidFill>
              </a:rPr>
              <a:t>public </a:t>
            </a:r>
            <a:r>
              <a:rPr dirty="0">
                <a:solidFill>
                  <a:srgbClr val="2A9FBC"/>
                </a:solidFill>
              </a:rPr>
              <a:t>class </a:t>
            </a:r>
            <a:r>
              <a:rPr spc="-5" dirty="0">
                <a:solidFill>
                  <a:srgbClr val="FFFFFF"/>
                </a:solidFill>
              </a:rPr>
              <a:t>HibernateSpeakerRepositoryImpl </a:t>
            </a:r>
            <a:r>
              <a:rPr dirty="0">
                <a:solidFill>
                  <a:srgbClr val="2A9FBC"/>
                </a:solidFill>
              </a:rPr>
              <a:t>implements </a:t>
            </a:r>
            <a:r>
              <a:rPr spc="-1910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SpeakerRepository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3600" y="5422900"/>
            <a:ext cx="3937635" cy="225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404040"/>
                </a:solidFill>
                <a:latin typeface="Verdana"/>
                <a:cs typeface="Verdana"/>
              </a:rPr>
              <a:t>Bean</a:t>
            </a:r>
            <a:r>
              <a:rPr sz="4800" spc="-3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/>
                <a:cs typeface="Verdana"/>
              </a:rPr>
              <a:t>Profiles</a:t>
            </a:r>
            <a:endParaRPr sz="4800">
              <a:latin typeface="Verdana"/>
              <a:cs typeface="Verdana"/>
            </a:endParaRPr>
          </a:p>
          <a:p>
            <a:pPr marL="50800" marR="109855">
              <a:lnSpc>
                <a:spcPct val="176300"/>
              </a:lnSpc>
              <a:spcBef>
                <a:spcPts val="760"/>
              </a:spcBef>
            </a:pPr>
            <a:r>
              <a:rPr sz="2600" spc="90" dirty="0">
                <a:latin typeface="Verdana"/>
                <a:cs typeface="Verdana"/>
              </a:rPr>
              <a:t>Adapt </a:t>
            </a:r>
            <a:r>
              <a:rPr sz="2600" spc="-5" dirty="0">
                <a:latin typeface="Verdana"/>
                <a:cs typeface="Verdana"/>
              </a:rPr>
              <a:t>Environments </a:t>
            </a:r>
            <a:r>
              <a:rPr sz="2600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Runtime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25" dirty="0">
                <a:latin typeface="Verdana"/>
                <a:cs typeface="Verdana"/>
              </a:rPr>
              <a:t>Configuration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/>
                <a:cs typeface="Verdana"/>
              </a:rPr>
              <a:t>Summary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7700" y="2298700"/>
            <a:ext cx="299275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/>
                <a:cs typeface="Verdana"/>
              </a:rPr>
              <a:t>Bean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60" dirty="0">
                <a:latin typeface="Verdana"/>
                <a:cs typeface="Verdana"/>
              </a:rPr>
              <a:t>Lifecycle</a:t>
            </a:r>
            <a:endParaRPr sz="3200">
              <a:latin typeface="Verdana"/>
              <a:cs typeface="Verdana"/>
            </a:endParaRPr>
          </a:p>
          <a:p>
            <a:pPr marL="12700" marR="377825">
              <a:lnSpc>
                <a:spcPts val="6200"/>
              </a:lnSpc>
              <a:spcBef>
                <a:spcPts val="400"/>
              </a:spcBef>
            </a:pPr>
            <a:r>
              <a:rPr sz="3200" spc="180" dirty="0">
                <a:latin typeface="Verdana"/>
                <a:cs typeface="Verdana"/>
              </a:rPr>
              <a:t>F</a:t>
            </a:r>
            <a:r>
              <a:rPr sz="3200" spc="60" dirty="0">
                <a:latin typeface="Verdana"/>
                <a:cs typeface="Verdana"/>
              </a:rPr>
              <a:t>ac</a:t>
            </a:r>
            <a:r>
              <a:rPr sz="3200" spc="-10" dirty="0">
                <a:latin typeface="Verdana"/>
                <a:cs typeface="Verdana"/>
              </a:rPr>
              <a:t>t</a:t>
            </a:r>
            <a:r>
              <a:rPr sz="3200" spc="20" dirty="0">
                <a:latin typeface="Verdana"/>
                <a:cs typeface="Verdana"/>
              </a:rPr>
              <a:t>oryBean  </a:t>
            </a:r>
            <a:r>
              <a:rPr sz="3200" spc="80" dirty="0">
                <a:latin typeface="Verdana"/>
                <a:cs typeface="Verdana"/>
              </a:rPr>
              <a:t>SpEL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7700" y="4660900"/>
            <a:ext cx="155892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Verdana"/>
                <a:cs typeface="Verdana"/>
              </a:rPr>
              <a:t>Proxies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95" dirty="0">
                <a:latin typeface="Verdana"/>
                <a:cs typeface="Verdana"/>
              </a:rPr>
              <a:t>P</a:t>
            </a:r>
            <a:r>
              <a:rPr sz="3200" spc="5" dirty="0">
                <a:latin typeface="Verdana"/>
                <a:cs typeface="Verdana"/>
              </a:rPr>
              <a:t>r</a:t>
            </a:r>
            <a:r>
              <a:rPr sz="3200" spc="40" dirty="0">
                <a:latin typeface="Verdana"/>
                <a:cs typeface="Verdana"/>
              </a:rPr>
              <a:t>ofiles  </a:t>
            </a:r>
            <a:r>
              <a:rPr sz="3200" spc="15" dirty="0">
                <a:latin typeface="Verdana"/>
                <a:cs typeface="Verdana"/>
              </a:rPr>
              <a:t>Next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</Words>
  <Application>Microsoft Office PowerPoint</Application>
  <PresentationFormat>Custom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Advanced Bean Configuration</vt:lpstr>
      <vt:lpstr>Advanced Bean Configuration</vt:lpstr>
      <vt:lpstr>Bean Lifecycle</vt:lpstr>
      <vt:lpstr>FactoryBean</vt:lpstr>
      <vt:lpstr>@Value("#{ T(java.lang.Math).random() * 100.0 }")  private double seedNum;</vt:lpstr>
      <vt:lpstr>Spring AOP Proxies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Bean Configuration</dc:title>
  <cp:lastModifiedBy>Stephen Samuels</cp:lastModifiedBy>
  <cp:revision>1</cp:revision>
  <dcterms:created xsi:type="dcterms:W3CDTF">2021-05-19T13:51:18Z</dcterms:created>
  <dcterms:modified xsi:type="dcterms:W3CDTF">2021-05-19T13:52:44Z</dcterms:modified>
</cp:coreProperties>
</file>