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6256000" cy="9144000"/>
  <p:notesSz cx="16256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05830" y="647700"/>
            <a:ext cx="424434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7525" y="2674620"/>
            <a:ext cx="15220950" cy="331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1370456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40" dirty="0">
                <a:solidFill>
                  <a:srgbClr val="171717"/>
                </a:solidFill>
              </a:rPr>
              <a:t>Usin</a:t>
            </a:r>
            <a:r>
              <a:rPr sz="6000" spc="20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60" dirty="0">
                <a:solidFill>
                  <a:srgbClr val="171717"/>
                </a:solidFill>
              </a:rPr>
              <a:t>T</a:t>
            </a:r>
            <a:r>
              <a:rPr sz="6000" spc="-350" dirty="0">
                <a:solidFill>
                  <a:srgbClr val="171717"/>
                </a:solidFill>
              </a:rPr>
              <a:t>h</a:t>
            </a:r>
            <a:r>
              <a:rPr sz="6000" spc="-200" dirty="0">
                <a:solidFill>
                  <a:srgbClr val="171717"/>
                </a:solidFill>
              </a:rPr>
              <a:t>ymelea</a:t>
            </a:r>
            <a:r>
              <a:rPr sz="6000" spc="-30" dirty="0">
                <a:solidFill>
                  <a:srgbClr val="171717"/>
                </a:solidFill>
              </a:rPr>
              <a:t>f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210" dirty="0">
                <a:solidFill>
                  <a:srgbClr val="171717"/>
                </a:solidFill>
              </a:rPr>
              <a:t>i</a:t>
            </a:r>
            <a:r>
              <a:rPr sz="6000" spc="-120" dirty="0">
                <a:solidFill>
                  <a:srgbClr val="171717"/>
                </a:solidFill>
              </a:rPr>
              <a:t>n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170" dirty="0">
                <a:solidFill>
                  <a:srgbClr val="171717"/>
                </a:solidFill>
              </a:rPr>
              <a:t>Sprin</a:t>
            </a:r>
            <a:r>
              <a:rPr sz="6000" spc="-15" dirty="0">
                <a:solidFill>
                  <a:srgbClr val="171717"/>
                </a:solidFill>
              </a:rPr>
              <a:t>g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-5" dirty="0">
                <a:solidFill>
                  <a:srgbClr val="171717"/>
                </a:solidFill>
              </a:rPr>
              <a:t>M</a:t>
            </a:r>
            <a:r>
              <a:rPr sz="6000" spc="-5" dirty="0">
                <a:solidFill>
                  <a:srgbClr val="171717"/>
                </a:solidFill>
              </a:rPr>
              <a:t>V</a:t>
            </a:r>
            <a:r>
              <a:rPr sz="6000" spc="235" dirty="0">
                <a:solidFill>
                  <a:srgbClr val="171717"/>
                </a:solidFill>
              </a:rPr>
              <a:t>C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120" dirty="0">
                <a:solidFill>
                  <a:srgbClr val="171717"/>
                </a:solidFill>
              </a:rPr>
              <a:t>V</a:t>
            </a:r>
            <a:r>
              <a:rPr sz="6000" spc="-225" dirty="0">
                <a:solidFill>
                  <a:srgbClr val="171717"/>
                </a:solidFill>
              </a:rPr>
              <a:t>i</a:t>
            </a:r>
            <a:r>
              <a:rPr sz="6000" spc="-330" dirty="0">
                <a:solidFill>
                  <a:srgbClr val="171717"/>
                </a:solidFill>
              </a:rPr>
              <a:t>e</a:t>
            </a:r>
            <a:r>
              <a:rPr sz="6000" spc="10" dirty="0">
                <a:solidFill>
                  <a:srgbClr val="171717"/>
                </a:solidFill>
              </a:rPr>
              <a:t>w</a:t>
            </a:r>
            <a:r>
              <a:rPr sz="6000" spc="-140" dirty="0">
                <a:solidFill>
                  <a:srgbClr val="171717"/>
                </a:solidFill>
              </a:rPr>
              <a:t>s</a:t>
            </a:r>
            <a:endParaRPr sz="6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3200" y="647700"/>
            <a:ext cx="3145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Thymeleaf</a:t>
            </a:r>
            <a:endParaRPr spc="-6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03850" y="1847850"/>
            <a:ext cx="5448300" cy="54483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0300" y="647700"/>
            <a:ext cx="3825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Dependency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3614420"/>
            <a:ext cx="9415780" cy="23749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&lt;dependency&gt;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942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&lt;groupId&gt;org.thymeleaf&lt;/groupId&gt;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942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&lt;artifactId&gt;thymeleaf-spring5&lt;/artifactId&gt;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43942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&lt;version&gt;3.0.11.RELEASE&lt;/version&gt;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&lt;/dependency&gt;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2100" y="647700"/>
            <a:ext cx="5520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Template</a:t>
            </a:r>
            <a:r>
              <a:rPr spc="-315" dirty="0"/>
              <a:t> </a:t>
            </a:r>
            <a:r>
              <a:rPr spc="-55" dirty="0"/>
              <a:t>Resolver</a:t>
            </a:r>
            <a:endParaRPr spc="-55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2433320"/>
            <a:ext cx="13467715" cy="42545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@Bean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66140" marR="1071880" indent="-854075">
              <a:lnSpc>
                <a:spcPct val="110000"/>
              </a:lnSpc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public SpringResourceTemplateResolver templateResolver()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SpringResourceTemplateResolver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templateResolver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8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new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66140" marR="5080" indent="-854075">
              <a:lnSpc>
                <a:spcPct val="110000"/>
              </a:lnSpc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SpringResourceTemplateResolver();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templateResolver.setApplicationContext(applicationContext);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templateResolver.setPrefix("/WEB-INF/views/");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templateResolver.setSuffix(".html");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6614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return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templateResolver;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26100" y="647700"/>
            <a:ext cx="50145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Template</a:t>
            </a:r>
            <a:r>
              <a:rPr spc="-305" dirty="0"/>
              <a:t> </a:t>
            </a:r>
            <a:r>
              <a:rPr spc="-5" dirty="0"/>
              <a:t>Engine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0600" y="3373120"/>
            <a:ext cx="14747875" cy="33147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@Bean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public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SpringTemplateEngine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templateEngine()</a:t>
            </a:r>
            <a:r>
              <a:rPr sz="28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66140" marR="5080">
              <a:lnSpc>
                <a:spcPct val="110000"/>
              </a:lnSpc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SpringTemplateEngine templateEngine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new SpringTemplateEngine(); </a:t>
            </a:r>
            <a:r>
              <a:rPr sz="2800" spc="-16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templateEngine.setTemplateResolver(templateResolver()); </a:t>
            </a:r>
            <a:r>
              <a:rPr sz="28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templateEngine.setEnableSpringELCompiler(true);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86614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Courier New" panose="02070309020205020404"/>
                <a:cs typeface="Courier New" panose="02070309020205020404"/>
              </a:rPr>
              <a:t>return</a:t>
            </a:r>
            <a:r>
              <a:rPr sz="2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latin typeface="Courier New" panose="02070309020205020404"/>
                <a:cs typeface="Courier New" panose="02070309020205020404"/>
              </a:rPr>
              <a:t>templateEngine;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View</a:t>
            </a:r>
            <a:r>
              <a:rPr spc="-330" dirty="0"/>
              <a:t> </a:t>
            </a:r>
            <a:r>
              <a:rPr spc="-55" dirty="0"/>
              <a:t>Resolver</a:t>
            </a:r>
            <a:endParaRPr spc="-5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485775">
              <a:lnSpc>
                <a:spcPct val="100000"/>
              </a:lnSpc>
              <a:spcBef>
                <a:spcPts val="440"/>
              </a:spcBef>
            </a:pPr>
            <a:r>
              <a:rPr spc="-5" dirty="0"/>
              <a:t>@Bean</a:t>
            </a:r>
            <a:endParaRPr spc="-5" dirty="0"/>
          </a:p>
          <a:p>
            <a:pPr marL="485775">
              <a:lnSpc>
                <a:spcPct val="100000"/>
              </a:lnSpc>
              <a:spcBef>
                <a:spcPts val="340"/>
              </a:spcBef>
            </a:pP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ViewResolver</a:t>
            </a:r>
            <a:r>
              <a:rPr spc="-20" dirty="0"/>
              <a:t> </a:t>
            </a:r>
            <a:r>
              <a:rPr spc="-5" dirty="0"/>
              <a:t>thymeleafResolver()</a:t>
            </a:r>
            <a:r>
              <a:rPr spc="-15" dirty="0"/>
              <a:t> </a:t>
            </a:r>
            <a:r>
              <a:rPr dirty="0"/>
              <a:t>{</a:t>
            </a:r>
            <a:endParaRPr dirty="0"/>
          </a:p>
          <a:p>
            <a:pPr marL="1339215" marR="5080">
              <a:lnSpc>
                <a:spcPct val="110000"/>
              </a:lnSpc>
            </a:pPr>
            <a:r>
              <a:rPr spc="-5" dirty="0"/>
              <a:t>ThymeleafViewResolver viewResolver </a:t>
            </a:r>
            <a:r>
              <a:rPr dirty="0"/>
              <a:t>= </a:t>
            </a:r>
            <a:r>
              <a:rPr spc="-5" dirty="0"/>
              <a:t>new ThymeleafViewResolver(); </a:t>
            </a:r>
            <a:r>
              <a:rPr spc="-1670" dirty="0"/>
              <a:t> </a:t>
            </a:r>
            <a:r>
              <a:rPr spc="-5" dirty="0"/>
              <a:t>viewResolver.setTemplateEngine(templateEngine()); </a:t>
            </a:r>
            <a:r>
              <a:rPr dirty="0"/>
              <a:t> </a:t>
            </a:r>
            <a:r>
              <a:rPr spc="-5" dirty="0"/>
              <a:t>viewResolver.setOrder(0);</a:t>
            </a:r>
            <a:endParaRPr spc="-5" dirty="0"/>
          </a:p>
          <a:p>
            <a:pPr marL="1339215">
              <a:lnSpc>
                <a:spcPct val="100000"/>
              </a:lnSpc>
              <a:spcBef>
                <a:spcPts val="340"/>
              </a:spcBef>
            </a:pPr>
            <a:r>
              <a:rPr spc="-5" dirty="0"/>
              <a:t>return</a:t>
            </a:r>
            <a:r>
              <a:rPr spc="-70" dirty="0"/>
              <a:t> </a:t>
            </a:r>
            <a:r>
              <a:rPr spc="-5" dirty="0"/>
              <a:t>viewResolver;</a:t>
            </a:r>
            <a:endParaRPr spc="-5" dirty="0"/>
          </a:p>
          <a:p>
            <a:pPr marL="485775">
              <a:lnSpc>
                <a:spcPct val="100000"/>
              </a:lnSpc>
              <a:spcBef>
                <a:spcPts val="340"/>
              </a:spcBef>
            </a:pPr>
            <a:r>
              <a:rPr dirty="0"/>
              <a:t>}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7700" y="2692400"/>
            <a:ext cx="379158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0000"/>
                </a:solidFill>
              </a:rPr>
              <a:t>Templating</a:t>
            </a:r>
            <a:endParaRPr sz="3200"/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40" dirty="0">
                <a:solidFill>
                  <a:srgbClr val="000000"/>
                </a:solidFill>
              </a:rPr>
              <a:t>Dependencies </a:t>
            </a:r>
            <a:r>
              <a:rPr sz="3200" spc="45" dirty="0">
                <a:solidFill>
                  <a:srgbClr val="000000"/>
                </a:solidFill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Template</a:t>
            </a:r>
            <a:r>
              <a:rPr sz="3200" spc="-240" dirty="0">
                <a:solidFill>
                  <a:srgbClr val="000000"/>
                </a:solidFill>
              </a:rPr>
              <a:t> </a:t>
            </a:r>
            <a:r>
              <a:rPr sz="3200" spc="10" dirty="0">
                <a:solidFill>
                  <a:srgbClr val="000000"/>
                </a:solidFill>
              </a:rPr>
              <a:t>Resolver </a:t>
            </a:r>
            <a:r>
              <a:rPr sz="3200" spc="-1110" dirty="0">
                <a:solidFill>
                  <a:srgbClr val="000000"/>
                </a:solidFill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Template </a:t>
            </a:r>
            <a:r>
              <a:rPr sz="3200" spc="40" dirty="0">
                <a:solidFill>
                  <a:srgbClr val="000000"/>
                </a:solidFill>
              </a:rPr>
              <a:t>Engine </a:t>
            </a:r>
            <a:r>
              <a:rPr sz="3200" spc="45" dirty="0">
                <a:solidFill>
                  <a:srgbClr val="000000"/>
                </a:solidFill>
              </a:rPr>
              <a:t> </a:t>
            </a:r>
            <a:r>
              <a:rPr sz="3200" spc="65" dirty="0">
                <a:solidFill>
                  <a:srgbClr val="000000"/>
                </a:solidFill>
              </a:rPr>
              <a:t>View</a:t>
            </a:r>
            <a:r>
              <a:rPr sz="3200" spc="-175" dirty="0">
                <a:solidFill>
                  <a:srgbClr val="000000"/>
                </a:solidFill>
              </a:rPr>
              <a:t> </a:t>
            </a:r>
            <a:r>
              <a:rPr sz="3200" spc="10" dirty="0">
                <a:solidFill>
                  <a:srgbClr val="000000"/>
                </a:solidFill>
              </a:rPr>
              <a:t>Resolver</a:t>
            </a:r>
            <a:endParaRPr sz="3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1096</Words>
  <Application>WPS Presentation</Application>
  <PresentationFormat>On-screen Show 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Verdana</vt:lpstr>
      <vt:lpstr>Courier New</vt:lpstr>
      <vt:lpstr>Microsoft YaHei</vt:lpstr>
      <vt:lpstr>Arial Unicode MS</vt:lpstr>
      <vt:lpstr>Calibri</vt:lpstr>
      <vt:lpstr>Office Theme</vt:lpstr>
      <vt:lpstr>Using Thymeleaf in Spring MVC Views</vt:lpstr>
      <vt:lpstr>Thymeleaf</vt:lpstr>
      <vt:lpstr>Dependency</vt:lpstr>
      <vt:lpstr>Template Resolver</vt:lpstr>
      <vt:lpstr>Template Engine</vt:lpstr>
      <vt:lpstr>View Resolver</vt:lpstr>
      <vt:lpstr>Dependencies  Template Resolver  Template Engine  View Resolver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Thymeleaf in Spring MVC Views</dc:title>
  <dc:creator/>
  <cp:lastModifiedBy>Steve Sam</cp:lastModifiedBy>
  <cp:revision>1</cp:revision>
  <dcterms:created xsi:type="dcterms:W3CDTF">2021-10-23T13:18:46Z</dcterms:created>
  <dcterms:modified xsi:type="dcterms:W3CDTF">2021-10-23T13:18:46Z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A2AF1EEBF91D447EAD7EE15330868148</vt:lpwstr>
  </property>
  <property fmtid="{D5CDD505-2E9C-101B-9397-08002B2CF9AE}" pid="3" name="KSOProductBuildVer">
    <vt:lpwstr>1033-11.2.0.10323</vt:lpwstr>
  </property>
</Properties>
</file>