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50" y="1264411"/>
            <a:ext cx="5484495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50" y="1264411"/>
            <a:ext cx="5484495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984615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INSTALLATION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2800" spc="-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800" spc="-969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965263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0" dirty="0">
                <a:solidFill>
                  <a:srgbClr val="171717"/>
                </a:solidFill>
              </a:rPr>
              <a:t>J</a:t>
            </a:r>
            <a:r>
              <a:rPr sz="4500" spc="-15" dirty="0">
                <a:solidFill>
                  <a:srgbClr val="171717"/>
                </a:solidFill>
              </a:rPr>
              <a:t>a</a:t>
            </a:r>
            <a:r>
              <a:rPr sz="4500" spc="-254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D</a:t>
            </a:r>
            <a:r>
              <a:rPr sz="4500" spc="-250" dirty="0">
                <a:solidFill>
                  <a:srgbClr val="171717"/>
                </a:solidFill>
              </a:rPr>
              <a:t>e</a:t>
            </a:r>
            <a:r>
              <a:rPr sz="4500" spc="-280" dirty="0">
                <a:solidFill>
                  <a:srgbClr val="171717"/>
                </a:solidFill>
              </a:rPr>
              <a:t>v</a:t>
            </a:r>
            <a:r>
              <a:rPr sz="4500" spc="-165" dirty="0">
                <a:solidFill>
                  <a:srgbClr val="171717"/>
                </a:solidFill>
              </a:rPr>
              <a:t>e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5" dirty="0">
                <a:solidFill>
                  <a:srgbClr val="171717"/>
                </a:solidFill>
              </a:rPr>
              <a:t>p</a:t>
            </a:r>
            <a:r>
              <a:rPr sz="4500" spc="-70" dirty="0">
                <a:solidFill>
                  <a:srgbClr val="171717"/>
                </a:solidFill>
              </a:rPr>
              <a:t>m</a:t>
            </a:r>
            <a:r>
              <a:rPr sz="4500" spc="-160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n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h  </a:t>
            </a:r>
            <a:r>
              <a:rPr sz="4500" spc="-130" dirty="0">
                <a:solidFill>
                  <a:srgbClr val="171717"/>
                </a:solidFill>
              </a:rPr>
              <a:t>Tomcat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706371"/>
            <a:ext cx="409384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05A28"/>
                </a:solidFill>
              </a:rPr>
              <a:t>Installed</a:t>
            </a:r>
            <a:r>
              <a:rPr spc="-155" dirty="0">
                <a:solidFill>
                  <a:srgbClr val="F05A28"/>
                </a:solidFill>
              </a:rPr>
              <a:t> </a:t>
            </a:r>
            <a:r>
              <a:rPr spc="-10" dirty="0">
                <a:solidFill>
                  <a:srgbClr val="F05A28"/>
                </a:solidFill>
              </a:rPr>
              <a:t>Tomcat</a:t>
            </a:r>
            <a:endParaRPr spc="-10" dirty="0">
              <a:solidFill>
                <a:srgbClr val="F05A28"/>
              </a:solidFill>
            </a:endParaRPr>
          </a:p>
          <a:p>
            <a:pPr marL="12700" marR="5080">
              <a:lnSpc>
                <a:spcPct val="161000"/>
              </a:lnSpc>
              <a:spcBef>
                <a:spcPts val="55"/>
              </a:spcBef>
            </a:pPr>
            <a:r>
              <a:rPr spc="50" dirty="0">
                <a:solidFill>
                  <a:srgbClr val="F05A28"/>
                </a:solidFill>
              </a:rPr>
              <a:t>Downloaded</a:t>
            </a:r>
            <a:r>
              <a:rPr spc="-150" dirty="0">
                <a:solidFill>
                  <a:srgbClr val="F05A28"/>
                </a:solidFill>
              </a:rPr>
              <a:t> </a:t>
            </a:r>
            <a:r>
              <a:rPr spc="5" dirty="0">
                <a:solidFill>
                  <a:srgbClr val="F05A28"/>
                </a:solidFill>
              </a:rPr>
              <a:t>the</a:t>
            </a:r>
            <a:r>
              <a:rPr spc="-155" dirty="0">
                <a:solidFill>
                  <a:srgbClr val="F05A28"/>
                </a:solidFill>
              </a:rPr>
              <a:t> </a:t>
            </a:r>
            <a:r>
              <a:rPr spc="-15" dirty="0">
                <a:solidFill>
                  <a:srgbClr val="F05A28"/>
                </a:solidFill>
              </a:rPr>
              <a:t>examples </a:t>
            </a:r>
            <a:r>
              <a:rPr spc="-825" dirty="0">
                <a:solidFill>
                  <a:srgbClr val="F05A28"/>
                </a:solidFill>
              </a:rPr>
              <a:t> </a:t>
            </a:r>
            <a:r>
              <a:rPr spc="35" dirty="0">
                <a:solidFill>
                  <a:srgbClr val="F05A28"/>
                </a:solidFill>
              </a:rPr>
              <a:t>Deployed </a:t>
            </a:r>
            <a:r>
              <a:rPr spc="5" dirty="0">
                <a:solidFill>
                  <a:srgbClr val="F05A28"/>
                </a:solidFill>
              </a:rPr>
              <a:t>the </a:t>
            </a:r>
            <a:r>
              <a:rPr spc="25" dirty="0">
                <a:solidFill>
                  <a:srgbClr val="F05A28"/>
                </a:solidFill>
              </a:rPr>
              <a:t>demos </a:t>
            </a:r>
            <a:r>
              <a:rPr spc="30" dirty="0">
                <a:solidFill>
                  <a:srgbClr val="F05A28"/>
                </a:solidFill>
              </a:rPr>
              <a:t> Moved</a:t>
            </a:r>
            <a:r>
              <a:rPr spc="-130" dirty="0">
                <a:solidFill>
                  <a:srgbClr val="F05A28"/>
                </a:solidFill>
              </a:rPr>
              <a:t> </a:t>
            </a:r>
            <a:r>
              <a:rPr spc="5" dirty="0">
                <a:solidFill>
                  <a:srgbClr val="F05A28"/>
                </a:solidFill>
              </a:rPr>
              <a:t>the</a:t>
            </a:r>
            <a:r>
              <a:rPr spc="-125" dirty="0">
                <a:solidFill>
                  <a:srgbClr val="F05A28"/>
                </a:solidFill>
              </a:rPr>
              <a:t> </a:t>
            </a:r>
            <a:r>
              <a:rPr spc="-15" dirty="0">
                <a:solidFill>
                  <a:srgbClr val="F05A28"/>
                </a:solidFill>
              </a:rPr>
              <a:t>examples</a:t>
            </a:r>
            <a:endParaRPr spc="-15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4001516"/>
            <a:ext cx="581088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Next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493011"/>
            <a:ext cx="5165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05A28"/>
                </a:solidFill>
              </a:rPr>
              <a:t>Installing</a:t>
            </a:r>
            <a:r>
              <a:rPr spc="-140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and</a:t>
            </a:r>
            <a:r>
              <a:rPr spc="-140" dirty="0">
                <a:solidFill>
                  <a:srgbClr val="F05A28"/>
                </a:solidFill>
              </a:rPr>
              <a:t> </a:t>
            </a:r>
            <a:r>
              <a:rPr spc="10" dirty="0">
                <a:solidFill>
                  <a:srgbClr val="F05A28"/>
                </a:solidFill>
              </a:rPr>
              <a:t>initial</a:t>
            </a:r>
            <a:r>
              <a:rPr spc="-140" dirty="0">
                <a:solidFill>
                  <a:srgbClr val="F05A28"/>
                </a:solidFill>
              </a:rPr>
              <a:t> </a:t>
            </a:r>
            <a:r>
              <a:rPr spc="25" dirty="0">
                <a:solidFill>
                  <a:srgbClr val="F05A28"/>
                </a:solidFill>
              </a:rPr>
              <a:t>configuration</a:t>
            </a:r>
            <a:endParaRPr spc="25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1861820"/>
            <a:ext cx="3884929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Download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Installing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Platforms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Microsoft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Windows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10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macOS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Linux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827" y="2718308"/>
            <a:ext cx="6744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202020"/>
                </a:solidFill>
              </a:rPr>
              <a:t>I</a:t>
            </a:r>
            <a:r>
              <a:rPr sz="3600" spc="-325" dirty="0">
                <a:solidFill>
                  <a:srgbClr val="202020"/>
                </a:solidFill>
              </a:rPr>
              <a:t>n</a:t>
            </a:r>
            <a:r>
              <a:rPr sz="3600" spc="-130" dirty="0">
                <a:solidFill>
                  <a:srgbClr val="202020"/>
                </a:solidFill>
              </a:rPr>
              <a:t>s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-55" dirty="0">
                <a:solidFill>
                  <a:srgbClr val="202020"/>
                </a:solidFill>
              </a:rPr>
              <a:t>all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30" dirty="0">
                <a:solidFill>
                  <a:srgbClr val="202020"/>
                </a:solidFill>
              </a:rPr>
              <a:t>T</a:t>
            </a:r>
            <a:r>
              <a:rPr sz="3600" spc="120" dirty="0">
                <a:solidFill>
                  <a:srgbClr val="202020"/>
                </a:solidFill>
              </a:rPr>
              <a:t>o</a:t>
            </a:r>
            <a:r>
              <a:rPr sz="3600" spc="-80" dirty="0">
                <a:solidFill>
                  <a:srgbClr val="202020"/>
                </a:solidFill>
              </a:rPr>
              <a:t>m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-95" dirty="0">
                <a:solidFill>
                  <a:srgbClr val="202020"/>
                </a:solidFill>
              </a:rPr>
              <a:t>a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65" dirty="0">
                <a:solidFill>
                  <a:srgbClr val="202020"/>
                </a:solidFill>
              </a:rPr>
              <a:t>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370" dirty="0">
                <a:solidFill>
                  <a:srgbClr val="202020"/>
                </a:solidFill>
              </a:rPr>
              <a:t>W</a:t>
            </a:r>
            <a:r>
              <a:rPr sz="3600" spc="-40" dirty="0">
                <a:solidFill>
                  <a:srgbClr val="202020"/>
                </a:solidFill>
              </a:rPr>
              <a:t>i</a:t>
            </a:r>
            <a:r>
              <a:rPr sz="3600" spc="-75" dirty="0">
                <a:solidFill>
                  <a:srgbClr val="202020"/>
                </a:solidFill>
              </a:rPr>
              <a:t>n</a:t>
            </a:r>
            <a:r>
              <a:rPr sz="3600" spc="140" dirty="0">
                <a:solidFill>
                  <a:srgbClr val="202020"/>
                </a:solidFill>
              </a:rPr>
              <a:t>d</a:t>
            </a:r>
            <a:r>
              <a:rPr sz="3600" spc="45" dirty="0">
                <a:solidFill>
                  <a:srgbClr val="202020"/>
                </a:solidFill>
              </a:rPr>
              <a:t>o</a:t>
            </a:r>
            <a:r>
              <a:rPr sz="3600" spc="95" dirty="0">
                <a:solidFill>
                  <a:srgbClr val="202020"/>
                </a:solidFill>
              </a:rPr>
              <a:t>w</a:t>
            </a:r>
            <a:r>
              <a:rPr sz="3600" spc="-85" dirty="0">
                <a:solidFill>
                  <a:srgbClr val="202020"/>
                </a:solidFill>
              </a:rPr>
              <a:t>s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65" dirty="0">
                <a:solidFill>
                  <a:srgbClr val="202020"/>
                </a:solidFill>
              </a:rPr>
              <a:t>10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Download</a:t>
            </a:r>
            <a:r>
              <a:rPr spc="-130" dirty="0"/>
              <a:t> </a:t>
            </a:r>
            <a:r>
              <a:rPr spc="-5" dirty="0"/>
              <a:t>Tomcat</a:t>
            </a:r>
            <a:r>
              <a:rPr spc="-130" dirty="0"/>
              <a:t> </a:t>
            </a:r>
            <a:r>
              <a:rPr spc="5" dirty="0"/>
              <a:t>from</a:t>
            </a:r>
            <a:r>
              <a:rPr spc="-135" dirty="0"/>
              <a:t> </a:t>
            </a:r>
            <a:r>
              <a:rPr spc="30" dirty="0"/>
              <a:t>Apache.org</a:t>
            </a:r>
            <a:endParaRPr spc="30" dirty="0"/>
          </a:p>
          <a:p>
            <a:pPr marL="12700" marR="462915">
              <a:lnSpc>
                <a:spcPct val="163000"/>
              </a:lnSpc>
              <a:spcBef>
                <a:spcPts val="25"/>
              </a:spcBef>
            </a:pPr>
            <a:r>
              <a:rPr spc="50" dirty="0"/>
              <a:t>Put </a:t>
            </a:r>
            <a:r>
              <a:rPr spc="-10" dirty="0"/>
              <a:t>Tomcat </a:t>
            </a:r>
            <a:r>
              <a:rPr dirty="0"/>
              <a:t>under </a:t>
            </a:r>
            <a:r>
              <a:rPr spc="5" dirty="0"/>
              <a:t>the </a:t>
            </a:r>
            <a:r>
              <a:rPr spc="95" dirty="0"/>
              <a:t>C </a:t>
            </a:r>
            <a:r>
              <a:rPr spc="10" dirty="0"/>
              <a:t>drive </a:t>
            </a:r>
            <a:r>
              <a:rPr spc="15" dirty="0"/>
              <a:t> </a:t>
            </a:r>
            <a:r>
              <a:rPr spc="25" dirty="0"/>
              <a:t>Configure</a:t>
            </a:r>
            <a:r>
              <a:rPr spc="-135" dirty="0"/>
              <a:t> </a:t>
            </a:r>
            <a:r>
              <a:rPr spc="-10" dirty="0"/>
              <a:t>environment</a:t>
            </a:r>
            <a:r>
              <a:rPr spc="-125" dirty="0"/>
              <a:t> </a:t>
            </a:r>
            <a:r>
              <a:rPr spc="-5" dirty="0"/>
              <a:t>variables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226050" y="2809748"/>
            <a:ext cx="4224020" cy="2552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JAVA_HOME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CATALINA_HOME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browser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2857" y="2718308"/>
            <a:ext cx="5242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202020"/>
                </a:solidFill>
              </a:rPr>
              <a:t>I</a:t>
            </a:r>
            <a:r>
              <a:rPr sz="3600" spc="-325" dirty="0">
                <a:solidFill>
                  <a:srgbClr val="202020"/>
                </a:solidFill>
              </a:rPr>
              <a:t>n</a:t>
            </a:r>
            <a:r>
              <a:rPr sz="3600" spc="-130" dirty="0">
                <a:solidFill>
                  <a:srgbClr val="202020"/>
                </a:solidFill>
              </a:rPr>
              <a:t>s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-55" dirty="0">
                <a:solidFill>
                  <a:srgbClr val="202020"/>
                </a:solidFill>
              </a:rPr>
              <a:t>all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30" dirty="0">
                <a:solidFill>
                  <a:srgbClr val="202020"/>
                </a:solidFill>
              </a:rPr>
              <a:t>T</a:t>
            </a:r>
            <a:r>
              <a:rPr sz="3600" spc="120" dirty="0">
                <a:solidFill>
                  <a:srgbClr val="202020"/>
                </a:solidFill>
              </a:rPr>
              <a:t>o</a:t>
            </a:r>
            <a:r>
              <a:rPr sz="3600" spc="-80" dirty="0">
                <a:solidFill>
                  <a:srgbClr val="202020"/>
                </a:solidFill>
              </a:rPr>
              <a:t>m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-95" dirty="0">
                <a:solidFill>
                  <a:srgbClr val="202020"/>
                </a:solidFill>
              </a:rPr>
              <a:t>a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65" dirty="0">
                <a:solidFill>
                  <a:srgbClr val="202020"/>
                </a:solidFill>
              </a:rPr>
              <a:t>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215" dirty="0">
                <a:solidFill>
                  <a:srgbClr val="202020"/>
                </a:solidFill>
              </a:rPr>
              <a:t>L</a:t>
            </a:r>
            <a:r>
              <a:rPr sz="3600" spc="-40" dirty="0">
                <a:solidFill>
                  <a:srgbClr val="202020"/>
                </a:solidFill>
              </a:rPr>
              <a:t>i</a:t>
            </a:r>
            <a:r>
              <a:rPr sz="3600" spc="-75" dirty="0">
                <a:solidFill>
                  <a:srgbClr val="202020"/>
                </a:solidFill>
              </a:rPr>
              <a:t>nu</a:t>
            </a:r>
            <a:r>
              <a:rPr sz="3600" spc="-65" dirty="0">
                <a:solidFill>
                  <a:srgbClr val="202020"/>
                </a:solidFill>
              </a:rPr>
              <a:t>x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Download</a:t>
            </a:r>
            <a:r>
              <a:rPr spc="-130" dirty="0"/>
              <a:t> </a:t>
            </a:r>
            <a:r>
              <a:rPr spc="-5" dirty="0"/>
              <a:t>Tomcat</a:t>
            </a:r>
            <a:r>
              <a:rPr spc="-130" dirty="0"/>
              <a:t> </a:t>
            </a:r>
            <a:r>
              <a:rPr spc="5" dirty="0"/>
              <a:t>from</a:t>
            </a:r>
            <a:r>
              <a:rPr spc="-135" dirty="0"/>
              <a:t> </a:t>
            </a:r>
            <a:r>
              <a:rPr spc="30" dirty="0"/>
              <a:t>Apache.org</a:t>
            </a:r>
            <a:endParaRPr spc="30" dirty="0"/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2919730" algn="l"/>
              </a:tabLst>
            </a:pPr>
            <a:r>
              <a:rPr spc="50" dirty="0"/>
              <a:t>Put</a:t>
            </a:r>
            <a:r>
              <a:rPr spc="-110" dirty="0"/>
              <a:t> </a:t>
            </a:r>
            <a:r>
              <a:rPr spc="-10" dirty="0"/>
              <a:t>Tomcat</a:t>
            </a:r>
            <a:r>
              <a:rPr spc="-105" dirty="0"/>
              <a:t> </a:t>
            </a:r>
            <a:r>
              <a:rPr dirty="0"/>
              <a:t>under	</a:t>
            </a:r>
            <a:r>
              <a:rPr spc="105" dirty="0"/>
              <a:t>/opt</a:t>
            </a:r>
            <a:endParaRPr spc="105" dirty="0"/>
          </a:p>
        </p:txBody>
      </p:sp>
      <p:sp>
        <p:nvSpPr>
          <p:cNvPr id="5" name="object 5"/>
          <p:cNvSpPr txBox="1"/>
          <p:nvPr/>
        </p:nvSpPr>
        <p:spPr>
          <a:xfrm>
            <a:off x="5226050" y="2389123"/>
            <a:ext cx="5026025" cy="29730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Configure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variables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JAVA_HOME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CATALINA_HOME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browser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0806" y="2718308"/>
            <a:ext cx="565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202020"/>
                </a:solidFill>
              </a:rPr>
              <a:t>I</a:t>
            </a:r>
            <a:r>
              <a:rPr sz="3600" spc="-325" dirty="0">
                <a:solidFill>
                  <a:srgbClr val="202020"/>
                </a:solidFill>
              </a:rPr>
              <a:t>n</a:t>
            </a:r>
            <a:r>
              <a:rPr sz="3600" spc="-130" dirty="0">
                <a:solidFill>
                  <a:srgbClr val="202020"/>
                </a:solidFill>
              </a:rPr>
              <a:t>s</a:t>
            </a:r>
            <a:r>
              <a:rPr sz="3600" spc="30" dirty="0">
                <a:solidFill>
                  <a:srgbClr val="202020"/>
                </a:solidFill>
              </a:rPr>
              <a:t>t</a:t>
            </a:r>
            <a:r>
              <a:rPr sz="3600" spc="-55" dirty="0">
                <a:solidFill>
                  <a:srgbClr val="202020"/>
                </a:solidFill>
              </a:rPr>
              <a:t>all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-330" dirty="0">
                <a:solidFill>
                  <a:srgbClr val="202020"/>
                </a:solidFill>
              </a:rPr>
              <a:t>T</a:t>
            </a:r>
            <a:r>
              <a:rPr sz="3600" spc="120" dirty="0">
                <a:solidFill>
                  <a:srgbClr val="202020"/>
                </a:solidFill>
              </a:rPr>
              <a:t>o</a:t>
            </a:r>
            <a:r>
              <a:rPr sz="3600" spc="-80" dirty="0">
                <a:solidFill>
                  <a:srgbClr val="202020"/>
                </a:solidFill>
              </a:rPr>
              <a:t>m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-95" dirty="0">
                <a:solidFill>
                  <a:srgbClr val="202020"/>
                </a:solidFill>
              </a:rPr>
              <a:t>a</a:t>
            </a:r>
            <a:r>
              <a:rPr sz="3600" spc="35" dirty="0">
                <a:solidFill>
                  <a:srgbClr val="202020"/>
                </a:solidFill>
              </a:rPr>
              <a:t>t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135" dirty="0">
                <a:solidFill>
                  <a:srgbClr val="202020"/>
                </a:solidFill>
              </a:rPr>
              <a:t>o</a:t>
            </a:r>
            <a:r>
              <a:rPr sz="3600" spc="-65" dirty="0">
                <a:solidFill>
                  <a:srgbClr val="202020"/>
                </a:solidFill>
              </a:rPr>
              <a:t>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m</a:t>
            </a:r>
            <a:r>
              <a:rPr sz="3600" spc="-75" dirty="0">
                <a:solidFill>
                  <a:srgbClr val="202020"/>
                </a:solidFill>
              </a:rPr>
              <a:t>a</a:t>
            </a:r>
            <a:r>
              <a:rPr sz="3600" spc="170" dirty="0">
                <a:solidFill>
                  <a:srgbClr val="202020"/>
                </a:solidFill>
              </a:rPr>
              <a:t>c</a:t>
            </a:r>
            <a:r>
              <a:rPr sz="3600" spc="204" dirty="0">
                <a:solidFill>
                  <a:srgbClr val="202020"/>
                </a:solidFill>
              </a:rPr>
              <a:t>O</a:t>
            </a:r>
            <a:r>
              <a:rPr sz="3600" spc="-160" dirty="0">
                <a:solidFill>
                  <a:srgbClr val="202020"/>
                </a:solidFill>
              </a:rPr>
              <a:t>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Download</a:t>
            </a:r>
            <a:r>
              <a:rPr spc="-130" dirty="0"/>
              <a:t> </a:t>
            </a:r>
            <a:r>
              <a:rPr spc="-5" dirty="0"/>
              <a:t>Tomcat</a:t>
            </a:r>
            <a:r>
              <a:rPr spc="-130" dirty="0"/>
              <a:t> </a:t>
            </a:r>
            <a:r>
              <a:rPr spc="5" dirty="0"/>
              <a:t>from</a:t>
            </a:r>
            <a:r>
              <a:rPr spc="-135" dirty="0"/>
              <a:t> </a:t>
            </a:r>
            <a:r>
              <a:rPr spc="30" dirty="0"/>
              <a:t>Apache.org</a:t>
            </a:r>
            <a:endParaRPr spc="30" dirty="0"/>
          </a:p>
          <a:p>
            <a:pPr marL="12700" marR="462915">
              <a:lnSpc>
                <a:spcPct val="163000"/>
              </a:lnSpc>
              <a:spcBef>
                <a:spcPts val="25"/>
              </a:spcBef>
            </a:pPr>
            <a:r>
              <a:rPr spc="50" dirty="0"/>
              <a:t>Put </a:t>
            </a:r>
            <a:r>
              <a:rPr spc="-10" dirty="0"/>
              <a:t>Tomcat </a:t>
            </a:r>
            <a:r>
              <a:rPr dirty="0"/>
              <a:t>under </a:t>
            </a:r>
            <a:r>
              <a:rPr spc="5" dirty="0"/>
              <a:t>the home </a:t>
            </a:r>
            <a:r>
              <a:rPr spc="10" dirty="0"/>
              <a:t> </a:t>
            </a:r>
            <a:r>
              <a:rPr spc="25" dirty="0"/>
              <a:t>Configure</a:t>
            </a:r>
            <a:r>
              <a:rPr spc="-135" dirty="0"/>
              <a:t> </a:t>
            </a:r>
            <a:r>
              <a:rPr spc="-10" dirty="0"/>
              <a:t>environment</a:t>
            </a:r>
            <a:r>
              <a:rPr spc="-125" dirty="0"/>
              <a:t> </a:t>
            </a:r>
            <a:r>
              <a:rPr spc="-5" dirty="0"/>
              <a:t>variables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226050" y="2809748"/>
            <a:ext cx="4224020" cy="2552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JAVA_HOME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CATALINA_HOME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PATH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Test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Tomcat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browser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2751" y="2718308"/>
            <a:ext cx="506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202020"/>
                </a:solidFill>
              </a:rPr>
              <a:t>Loading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the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Examples</a:t>
            </a:r>
            <a:endParaRPr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WPS Presentation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Lucida Sans Unicode</vt:lpstr>
      <vt:lpstr>Microsoft YaHei</vt:lpstr>
      <vt:lpstr>Arial Unicode MS</vt:lpstr>
      <vt:lpstr>Calibri</vt:lpstr>
      <vt:lpstr>Office Theme</vt:lpstr>
      <vt:lpstr>Java Application Development with  Tomcat</vt:lpstr>
      <vt:lpstr>Installing and initial configuration</vt:lpstr>
      <vt:lpstr>Install Tomcat on Windows 10</vt:lpstr>
      <vt:lpstr>PowerPoint 演示文稿</vt:lpstr>
      <vt:lpstr>Install Tomcat on Linux</vt:lpstr>
      <vt:lpstr>Put Tomcat under	/opt</vt:lpstr>
      <vt:lpstr>Install Tomcat on macOS</vt:lpstr>
      <vt:lpstr>PowerPoint 演示文稿</vt:lpstr>
      <vt:lpstr>Loading the Examples</vt:lpstr>
      <vt:lpstr>Downloaded the examples  Deployed the demos  Moved the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Application Development with  Tomcat</dc:title>
  <dc:creator/>
  <cp:lastModifiedBy>Steve Sam</cp:lastModifiedBy>
  <cp:revision>2</cp:revision>
  <dcterms:created xsi:type="dcterms:W3CDTF">2021-12-11T12:31:59Z</dcterms:created>
  <dcterms:modified xsi:type="dcterms:W3CDTF">2021-12-11T12:32:33Z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1398BE13720F442E8D42A4755B4E7DEF</vt:lpwstr>
  </property>
  <property fmtid="{D5CDD505-2E9C-101B-9397-08002B2CF9AE}" pid="3" name="KSOProductBuildVer">
    <vt:lpwstr>1033-11.2.0.10382</vt:lpwstr>
  </property>
</Properties>
</file>