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81" r:id="rId5"/>
    <p:sldId id="258" r:id="rId6"/>
    <p:sldId id="259" r:id="rId7"/>
    <p:sldId id="282" r:id="rId8"/>
    <p:sldId id="260" r:id="rId9"/>
    <p:sldId id="261" r:id="rId10"/>
    <p:sldId id="262" r:id="rId11"/>
    <p:sldId id="283" r:id="rId12"/>
    <p:sldId id="284" r:id="rId13"/>
    <p:sldId id="285" r:id="rId14"/>
    <p:sldId id="286" r:id="rId15"/>
    <p:sldId id="263" r:id="rId16"/>
    <p:sldId id="264" r:id="rId17"/>
    <p:sldId id="265" r:id="rId18"/>
    <p:sldId id="266" r:id="rId19"/>
    <p:sldId id="287" r:id="rId20"/>
    <p:sldId id="267" r:id="rId21"/>
    <p:sldId id="288" r:id="rId22"/>
    <p:sldId id="268" r:id="rId23"/>
    <p:sldId id="269" r:id="rId24"/>
    <p:sldId id="270" r:id="rId25"/>
    <p:sldId id="271" r:id="rId26"/>
    <p:sldId id="289" r:id="rId27"/>
    <p:sldId id="277" r:id="rId28"/>
    <p:sldId id="278" r:id="rId29"/>
    <p:sldId id="276" r:id="rId30"/>
    <p:sldId id="290" r:id="rId31"/>
    <p:sldId id="279" r:id="rId32"/>
    <p:sldId id="280" r:id="rId3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97920" y="1587802"/>
            <a:ext cx="4306570" cy="3836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1" y="2718308"/>
            <a:ext cx="1061985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5650" y="1691258"/>
            <a:ext cx="8147050" cy="4683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20.png"/><Relationship Id="rId7" Type="http://schemas.openxmlformats.org/officeDocument/2006/relationships/image" Target="../media/image21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18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2243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-250" dirty="0">
                <a:solidFill>
                  <a:srgbClr val="171717"/>
                </a:solidFill>
              </a:rPr>
              <a:t>e</a:t>
            </a:r>
            <a:r>
              <a:rPr sz="4500" spc="-275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125" dirty="0">
                <a:solidFill>
                  <a:srgbClr val="171717"/>
                </a:solidFill>
              </a:rPr>
              <a:t>SP</a:t>
            </a:r>
            <a:r>
              <a:rPr sz="4500" spc="-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90" dirty="0">
                <a:solidFill>
                  <a:srgbClr val="171717"/>
                </a:solidFill>
              </a:rPr>
              <a:t>S</a:t>
            </a:r>
            <a:r>
              <a:rPr sz="4500" spc="25" dirty="0">
                <a:solidFill>
                  <a:srgbClr val="171717"/>
                </a:solidFill>
              </a:rPr>
              <a:t>T</a:t>
            </a:r>
            <a:r>
              <a:rPr sz="4500" spc="280" dirty="0">
                <a:solidFill>
                  <a:srgbClr val="171717"/>
                </a:solidFill>
              </a:rPr>
              <a:t>L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88060" y="457200"/>
            <a:ext cx="10215245" cy="5743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673100"/>
            <a:ext cx="10955655" cy="551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1600" y="2057400"/>
            <a:ext cx="9723120" cy="2969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7800" y="457200"/>
            <a:ext cx="9131935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200" y="517651"/>
            <a:ext cx="5373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404040"/>
                </a:solidFill>
              </a:rPr>
              <a:t>EL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Implicit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Map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Objects</a:t>
            </a:r>
            <a:endParaRPr spc="5" dirty="0">
              <a:solidFill>
                <a:srgbClr val="40404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1691258"/>
          <a:ext cx="8147050" cy="468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9554"/>
                <a:gridCol w="4069079"/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50" spc="1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Map</a:t>
                      </a:r>
                      <a:r>
                        <a:rPr sz="2350" spc="-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35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Reference</a:t>
                      </a:r>
                      <a:r>
                        <a:rPr sz="235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35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50" spc="1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Map</a:t>
                      </a:r>
                      <a:r>
                        <a:rPr sz="2350" spc="-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35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Reference</a:t>
                      </a:r>
                      <a:r>
                        <a:rPr sz="235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35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param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pageScope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paramValues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requestScope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header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sessionScope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headerValues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44444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applicationScope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5562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cookie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pageContext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pageContext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initParam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exception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4664" y="517651"/>
            <a:ext cx="325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9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332230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 localhost:8080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Mozilla/5.0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Accept-Language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en,fr;q=0.9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1447" y="2574035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61891" y="3531237"/>
          <a:ext cx="4268470" cy="245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0"/>
                <a:gridCol w="744855"/>
                <a:gridCol w="744855"/>
                <a:gridCol w="744855"/>
                <a:gridCol w="1108709"/>
              </a:tblGrid>
              <a:tr h="31638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ACACAC"/>
                      </a:solidFill>
                      <a:prstDash val="solid"/>
                    </a:lnL>
                    <a:lnT w="28575">
                      <a:solidFill>
                        <a:srgbClr val="ACAC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4135" marB="0">
                    <a:lnT w="28575">
                      <a:solidFill>
                        <a:srgbClr val="ACAC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001011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4135" marB="0">
                    <a:lnT w="28575">
                      <a:solidFill>
                        <a:srgbClr val="ACAC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101001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4135" marB="0">
                    <a:lnT w="28575">
                      <a:solidFill>
                        <a:srgbClr val="ACAC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4135" marB="0">
                    <a:lnR w="28575">
                      <a:solidFill>
                        <a:srgbClr val="ACACAC"/>
                      </a:solidFill>
                      <a:prstDash val="solid"/>
                    </a:lnR>
                    <a:lnT w="28575">
                      <a:solidFill>
                        <a:srgbClr val="ACACAC"/>
                      </a:solidFill>
                      <a:prstDash val="solid"/>
                    </a:lnT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ACAC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101001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ACACAC"/>
                      </a:solidFill>
                      <a:prstDash val="solid"/>
                    </a:lnR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101001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ACAC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ACACAC"/>
                      </a:solidFill>
                      <a:prstDash val="solid"/>
                    </a:lnR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ACAC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001011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101001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ACACAC"/>
                      </a:solidFill>
                      <a:prstDash val="solid"/>
                    </a:lnR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ACAC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101001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R w="28575">
                      <a:solidFill>
                        <a:srgbClr val="ACACAC"/>
                      </a:solidFill>
                      <a:prstDash val="solid"/>
                    </a:lnR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101001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ACAC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ACACAC"/>
                      </a:solidFill>
                      <a:prstDash val="solid"/>
                    </a:lnR>
                  </a:tcPr>
                </a:tc>
              </a:tr>
              <a:tr h="286511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ACAC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001011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101001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ACACAC"/>
                      </a:solidFill>
                      <a:prstDash val="solid"/>
                    </a:lnR>
                  </a:tcPr>
                </a:tc>
              </a:tr>
              <a:tr h="39215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ACACAC"/>
                      </a:solidFill>
                      <a:prstDash val="solid"/>
                    </a:lnL>
                    <a:lnB w="28575">
                      <a:solidFill>
                        <a:srgbClr val="ACA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ACA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101001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ACA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111010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ACA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100110</a:t>
                      </a:r>
                      <a:endParaRPr sz="1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ACACAC"/>
                      </a:solidFill>
                      <a:prstDash val="solid"/>
                    </a:lnR>
                    <a:lnB w="28575">
                      <a:solidFill>
                        <a:srgbClr val="ACACA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197595" y="44485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4644" y="2718308"/>
            <a:ext cx="315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JSP</a:t>
            </a:r>
            <a:r>
              <a:rPr spc="-254" dirty="0"/>
              <a:t> </a:t>
            </a:r>
            <a:r>
              <a:rPr spc="-10" dirty="0"/>
              <a:t>Scriptlets</a:t>
            </a:r>
            <a:endParaRPr spc="-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4147" y="2718308"/>
            <a:ext cx="38309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JSP</a:t>
            </a:r>
            <a:r>
              <a:rPr spc="-265" dirty="0"/>
              <a:t> </a:t>
            </a:r>
            <a:r>
              <a:rPr spc="-20" dirty="0"/>
              <a:t>Declarations</a:t>
            </a:r>
            <a:endParaRPr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9800" y="549275"/>
            <a:ext cx="8793480" cy="5759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2013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JSP</a:t>
            </a:r>
            <a:r>
              <a:rPr spc="-220" dirty="0"/>
              <a:t> </a:t>
            </a:r>
            <a:r>
              <a:rPr dirty="0"/>
              <a:t>and</a:t>
            </a:r>
            <a:r>
              <a:rPr spc="-215" dirty="0"/>
              <a:t> </a:t>
            </a:r>
            <a:r>
              <a:rPr dirty="0"/>
              <a:t>Java</a:t>
            </a:r>
            <a:r>
              <a:rPr spc="-204" dirty="0"/>
              <a:t> </a:t>
            </a:r>
            <a:r>
              <a:rPr spc="-25" dirty="0"/>
              <a:t>beans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88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F05A28"/>
                </a:solidFill>
              </a:rPr>
              <a:t>JSP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dynamic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templating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engine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928876"/>
            <a:ext cx="625919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Jasper: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664585">
              <a:lnSpc>
                <a:spcPct val="161000"/>
              </a:lnSpc>
              <a:spcBef>
                <a:spcPts val="60"/>
              </a:spcBef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Expressions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Scriplets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beans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Library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74420" y="685800"/>
            <a:ext cx="10043795" cy="51714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654" y="2718308"/>
            <a:ext cx="6110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JSP</a:t>
            </a:r>
            <a:r>
              <a:rPr spc="-215" dirty="0"/>
              <a:t> </a:t>
            </a:r>
            <a:r>
              <a:rPr spc="-30" dirty="0"/>
              <a:t>Standard</a:t>
            </a:r>
            <a:r>
              <a:rPr spc="-210" dirty="0"/>
              <a:t> </a:t>
            </a:r>
            <a:r>
              <a:rPr spc="-95" dirty="0"/>
              <a:t>Tag</a:t>
            </a:r>
            <a:r>
              <a:rPr spc="-210" dirty="0"/>
              <a:t> </a:t>
            </a:r>
            <a:r>
              <a:rPr spc="-20" dirty="0"/>
              <a:t>Libraries</a:t>
            </a:r>
            <a:endParaRPr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519" y="405267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5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20"/>
              </a:spcBef>
            </a:pP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SQL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1810"/>
              </a:spcBef>
            </a:pPr>
            <a:r>
              <a:rPr sz="2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SQL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534" y="405267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5440" rIns="0" bIns="0" rtlCol="0">
            <a:spAutoFit/>
          </a:bodyPr>
          <a:lstStyle/>
          <a:p>
            <a:pPr marL="956945">
              <a:lnSpc>
                <a:spcPct val="100000"/>
              </a:lnSpc>
              <a:spcBef>
                <a:spcPts val="2720"/>
              </a:spcBef>
            </a:pP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XML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0740">
              <a:lnSpc>
                <a:spcPct val="100000"/>
              </a:lnSpc>
              <a:spcBef>
                <a:spcPts val="1810"/>
              </a:spcBef>
            </a:pP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Parsing</a:t>
            </a:r>
            <a:r>
              <a:rPr sz="22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XML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2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0"/>
              </a:spcBef>
            </a:pP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" algn="ctr">
              <a:lnSpc>
                <a:spcPct val="100000"/>
              </a:lnSpc>
              <a:spcBef>
                <a:spcPts val="1835"/>
              </a:spcBef>
            </a:pPr>
            <a:r>
              <a:rPr sz="22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Utility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9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19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Formatting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326390" marR="319405" algn="ctr">
              <a:lnSpc>
                <a:spcPts val="1700"/>
              </a:lnSpc>
              <a:spcBef>
                <a:spcPts val="1645"/>
              </a:spcBef>
            </a:pPr>
            <a:r>
              <a:rPr sz="17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Date/Number</a:t>
            </a:r>
            <a:r>
              <a:rPr sz="17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Formatting </a:t>
            </a:r>
            <a:r>
              <a:rPr sz="1700" spc="-5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Internationalization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2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0"/>
              </a:spcBef>
            </a:pP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1835"/>
              </a:spcBef>
            </a:pPr>
            <a:r>
              <a:rPr sz="2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Flow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24459" y="517651"/>
            <a:ext cx="6054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404040"/>
                </a:solidFill>
              </a:rPr>
              <a:t>JSP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Standard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14" dirty="0">
                <a:solidFill>
                  <a:srgbClr val="404040"/>
                </a:solidFill>
              </a:rPr>
              <a:t>Tag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Libraries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519" y="4052679"/>
            <a:ext cx="3429000" cy="1644014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345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20"/>
              </a:spcBef>
            </a:pPr>
            <a:r>
              <a:rPr sz="2400" spc="7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5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SQL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1810"/>
              </a:spcBef>
            </a:pPr>
            <a:r>
              <a:rPr sz="2200" spc="1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200" spc="-13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SQL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534" y="4052679"/>
            <a:ext cx="3429000" cy="1644014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345440" rIns="0" bIns="0" rtlCol="0">
            <a:spAutoFit/>
          </a:bodyPr>
          <a:lstStyle/>
          <a:p>
            <a:pPr marL="956945">
              <a:lnSpc>
                <a:spcPct val="100000"/>
              </a:lnSpc>
              <a:spcBef>
                <a:spcPts val="2720"/>
              </a:spcBef>
            </a:pPr>
            <a:r>
              <a:rPr sz="2400" spc="7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6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XML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0740">
              <a:lnSpc>
                <a:spcPct val="100000"/>
              </a:lnSpc>
              <a:spcBef>
                <a:spcPts val="1810"/>
              </a:spcBef>
            </a:pPr>
            <a:r>
              <a:rPr sz="2200" spc="1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Parsing</a:t>
            </a:r>
            <a:r>
              <a:rPr sz="2200" spc="-14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9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XML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2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0"/>
              </a:spcBef>
            </a:pP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" algn="ctr">
              <a:lnSpc>
                <a:spcPct val="100000"/>
              </a:lnSpc>
              <a:spcBef>
                <a:spcPts val="1835"/>
              </a:spcBef>
            </a:pPr>
            <a:r>
              <a:rPr sz="22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Utility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9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19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Formatting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326390" marR="319405" algn="ctr">
              <a:lnSpc>
                <a:spcPts val="1700"/>
              </a:lnSpc>
              <a:spcBef>
                <a:spcPts val="1645"/>
              </a:spcBef>
            </a:pPr>
            <a:r>
              <a:rPr sz="17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Date/Number</a:t>
            </a:r>
            <a:r>
              <a:rPr sz="17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Formatting </a:t>
            </a:r>
            <a:r>
              <a:rPr sz="1700" spc="-5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Internationalization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2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0"/>
              </a:spcBef>
            </a:pP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1835"/>
              </a:spcBef>
            </a:pPr>
            <a:r>
              <a:rPr sz="2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Flow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24459" y="517651"/>
            <a:ext cx="6054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404040"/>
                </a:solidFill>
              </a:rPr>
              <a:t>JSP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Standard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14" dirty="0">
                <a:solidFill>
                  <a:srgbClr val="404040"/>
                </a:solidFill>
              </a:rPr>
              <a:t>Tag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Libraries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0458" y="517651"/>
            <a:ext cx="3503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404040"/>
                </a:solidFill>
              </a:rPr>
              <a:t>JSTL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Core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Tags</a:t>
            </a:r>
            <a:endParaRPr spc="-11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1556" y="4163786"/>
            <a:ext cx="3311525" cy="183832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15"/>
              </a:spcBef>
            </a:pPr>
            <a:r>
              <a:rPr sz="275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&lt;c:forEach&gt;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346710">
              <a:lnSpc>
                <a:spcPct val="100000"/>
              </a:lnSpc>
              <a:spcBef>
                <a:spcPts val="1815"/>
              </a:spcBef>
            </a:pPr>
            <a:r>
              <a:rPr sz="275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&lt;c:forTokens&gt;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346710">
              <a:lnSpc>
                <a:spcPct val="100000"/>
              </a:lnSpc>
              <a:spcBef>
                <a:spcPts val="1690"/>
              </a:spcBef>
            </a:pPr>
            <a:r>
              <a:rPr sz="275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&lt;c:when&gt;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1556" y="1452054"/>
            <a:ext cx="3311525" cy="271208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380"/>
              </a:spcBef>
            </a:pPr>
            <a:r>
              <a:rPr sz="275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&lt;c:if&gt;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346710">
              <a:lnSpc>
                <a:spcPct val="100000"/>
              </a:lnSpc>
              <a:spcBef>
                <a:spcPts val="1695"/>
              </a:spcBef>
            </a:pPr>
            <a:r>
              <a:rPr sz="275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&lt;c:otherwise&gt;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346710">
              <a:lnSpc>
                <a:spcPct val="100000"/>
              </a:lnSpc>
              <a:spcBef>
                <a:spcPts val="1835"/>
              </a:spcBef>
            </a:pPr>
            <a:r>
              <a:rPr sz="275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&lt;c:choose&gt;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346710">
              <a:lnSpc>
                <a:spcPct val="100000"/>
              </a:lnSpc>
              <a:spcBef>
                <a:spcPts val="1670"/>
              </a:spcBef>
            </a:pPr>
            <a:r>
              <a:rPr sz="275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&lt;c:catch&gt;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6248" y="1439354"/>
          <a:ext cx="2919730" cy="461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1630"/>
              </a:tblGrid>
              <a:tr h="2045322"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750" spc="-4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&lt;c:import&gt;</a:t>
                      </a:r>
                      <a:endParaRPr sz="27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750" spc="-2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&lt;c:redirect&gt;</a:t>
                      </a:r>
                      <a:endParaRPr sz="27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750" spc="-7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&lt;c:remove&gt;</a:t>
                      </a:r>
                      <a:endParaRPr sz="27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45154"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750" spc="-12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&lt;c:set&gt;</a:t>
                      </a:r>
                      <a:endParaRPr sz="27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750" spc="-13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&lt;c:url&gt;</a:t>
                      </a:r>
                      <a:endParaRPr sz="27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96268"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750" spc="-10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&lt;c:out&gt;</a:t>
                      </a:r>
                      <a:endParaRPr sz="27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750" spc="-9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&lt;c:param&gt;</a:t>
                      </a:r>
                      <a:endParaRPr sz="27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7800" y="838200"/>
            <a:ext cx="9265920" cy="46970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194" y="517651"/>
            <a:ext cx="521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404040"/>
                </a:solidFill>
              </a:rPr>
              <a:t>JSTL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Functions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Library</a:t>
            </a:r>
            <a:endParaRPr spc="-25" dirty="0">
              <a:solidFill>
                <a:srgbClr val="40404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1691258"/>
          <a:ext cx="8147050" cy="468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9554"/>
                <a:gridCol w="4069079"/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50" spc="114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50" spc="114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contains()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substring()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containsIgnoreCase()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substringAfter()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endsWith()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substringBefore()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indexOf()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replace()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5562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length()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trim()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startsWith()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split()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endsWith()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toUpperCase()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exception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171717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toLowerCase()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194" y="517651"/>
            <a:ext cx="521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404040"/>
                </a:solidFill>
              </a:rPr>
              <a:t>JSTL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Functions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Library</a:t>
            </a:r>
            <a:endParaRPr spc="-25" dirty="0">
              <a:solidFill>
                <a:srgbClr val="40404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1691258"/>
          <a:ext cx="8147050" cy="468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9554"/>
                <a:gridCol w="4069079"/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50" spc="114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50" spc="114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contains()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substring()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containsIgnoreCase()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substringAfter()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endsWith()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substringBefore()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indexOf()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replace()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5562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length()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trim()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5" dirty="0">
                          <a:solidFill>
                            <a:srgbClr val="A62E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startsWith()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split()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endsWith()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5" dirty="0">
                          <a:solidFill>
                            <a:srgbClr val="A62E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toUpperCase()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exception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solidFill>
                            <a:srgbClr val="ACACA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toLowerCase()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519" y="4052679"/>
            <a:ext cx="3429000" cy="1644014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345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20"/>
              </a:spcBef>
            </a:pPr>
            <a:r>
              <a:rPr sz="2400" spc="7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5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SQL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1810"/>
              </a:spcBef>
            </a:pPr>
            <a:r>
              <a:rPr sz="2200" spc="1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200" spc="-13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SQL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534" y="4052679"/>
            <a:ext cx="3429000" cy="1644014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345440" rIns="0" bIns="0" rtlCol="0">
            <a:spAutoFit/>
          </a:bodyPr>
          <a:lstStyle/>
          <a:p>
            <a:pPr marL="956945">
              <a:lnSpc>
                <a:spcPct val="100000"/>
              </a:lnSpc>
              <a:spcBef>
                <a:spcPts val="2720"/>
              </a:spcBef>
            </a:pPr>
            <a:r>
              <a:rPr sz="2400" spc="7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6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XML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0740">
              <a:lnSpc>
                <a:spcPct val="100000"/>
              </a:lnSpc>
              <a:spcBef>
                <a:spcPts val="1810"/>
              </a:spcBef>
            </a:pPr>
            <a:r>
              <a:rPr sz="2200" spc="1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Parsing</a:t>
            </a:r>
            <a:r>
              <a:rPr sz="2200" spc="-14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90" dirty="0">
                <a:solidFill>
                  <a:srgbClr val="454545"/>
                </a:solidFill>
                <a:latin typeface="Verdana" panose="020B0604030504040204"/>
                <a:cs typeface="Verdana" panose="020B0604030504040204"/>
              </a:rPr>
              <a:t>XML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2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0"/>
              </a:spcBef>
            </a:pP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" algn="ctr">
              <a:lnSpc>
                <a:spcPct val="100000"/>
              </a:lnSpc>
              <a:spcBef>
                <a:spcPts val="1835"/>
              </a:spcBef>
            </a:pPr>
            <a:r>
              <a:rPr sz="22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Utility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5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18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Formatting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276225" marR="268605" algn="ctr">
              <a:lnSpc>
                <a:spcPts val="1700"/>
              </a:lnSpc>
              <a:spcBef>
                <a:spcPts val="1655"/>
              </a:spcBef>
            </a:pPr>
            <a:r>
              <a:rPr sz="165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Date/Number</a:t>
            </a:r>
            <a:r>
              <a:rPr sz="165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Formatting </a:t>
            </a:r>
            <a:r>
              <a:rPr sz="1650" spc="-5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Internationalization</a:t>
            </a:r>
            <a:endParaRPr sz="16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2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0"/>
              </a:spcBef>
            </a:pP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JSTL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35" algn="ctr">
              <a:lnSpc>
                <a:spcPct val="100000"/>
              </a:lnSpc>
              <a:spcBef>
                <a:spcPts val="1835"/>
              </a:spcBef>
            </a:pPr>
            <a:r>
              <a:rPr sz="2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Flow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24459" y="517651"/>
            <a:ext cx="6054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404040"/>
                </a:solidFill>
              </a:rPr>
              <a:t>JSP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Standard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14" dirty="0">
                <a:solidFill>
                  <a:srgbClr val="404040"/>
                </a:solidFill>
              </a:rPr>
              <a:t>Tag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Libraries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38555" y="2362200"/>
            <a:ext cx="10267315" cy="1824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09650" y="685800"/>
            <a:ext cx="1039622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048" y="447547"/>
            <a:ext cx="4432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solidFill>
                  <a:srgbClr val="404040"/>
                </a:solidFill>
              </a:rPr>
              <a:t>JSTL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Tags</a:t>
            </a:r>
            <a:endParaRPr spc="-11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920" y="1587802"/>
            <a:ext cx="4306570" cy="383667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505"/>
              </a:spcBef>
            </a:pPr>
            <a:r>
              <a:rPr sz="275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&lt;fmt:formatDate&gt;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267335">
              <a:lnSpc>
                <a:spcPct val="100000"/>
              </a:lnSpc>
              <a:spcBef>
                <a:spcPts val="1690"/>
              </a:spcBef>
            </a:pPr>
            <a:r>
              <a:rPr sz="275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&lt;fmt:formatNumber&gt;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267335">
              <a:lnSpc>
                <a:spcPct val="100000"/>
              </a:lnSpc>
              <a:spcBef>
                <a:spcPts val="1815"/>
              </a:spcBef>
            </a:pPr>
            <a:r>
              <a:rPr sz="275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&lt;fmt:timeZone&gt;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267335">
              <a:lnSpc>
                <a:spcPct val="100000"/>
              </a:lnSpc>
              <a:spcBef>
                <a:spcPts val="1690"/>
              </a:spcBef>
            </a:pPr>
            <a:r>
              <a:rPr sz="275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&lt;fmt:parseDate&gt;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267335">
              <a:lnSpc>
                <a:spcPct val="100000"/>
              </a:lnSpc>
              <a:spcBef>
                <a:spcPts val="1695"/>
              </a:spcBef>
            </a:pPr>
            <a:r>
              <a:rPr sz="27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&lt;fmt:parseNumber&gt;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267335">
              <a:lnSpc>
                <a:spcPct val="100000"/>
              </a:lnSpc>
              <a:spcBef>
                <a:spcPts val="1810"/>
              </a:spcBef>
            </a:pPr>
            <a:r>
              <a:rPr sz="27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&lt;fmt:setTimeZone&gt;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7656" y="4785767"/>
            <a:ext cx="4770755" cy="6470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70"/>
              </a:spcBef>
            </a:pPr>
            <a:r>
              <a:rPr sz="275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&lt;fmt:message&gt;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656" y="1587802"/>
            <a:ext cx="4770755" cy="319849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50"/>
              </a:spcBef>
            </a:pPr>
            <a:r>
              <a:rPr sz="275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&lt;fmt:requestEncoding&gt;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225425">
              <a:lnSpc>
                <a:spcPct val="100000"/>
              </a:lnSpc>
              <a:spcBef>
                <a:spcPts val="1715"/>
              </a:spcBef>
            </a:pPr>
            <a:r>
              <a:rPr sz="275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&lt;fmt:bundle&gt;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226060">
              <a:lnSpc>
                <a:spcPct val="100000"/>
              </a:lnSpc>
              <a:spcBef>
                <a:spcPts val="1790"/>
              </a:spcBef>
            </a:pPr>
            <a:r>
              <a:rPr sz="275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&lt;fmt:setBundle&gt;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225425">
              <a:lnSpc>
                <a:spcPct val="100000"/>
              </a:lnSpc>
              <a:spcBef>
                <a:spcPts val="1785"/>
              </a:spcBef>
            </a:pPr>
            <a:r>
              <a:rPr sz="275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&lt;fmt:setLocale&gt;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225425">
              <a:lnSpc>
                <a:spcPct val="100000"/>
              </a:lnSpc>
              <a:spcBef>
                <a:spcPts val="1620"/>
              </a:spcBef>
            </a:pPr>
            <a:r>
              <a:rPr sz="275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&lt;fmt:param&gt;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828547"/>
            <a:ext cx="488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F05A28"/>
                </a:solidFill>
              </a:rPr>
              <a:t>JSP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dynamic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templating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engine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194307"/>
            <a:ext cx="5132070" cy="45974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835" lvl="1" indent="-28765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•"/>
              <a:tabLst>
                <a:tab pos="838200" algn="l"/>
                <a:tab pos="83883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Scriplets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beans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Library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(JSTL)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Formatting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798" y="3664840"/>
            <a:ext cx="10025380" cy="217804"/>
            <a:chOff x="964798" y="3664840"/>
            <a:chExt cx="10025380" cy="217804"/>
          </a:xfrm>
        </p:grpSpPr>
        <p:sp>
          <p:nvSpPr>
            <p:cNvPr id="3" name="object 3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874892" y="2001132"/>
            <a:ext cx="2329815" cy="1511935"/>
            <a:chOff x="8874892" y="2001132"/>
            <a:chExt cx="2329815" cy="1511935"/>
          </a:xfrm>
        </p:grpSpPr>
        <p:sp>
          <p:nvSpPr>
            <p:cNvPr id="6" name="object 6"/>
            <p:cNvSpPr/>
            <p:nvPr/>
          </p:nvSpPr>
          <p:spPr>
            <a:xfrm>
              <a:off x="8893942" y="2020182"/>
              <a:ext cx="2291715" cy="1473835"/>
            </a:xfrm>
            <a:custGeom>
              <a:avLst/>
              <a:gdLst/>
              <a:ahLst/>
              <a:cxnLst/>
              <a:rect l="l" t="t" r="r" b="b"/>
              <a:pathLst>
                <a:path w="2291715" h="1473835">
                  <a:moveTo>
                    <a:pt x="2291126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381854" y="1309813"/>
                  </a:lnTo>
                  <a:lnTo>
                    <a:pt x="657965" y="1473734"/>
                  </a:lnTo>
                  <a:lnTo>
                    <a:pt x="954636" y="1309813"/>
                  </a:lnTo>
                  <a:lnTo>
                    <a:pt x="2291126" y="1309813"/>
                  </a:lnTo>
                  <a:lnTo>
                    <a:pt x="2291126" y="0"/>
                  </a:lnTo>
                  <a:close/>
                </a:path>
              </a:pathLst>
            </a:custGeom>
            <a:solidFill>
              <a:srgbClr val="2A9FBC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893942" y="2020182"/>
              <a:ext cx="2291715" cy="1473835"/>
            </a:xfrm>
            <a:custGeom>
              <a:avLst/>
              <a:gdLst/>
              <a:ahLst/>
              <a:cxnLst/>
              <a:rect l="l" t="t" r="r" b="b"/>
              <a:pathLst>
                <a:path w="2291715" h="1473835">
                  <a:moveTo>
                    <a:pt x="0" y="0"/>
                  </a:moveTo>
                  <a:lnTo>
                    <a:pt x="381854" y="0"/>
                  </a:lnTo>
                  <a:lnTo>
                    <a:pt x="954636" y="0"/>
                  </a:lnTo>
                  <a:lnTo>
                    <a:pt x="2291127" y="0"/>
                  </a:lnTo>
                  <a:lnTo>
                    <a:pt x="2291127" y="764058"/>
                  </a:lnTo>
                  <a:lnTo>
                    <a:pt x="2291127" y="1091512"/>
                  </a:lnTo>
                  <a:lnTo>
                    <a:pt x="2291127" y="1309813"/>
                  </a:lnTo>
                  <a:lnTo>
                    <a:pt x="954636" y="1309813"/>
                  </a:lnTo>
                  <a:lnTo>
                    <a:pt x="657964" y="1473735"/>
                  </a:lnTo>
                  <a:lnTo>
                    <a:pt x="381854" y="1309813"/>
                  </a:lnTo>
                  <a:lnTo>
                    <a:pt x="0" y="1309813"/>
                  </a:lnTo>
                  <a:lnTo>
                    <a:pt x="0" y="1091512"/>
                  </a:lnTo>
                  <a:lnTo>
                    <a:pt x="0" y="76405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972681" y="2018411"/>
            <a:ext cx="1958975" cy="11988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2019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467360">
              <a:lnSpc>
                <a:spcPts val="1900"/>
              </a:lnSpc>
              <a:spcBef>
                <a:spcPts val="710"/>
              </a:spcBef>
            </a:pPr>
            <a:r>
              <a:rPr sz="16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16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55"/>
              </a:lnSpc>
            </a:pP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Eclipse</a:t>
            </a:r>
            <a:r>
              <a:rPr sz="1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9038" y="3663445"/>
            <a:ext cx="219125" cy="2191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80781" y="517651"/>
            <a:ext cx="3944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Evolution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of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JSPs</a:t>
            </a:r>
            <a:endParaRPr spc="80" dirty="0">
              <a:solidFill>
                <a:srgbClr val="404040"/>
              </a:solidFill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0088" y="4002510"/>
            <a:ext cx="8733155" cy="1679575"/>
            <a:chOff x="670088" y="4002510"/>
            <a:chExt cx="8733155" cy="1679575"/>
          </a:xfrm>
        </p:grpSpPr>
        <p:sp>
          <p:nvSpPr>
            <p:cNvPr id="12" name="object 12"/>
            <p:cNvSpPr/>
            <p:nvPr/>
          </p:nvSpPr>
          <p:spPr>
            <a:xfrm>
              <a:off x="682788" y="4342735"/>
              <a:ext cx="8707755" cy="1326515"/>
            </a:xfrm>
            <a:custGeom>
              <a:avLst/>
              <a:gdLst/>
              <a:ahLst/>
              <a:cxnLst/>
              <a:rect l="l" t="t" r="r" b="b"/>
              <a:pathLst>
                <a:path w="8707755" h="1326514">
                  <a:moveTo>
                    <a:pt x="8707305" y="0"/>
                  </a:moveTo>
                  <a:lnTo>
                    <a:pt x="0" y="0"/>
                  </a:lnTo>
                  <a:lnTo>
                    <a:pt x="0" y="1326512"/>
                  </a:lnTo>
                  <a:lnTo>
                    <a:pt x="8707305" y="1326512"/>
                  </a:lnTo>
                  <a:lnTo>
                    <a:pt x="8707305" y="0"/>
                  </a:lnTo>
                  <a:close/>
                </a:path>
              </a:pathLst>
            </a:custGeom>
            <a:solidFill>
              <a:srgbClr val="F05A28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82788" y="4342735"/>
              <a:ext cx="8707755" cy="1326515"/>
            </a:xfrm>
            <a:custGeom>
              <a:avLst/>
              <a:gdLst/>
              <a:ahLst/>
              <a:cxnLst/>
              <a:rect l="l" t="t" r="r" b="b"/>
              <a:pathLst>
                <a:path w="8707755" h="1326514">
                  <a:moveTo>
                    <a:pt x="0" y="0"/>
                  </a:moveTo>
                  <a:lnTo>
                    <a:pt x="8707305" y="0"/>
                  </a:lnTo>
                  <a:lnTo>
                    <a:pt x="8707305" y="1326513"/>
                  </a:lnTo>
                  <a:lnTo>
                    <a:pt x="0" y="132651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46306" y="4002510"/>
              <a:ext cx="713740" cy="340360"/>
            </a:xfrm>
            <a:custGeom>
              <a:avLst/>
              <a:gdLst/>
              <a:ahLst/>
              <a:cxnLst/>
              <a:rect l="l" t="t" r="r" b="b"/>
              <a:pathLst>
                <a:path w="713739" h="340360">
                  <a:moveTo>
                    <a:pt x="356561" y="0"/>
                  </a:moveTo>
                  <a:lnTo>
                    <a:pt x="0" y="340225"/>
                  </a:lnTo>
                  <a:lnTo>
                    <a:pt x="713122" y="340225"/>
                  </a:lnTo>
                  <a:lnTo>
                    <a:pt x="35656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7091" y="4042580"/>
              <a:ext cx="2766695" cy="1585595"/>
            </a:xfrm>
            <a:custGeom>
              <a:avLst/>
              <a:gdLst/>
              <a:ahLst/>
              <a:cxnLst/>
              <a:rect l="l" t="t" r="r" b="b"/>
              <a:pathLst>
                <a:path w="2766695" h="1585595">
                  <a:moveTo>
                    <a:pt x="798619" y="0"/>
                  </a:moveTo>
                  <a:lnTo>
                    <a:pt x="461107" y="384140"/>
                  </a:lnTo>
                  <a:lnTo>
                    <a:pt x="0" y="384140"/>
                  </a:lnTo>
                  <a:lnTo>
                    <a:pt x="0" y="1585406"/>
                  </a:lnTo>
                  <a:lnTo>
                    <a:pt x="2766643" y="1585406"/>
                  </a:lnTo>
                  <a:lnTo>
                    <a:pt x="2766643" y="384140"/>
                  </a:lnTo>
                  <a:lnTo>
                    <a:pt x="1152768" y="384140"/>
                  </a:lnTo>
                  <a:lnTo>
                    <a:pt x="798619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09182" y="4493386"/>
            <a:ext cx="1820545" cy="9550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810"/>
              </a:spcBef>
            </a:pP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1998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910"/>
              </a:lnSpc>
              <a:spcBef>
                <a:spcPts val="630"/>
              </a:spcBef>
            </a:pPr>
            <a:r>
              <a:rPr sz="16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910"/>
              </a:lnSpc>
            </a:pPr>
            <a:r>
              <a:rPr sz="1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19707" y="4565395"/>
            <a:ext cx="55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</a:t>
            </a:r>
            <a:r>
              <a:rPr sz="18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40378" y="2188853"/>
            <a:ext cx="2329815" cy="1511935"/>
            <a:chOff x="1940378" y="2188853"/>
            <a:chExt cx="2329815" cy="1511935"/>
          </a:xfrm>
        </p:grpSpPr>
        <p:sp>
          <p:nvSpPr>
            <p:cNvPr id="19" name="object 19"/>
            <p:cNvSpPr/>
            <p:nvPr/>
          </p:nvSpPr>
          <p:spPr>
            <a:xfrm>
              <a:off x="1959428" y="2207903"/>
              <a:ext cx="2291715" cy="1473835"/>
            </a:xfrm>
            <a:custGeom>
              <a:avLst/>
              <a:gdLst/>
              <a:ahLst/>
              <a:cxnLst/>
              <a:rect l="l" t="t" r="r" b="b"/>
              <a:pathLst>
                <a:path w="2291715" h="1473835">
                  <a:moveTo>
                    <a:pt x="2291126" y="0"/>
                  </a:moveTo>
                  <a:lnTo>
                    <a:pt x="0" y="0"/>
                  </a:lnTo>
                  <a:lnTo>
                    <a:pt x="0" y="1309813"/>
                  </a:lnTo>
                  <a:lnTo>
                    <a:pt x="381854" y="1309813"/>
                  </a:lnTo>
                  <a:lnTo>
                    <a:pt x="657965" y="1473734"/>
                  </a:lnTo>
                  <a:lnTo>
                    <a:pt x="954637" y="1309813"/>
                  </a:lnTo>
                  <a:lnTo>
                    <a:pt x="2291126" y="1309813"/>
                  </a:lnTo>
                  <a:lnTo>
                    <a:pt x="2291126" y="0"/>
                  </a:lnTo>
                  <a:close/>
                </a:path>
              </a:pathLst>
            </a:custGeom>
            <a:solidFill>
              <a:srgbClr val="2A9FBC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959428" y="2207903"/>
              <a:ext cx="2291715" cy="1473835"/>
            </a:xfrm>
            <a:custGeom>
              <a:avLst/>
              <a:gdLst/>
              <a:ahLst/>
              <a:cxnLst/>
              <a:rect l="l" t="t" r="r" b="b"/>
              <a:pathLst>
                <a:path w="2291715" h="1473835">
                  <a:moveTo>
                    <a:pt x="0" y="0"/>
                  </a:moveTo>
                  <a:lnTo>
                    <a:pt x="381854" y="0"/>
                  </a:lnTo>
                  <a:lnTo>
                    <a:pt x="954636" y="0"/>
                  </a:lnTo>
                  <a:lnTo>
                    <a:pt x="2291127" y="0"/>
                  </a:lnTo>
                  <a:lnTo>
                    <a:pt x="2291127" y="764058"/>
                  </a:lnTo>
                  <a:lnTo>
                    <a:pt x="2291127" y="1091512"/>
                  </a:lnTo>
                  <a:lnTo>
                    <a:pt x="2291127" y="1309813"/>
                  </a:lnTo>
                  <a:lnTo>
                    <a:pt x="954636" y="1309813"/>
                  </a:lnTo>
                  <a:lnTo>
                    <a:pt x="657964" y="1473735"/>
                  </a:lnTo>
                  <a:lnTo>
                    <a:pt x="381854" y="1309813"/>
                  </a:lnTo>
                  <a:lnTo>
                    <a:pt x="0" y="1309813"/>
                  </a:lnTo>
                  <a:lnTo>
                    <a:pt x="0" y="1091512"/>
                  </a:lnTo>
                  <a:lnTo>
                    <a:pt x="0" y="76405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038168" y="2207387"/>
            <a:ext cx="1821180" cy="11957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1999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1900"/>
              </a:lnSpc>
              <a:spcBef>
                <a:spcPts val="710"/>
              </a:spcBef>
            </a:pPr>
            <a:r>
              <a:rPr sz="16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Community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975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JSP</a:t>
            </a:r>
            <a:r>
              <a:rPr spc="-260" dirty="0"/>
              <a:t> </a:t>
            </a:r>
            <a:r>
              <a:rPr spc="-25" dirty="0"/>
              <a:t>Expressions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15365" y="1752600"/>
            <a:ext cx="10161270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300" y="517651"/>
            <a:ext cx="4535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404040"/>
                </a:solidFill>
              </a:rPr>
              <a:t>JSP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Implicit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Objects</a:t>
            </a:r>
            <a:endParaRPr spc="5" dirty="0">
              <a:solidFill>
                <a:srgbClr val="40404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1691258"/>
          <a:ext cx="8147050" cy="468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9554"/>
                <a:gridCol w="4069079"/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50" spc="1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</a:t>
                      </a:r>
                      <a:r>
                        <a:rPr sz="235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35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Reference</a:t>
                      </a:r>
                      <a:r>
                        <a:rPr sz="235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35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50" spc="1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Object</a:t>
                      </a:r>
                      <a:r>
                        <a:rPr sz="2350" spc="-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35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Type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JspWriter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request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HttpServletRequest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response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HttpServletResponse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config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Serv</a:t>
                      </a:r>
                      <a:r>
                        <a:rPr lang="en-US"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etConfig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application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ServletContext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session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HttpSession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pageContext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PageContext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page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exception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Throwable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3291" y="2882760"/>
            <a:ext cx="7467600" cy="3169285"/>
            <a:chOff x="923291" y="2882760"/>
            <a:chExt cx="7467600" cy="316928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2977" y="5294669"/>
              <a:ext cx="303590" cy="30436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6494" y="5509746"/>
              <a:ext cx="540301" cy="5416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480" y="5294669"/>
              <a:ext cx="465771" cy="55448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75109" y="5575847"/>
              <a:ext cx="385445" cy="210820"/>
            </a:xfrm>
            <a:custGeom>
              <a:avLst/>
              <a:gdLst/>
              <a:ahLst/>
              <a:cxnLst/>
              <a:rect l="l" t="t" r="r" b="b"/>
              <a:pathLst>
                <a:path w="385445" h="210820">
                  <a:moveTo>
                    <a:pt x="385142" y="0"/>
                  </a:moveTo>
                  <a:lnTo>
                    <a:pt x="0" y="0"/>
                  </a:lnTo>
                  <a:lnTo>
                    <a:pt x="0" y="210254"/>
                  </a:lnTo>
                  <a:lnTo>
                    <a:pt x="385142" y="210254"/>
                  </a:lnTo>
                  <a:lnTo>
                    <a:pt x="385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7608" y="5500116"/>
            <a:ext cx="344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JSP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27790" y="2985202"/>
            <a:ext cx="4838065" cy="2830195"/>
            <a:chOff x="1027790" y="2985202"/>
            <a:chExt cx="4838065" cy="2830195"/>
          </a:xfrm>
        </p:grpSpPr>
        <p:sp>
          <p:nvSpPr>
            <p:cNvPr id="33" name="object 33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27785" y="2990341"/>
              <a:ext cx="4801870" cy="2825115"/>
            </a:xfrm>
            <a:custGeom>
              <a:avLst/>
              <a:gdLst/>
              <a:ahLst/>
              <a:cxnLst/>
              <a:rect l="l" t="t" r="r" b="b"/>
              <a:pathLst>
                <a:path w="4801870" h="2825115">
                  <a:moveTo>
                    <a:pt x="676275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676275" y="369328"/>
                  </a:lnTo>
                  <a:lnTo>
                    <a:pt x="676275" y="0"/>
                  </a:lnTo>
                  <a:close/>
                </a:path>
                <a:path w="4801870" h="2825115">
                  <a:moveTo>
                    <a:pt x="4801844" y="2451620"/>
                  </a:moveTo>
                  <a:lnTo>
                    <a:pt x="4672228" y="2322004"/>
                  </a:lnTo>
                  <a:lnTo>
                    <a:pt x="4406989" y="2322004"/>
                  </a:lnTo>
                  <a:lnTo>
                    <a:pt x="4406989" y="2824645"/>
                  </a:lnTo>
                  <a:lnTo>
                    <a:pt x="4801844" y="2824645"/>
                  </a:lnTo>
                  <a:lnTo>
                    <a:pt x="4801844" y="2451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00016" y="531234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25923" y="103694"/>
                  </a:lnTo>
                  <a:lnTo>
                    <a:pt x="129617" y="129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99862" y="5326842"/>
              <a:ext cx="465771" cy="465770"/>
            </a:xfrm>
            <a:prstGeom prst="rect">
              <a:avLst/>
            </a:prstGeom>
          </p:spPr>
        </p:pic>
      </p:grp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1644" y="2299811"/>
            <a:ext cx="3510915" cy="2203450"/>
          </a:xfrm>
          <a:custGeom>
            <a:avLst/>
            <a:gdLst/>
            <a:ahLst/>
            <a:cxnLst/>
            <a:rect l="l" t="t" r="r" b="b"/>
            <a:pathLst>
              <a:path w="3510915" h="2203450">
                <a:moveTo>
                  <a:pt x="3510532" y="0"/>
                </a:moveTo>
                <a:lnTo>
                  <a:pt x="0" y="0"/>
                </a:lnTo>
                <a:lnTo>
                  <a:pt x="0" y="2203343"/>
                </a:lnTo>
                <a:lnTo>
                  <a:pt x="3510532" y="2203343"/>
                </a:lnTo>
                <a:lnTo>
                  <a:pt x="3510532" y="0"/>
                </a:lnTo>
                <a:close/>
              </a:path>
            </a:pathLst>
          </a:custGeom>
          <a:solidFill>
            <a:srgbClr val="F05A28">
              <a:alpha val="211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62821" y="5281301"/>
            <a:ext cx="742991" cy="760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5813" y="2819276"/>
            <a:ext cx="1500922" cy="154467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455669" y="4648975"/>
            <a:ext cx="2159635" cy="1657985"/>
            <a:chOff x="6455669" y="4648975"/>
            <a:chExt cx="2159635" cy="1657985"/>
          </a:xfrm>
        </p:grpSpPr>
        <p:sp>
          <p:nvSpPr>
            <p:cNvPr id="11" name="object 11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279975" y="2121407"/>
            <a:ext cx="5579110" cy="4436745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3592830">
              <a:lnSpc>
                <a:spcPct val="100000"/>
              </a:lnSpc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22210" y="5281301"/>
            <a:ext cx="1668780" cy="579755"/>
            <a:chOff x="6722210" y="5281301"/>
            <a:chExt cx="1668780" cy="57975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90419" y="3277282"/>
            <a:ext cx="1207770" cy="1068070"/>
            <a:chOff x="5890419" y="3277282"/>
            <a:chExt cx="1207770" cy="106807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8131" y="3673235"/>
              <a:ext cx="670021" cy="67173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925342" y="3277282"/>
              <a:ext cx="394970" cy="502920"/>
            </a:xfrm>
            <a:custGeom>
              <a:avLst/>
              <a:gdLst/>
              <a:ahLst/>
              <a:cxnLst/>
              <a:rect l="l" t="t" r="r" b="b"/>
              <a:pathLst>
                <a:path w="394970" h="502920">
                  <a:moveTo>
                    <a:pt x="265231" y="0"/>
                  </a:moveTo>
                  <a:lnTo>
                    <a:pt x="0" y="0"/>
                  </a:lnTo>
                  <a:lnTo>
                    <a:pt x="0" y="502636"/>
                  </a:lnTo>
                  <a:lnTo>
                    <a:pt x="394849" y="502636"/>
                  </a:lnTo>
                  <a:lnTo>
                    <a:pt x="394849" y="129617"/>
                  </a:lnTo>
                  <a:lnTo>
                    <a:pt x="26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90574" y="327728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25923" y="103694"/>
                  </a:lnTo>
                  <a:lnTo>
                    <a:pt x="129617" y="129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90419" y="3291780"/>
              <a:ext cx="465771" cy="46577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23291" y="2299811"/>
            <a:ext cx="3879215" cy="3997960"/>
            <a:chOff x="923291" y="2299811"/>
            <a:chExt cx="3879215" cy="399796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0"/>
              <a:ext cx="331603" cy="2743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2"/>
              <a:ext cx="331603" cy="2743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9805" y="2943642"/>
              <a:ext cx="758952" cy="448055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87586" y="3014637"/>
            <a:ext cx="331603" cy="274320"/>
          </a:xfrm>
          <a:prstGeom prst="rect">
            <a:avLst/>
          </a:prstGeom>
        </p:spPr>
      </p:pic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2925</Words>
  <Application>WPS Presentation</Application>
  <PresentationFormat>On-screen Show (4:3)</PresentationFormat>
  <Paragraphs>484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Verdana</vt:lpstr>
      <vt:lpstr>Courier New</vt:lpstr>
      <vt:lpstr>Times New Roman</vt:lpstr>
      <vt:lpstr>Calibri</vt:lpstr>
      <vt:lpstr>Microsoft YaHei</vt:lpstr>
      <vt:lpstr>Arial Unicode MS</vt:lpstr>
      <vt:lpstr>Lucida Sans Unicode</vt:lpstr>
      <vt:lpstr>Office Theme</vt:lpstr>
      <vt:lpstr>Developing JSPs and JSTL</vt:lpstr>
      <vt:lpstr>JSP dynamic templating engine</vt:lpstr>
      <vt:lpstr>PowerPoint 演示文稿</vt:lpstr>
      <vt:lpstr>Evolution of JSPs</vt:lpstr>
      <vt:lpstr>JSP Expressions</vt:lpstr>
      <vt:lpstr>PowerPoint 演示文稿</vt:lpstr>
      <vt:lpstr>JSP Implicit Objects</vt:lpstr>
      <vt:lpstr>Tomcat Architecture</vt:lpstr>
      <vt:lpstr>Tomcat Architecture</vt:lpstr>
      <vt:lpstr>PowerPoint 演示文稿</vt:lpstr>
      <vt:lpstr>PowerPoint 演示文稿</vt:lpstr>
      <vt:lpstr>PowerPoint 演示文稿</vt:lpstr>
      <vt:lpstr>PowerPoint 演示文稿</vt:lpstr>
      <vt:lpstr>EL Implicit Map Objects</vt:lpstr>
      <vt:lpstr>HTTP Request</vt:lpstr>
      <vt:lpstr>JSP Scriptlets</vt:lpstr>
      <vt:lpstr>JSP Declarations</vt:lpstr>
      <vt:lpstr>PowerPoint 演示文稿</vt:lpstr>
      <vt:lpstr>JSP and Java beans</vt:lpstr>
      <vt:lpstr>PowerPoint 演示文稿</vt:lpstr>
      <vt:lpstr>JSP Standard Tag Libraries</vt:lpstr>
      <vt:lpstr>JSP Standard Tag Libraries</vt:lpstr>
      <vt:lpstr>JSP Standard Tag Libraries</vt:lpstr>
      <vt:lpstr>JSTL Core Tags</vt:lpstr>
      <vt:lpstr>PowerPoint 演示文稿</vt:lpstr>
      <vt:lpstr>JSTL Functions Library</vt:lpstr>
      <vt:lpstr>JSTL Functions Library</vt:lpstr>
      <vt:lpstr>JSP Standard Tag Libraries</vt:lpstr>
      <vt:lpstr>PowerPoint 演示文稿</vt:lpstr>
      <vt:lpstr>JSTL Function Tags</vt:lpstr>
      <vt:lpstr>JSP dynamic templating engine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JSPs and JSTL</dc:title>
  <dc:creator/>
  <cp:lastModifiedBy>Steve Sam</cp:lastModifiedBy>
  <cp:revision>10</cp:revision>
  <dcterms:created xsi:type="dcterms:W3CDTF">2021-12-12T05:30:00Z</dcterms:created>
  <dcterms:modified xsi:type="dcterms:W3CDTF">2021-12-14T17:47:49Z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6F1D898FD52E47AAA7A8A811AE7A02EC</vt:lpwstr>
  </property>
  <property fmtid="{D5CDD505-2E9C-101B-9397-08002B2CF9AE}" pid="3" name="KSOProductBuildVer">
    <vt:lpwstr>1033-11.2.0.10382</vt:lpwstr>
  </property>
</Properties>
</file>