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609080" y="2298700"/>
            <a:ext cx="3037840" cy="2875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385945" y="5448300"/>
            <a:ext cx="7484109" cy="1300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9200" y="647700"/>
            <a:ext cx="1124584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80844" y="2692400"/>
            <a:ext cx="12894310" cy="445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6600" y="2692400"/>
            <a:ext cx="770318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171717"/>
                </a:solidFill>
              </a:rPr>
              <a:t>M</a:t>
            </a:r>
            <a:r>
              <a:rPr sz="6000" spc="-405" dirty="0">
                <a:solidFill>
                  <a:srgbClr val="171717"/>
                </a:solidFill>
              </a:rPr>
              <a:t>a</a:t>
            </a:r>
            <a:r>
              <a:rPr sz="6000" spc="-365" dirty="0">
                <a:solidFill>
                  <a:srgbClr val="171717"/>
                </a:solidFill>
              </a:rPr>
              <a:t>v</a:t>
            </a:r>
            <a:r>
              <a:rPr sz="6000" spc="-215" dirty="0">
                <a:solidFill>
                  <a:srgbClr val="171717"/>
                </a:solidFill>
              </a:rPr>
              <a:t>e</a:t>
            </a:r>
            <a:r>
              <a:rPr sz="6000" spc="-65" dirty="0">
                <a:solidFill>
                  <a:srgbClr val="171717"/>
                </a:solidFill>
              </a:rPr>
              <a:t>n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70" dirty="0">
                <a:solidFill>
                  <a:srgbClr val="171717"/>
                </a:solidFill>
              </a:rPr>
              <a:t>Fundamentals</a:t>
            </a:r>
            <a:endParaRPr sz="6000"/>
          </a:p>
        </p:txBody>
      </p:sp>
      <p:sp>
        <p:nvSpPr>
          <p:cNvPr id="6" name="object 6"/>
          <p:cNvSpPr txBox="1"/>
          <p:nvPr/>
        </p:nvSpPr>
        <p:spPr>
          <a:xfrm>
            <a:off x="749300" y="4216400"/>
            <a:ext cx="4622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25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1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600" spc="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600" spc="-5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4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Ant</a:t>
            </a:r>
            <a:endParaRPr spc="145" dirty="0"/>
          </a:p>
        </p:txBody>
      </p:sp>
      <p:sp>
        <p:nvSpPr>
          <p:cNvPr id="3" name="object 3"/>
          <p:cNvSpPr txBox="1"/>
          <p:nvPr/>
        </p:nvSpPr>
        <p:spPr>
          <a:xfrm>
            <a:off x="927100" y="3759200"/>
            <a:ext cx="10754995" cy="152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 panose="02070309020205020404"/>
                <a:cs typeface="Courier New" panose="02070309020205020404"/>
              </a:rPr>
              <a:t>&lt;target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name=“clean"</a:t>
            </a:r>
            <a:r>
              <a:rPr sz="32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description="clean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up"&gt;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00380">
              <a:lnSpc>
                <a:spcPct val="100000"/>
              </a:lnSpc>
              <a:spcBef>
                <a:spcPts val="160"/>
              </a:spcBef>
            </a:pPr>
            <a:r>
              <a:rPr sz="3200" spc="-5" dirty="0">
                <a:latin typeface="Courier New" panose="02070309020205020404"/>
                <a:cs typeface="Courier New" panose="02070309020205020404"/>
              </a:rPr>
              <a:t>&lt;delete</a:t>
            </a:r>
            <a:r>
              <a:rPr sz="32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dir=“${build}”/&gt;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&lt;/target&gt;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Ant</a:t>
            </a:r>
            <a:endParaRPr spc="145" dirty="0"/>
          </a:p>
        </p:txBody>
      </p:sp>
      <p:sp>
        <p:nvSpPr>
          <p:cNvPr id="3" name="object 3"/>
          <p:cNvSpPr txBox="1"/>
          <p:nvPr/>
        </p:nvSpPr>
        <p:spPr>
          <a:xfrm>
            <a:off x="927100" y="3759200"/>
            <a:ext cx="10754995" cy="152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 panose="02070309020205020404"/>
                <a:cs typeface="Courier New" panose="02070309020205020404"/>
              </a:rPr>
              <a:t>&lt;target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name=“clear”</a:t>
            </a:r>
            <a:r>
              <a:rPr sz="32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description="clean</a:t>
            </a:r>
            <a:r>
              <a:rPr sz="32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up"&gt;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00380">
              <a:lnSpc>
                <a:spcPct val="100000"/>
              </a:lnSpc>
              <a:spcBef>
                <a:spcPts val="160"/>
              </a:spcBef>
            </a:pPr>
            <a:r>
              <a:rPr sz="3200" spc="-5" dirty="0">
                <a:latin typeface="Courier New" panose="02070309020205020404"/>
                <a:cs typeface="Courier New" panose="02070309020205020404"/>
              </a:rPr>
              <a:t>&lt;delete</a:t>
            </a:r>
            <a:r>
              <a:rPr sz="32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dir=“${build}”/&gt;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3200" dirty="0">
                <a:latin typeface="Courier New" panose="02070309020205020404"/>
                <a:cs typeface="Courier New" panose="02070309020205020404"/>
              </a:rPr>
              <a:t>&lt;/target&gt;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Ant</a:t>
            </a:r>
            <a:endParaRPr spc="145" dirty="0"/>
          </a:p>
        </p:txBody>
      </p:sp>
      <p:sp>
        <p:nvSpPr>
          <p:cNvPr id="3" name="object 3"/>
          <p:cNvSpPr txBox="1"/>
          <p:nvPr/>
        </p:nvSpPr>
        <p:spPr>
          <a:xfrm>
            <a:off x="800100" y="1168400"/>
            <a:ext cx="14885035" cy="76454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500" spc="-5" dirty="0">
                <a:latin typeface="Courier New" panose="02070309020205020404"/>
                <a:cs typeface="Courier New" panose="02070309020205020404"/>
              </a:rPr>
              <a:t>&lt;project&gt;</a:t>
            </a:r>
            <a:endParaRPr sz="2500">
              <a:latin typeface="Courier New" panose="02070309020205020404"/>
              <a:cs typeface="Courier New" panose="02070309020205020404"/>
            </a:endParaRPr>
          </a:p>
          <a:p>
            <a:pPr marL="393700">
              <a:lnSpc>
                <a:spcPct val="100000"/>
              </a:lnSpc>
              <a:spcBef>
                <a:spcPts val="1000"/>
              </a:spcBef>
            </a:pPr>
            <a:r>
              <a:rPr sz="2500" spc="-5" dirty="0">
                <a:latin typeface="Courier New" panose="02070309020205020404"/>
                <a:cs typeface="Courier New" panose="02070309020205020404"/>
              </a:rPr>
              <a:t>&lt;target</a:t>
            </a:r>
            <a:r>
              <a:rPr sz="25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name=“delete_everything”</a:t>
            </a:r>
            <a:r>
              <a:rPr sz="25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description="clean</a:t>
            </a:r>
            <a:r>
              <a:rPr sz="25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up"&gt;</a:t>
            </a:r>
            <a:endParaRPr sz="2500">
              <a:latin typeface="Courier New" panose="02070309020205020404"/>
              <a:cs typeface="Courier New" panose="02070309020205020404"/>
            </a:endParaRPr>
          </a:p>
          <a:p>
            <a:pPr marL="774700">
              <a:lnSpc>
                <a:spcPct val="100000"/>
              </a:lnSpc>
              <a:spcBef>
                <a:spcPts val="1000"/>
              </a:spcBef>
            </a:pPr>
            <a:r>
              <a:rPr sz="2500" spc="-5" dirty="0">
                <a:latin typeface="Courier New" panose="02070309020205020404"/>
                <a:cs typeface="Courier New" panose="02070309020205020404"/>
              </a:rPr>
              <a:t>&lt;delete</a:t>
            </a:r>
            <a:r>
              <a:rPr sz="25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dir=“build"/&gt;</a:t>
            </a:r>
            <a:endParaRPr sz="2500">
              <a:latin typeface="Courier New" panose="02070309020205020404"/>
              <a:cs typeface="Courier New" panose="02070309020205020404"/>
            </a:endParaRPr>
          </a:p>
          <a:p>
            <a:pPr marL="393700">
              <a:lnSpc>
                <a:spcPct val="100000"/>
              </a:lnSpc>
              <a:spcBef>
                <a:spcPts val="1000"/>
              </a:spcBef>
            </a:pPr>
            <a:r>
              <a:rPr sz="2500" spc="-5" dirty="0">
                <a:latin typeface="Courier New" panose="02070309020205020404"/>
                <a:cs typeface="Courier New" panose="02070309020205020404"/>
              </a:rPr>
              <a:t>&lt;/target&gt;</a:t>
            </a:r>
            <a:endParaRPr sz="25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400">
              <a:latin typeface="Courier New" panose="02070309020205020404"/>
              <a:cs typeface="Courier New" panose="02070309020205020404"/>
            </a:endParaRPr>
          </a:p>
          <a:p>
            <a:pPr marL="393700">
              <a:lnSpc>
                <a:spcPct val="100000"/>
              </a:lnSpc>
            </a:pPr>
            <a:r>
              <a:rPr sz="2500" spc="-5" dirty="0">
                <a:latin typeface="Courier New" panose="02070309020205020404"/>
                <a:cs typeface="Courier New" panose="02070309020205020404"/>
              </a:rPr>
              <a:t>&lt;target</a:t>
            </a:r>
            <a:r>
              <a:rPr sz="25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name=“compile_code"</a:t>
            </a:r>
            <a:r>
              <a:rPr sz="25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depends=“init"</a:t>
            </a:r>
            <a:r>
              <a:rPr sz="25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description="compile</a:t>
            </a:r>
            <a:r>
              <a:rPr sz="25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the</a:t>
            </a:r>
            <a:r>
              <a:rPr sz="25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source”&gt;</a:t>
            </a:r>
            <a:endParaRPr sz="2500">
              <a:latin typeface="Courier New" panose="02070309020205020404"/>
              <a:cs typeface="Courier New" panose="02070309020205020404"/>
            </a:endParaRPr>
          </a:p>
          <a:p>
            <a:pPr marL="774700">
              <a:lnSpc>
                <a:spcPct val="100000"/>
              </a:lnSpc>
              <a:spcBef>
                <a:spcPts val="1000"/>
              </a:spcBef>
            </a:pPr>
            <a:r>
              <a:rPr sz="2500" spc="-5" dirty="0">
                <a:latin typeface="Courier New" panose="02070309020205020404"/>
                <a:cs typeface="Courier New" panose="02070309020205020404"/>
              </a:rPr>
              <a:t>&lt;mkdir</a:t>
            </a:r>
            <a:r>
              <a:rPr sz="25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dir=“build/classes”/&gt;</a:t>
            </a:r>
            <a:endParaRPr sz="2500">
              <a:latin typeface="Courier New" panose="02070309020205020404"/>
              <a:cs typeface="Courier New" panose="02070309020205020404"/>
            </a:endParaRPr>
          </a:p>
          <a:p>
            <a:pPr marL="774700">
              <a:lnSpc>
                <a:spcPct val="100000"/>
              </a:lnSpc>
              <a:spcBef>
                <a:spcPts val="1000"/>
              </a:spcBef>
            </a:pPr>
            <a:r>
              <a:rPr sz="2500" spc="-5" dirty="0">
                <a:latin typeface="Courier New" panose="02070309020205020404"/>
                <a:cs typeface="Courier New" panose="02070309020205020404"/>
              </a:rPr>
              <a:t>&lt;javac</a:t>
            </a:r>
            <a:r>
              <a:rPr sz="25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srcdir="src"</a:t>
            </a:r>
            <a:r>
              <a:rPr sz="25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destdir="build"/&gt;</a:t>
            </a:r>
            <a:endParaRPr sz="2500">
              <a:latin typeface="Courier New" panose="02070309020205020404"/>
              <a:cs typeface="Courier New" panose="02070309020205020404"/>
            </a:endParaRPr>
          </a:p>
          <a:p>
            <a:pPr marL="393700">
              <a:lnSpc>
                <a:spcPct val="100000"/>
              </a:lnSpc>
              <a:spcBef>
                <a:spcPts val="1000"/>
              </a:spcBef>
            </a:pPr>
            <a:r>
              <a:rPr sz="2500" spc="-5" dirty="0">
                <a:latin typeface="Courier New" panose="02070309020205020404"/>
                <a:cs typeface="Courier New" panose="02070309020205020404"/>
              </a:rPr>
              <a:t>&lt;/target&gt;</a:t>
            </a:r>
            <a:endParaRPr sz="25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400">
              <a:latin typeface="Courier New" panose="02070309020205020404"/>
              <a:cs typeface="Courier New" panose="02070309020205020404"/>
            </a:endParaRPr>
          </a:p>
          <a:p>
            <a:pPr marL="393700">
              <a:lnSpc>
                <a:spcPct val="100000"/>
              </a:lnSpc>
            </a:pPr>
            <a:r>
              <a:rPr sz="2500" spc="-5" dirty="0">
                <a:latin typeface="Courier New" panose="02070309020205020404"/>
                <a:cs typeface="Courier New" panose="02070309020205020404"/>
              </a:rPr>
              <a:t>&lt;target</a:t>
            </a:r>
            <a:r>
              <a:rPr sz="25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name=“wrap”&gt;</a:t>
            </a:r>
            <a:endParaRPr sz="2500">
              <a:latin typeface="Courier New" panose="02070309020205020404"/>
              <a:cs typeface="Courier New" panose="02070309020205020404"/>
            </a:endParaRPr>
          </a:p>
          <a:p>
            <a:pPr marL="965200">
              <a:lnSpc>
                <a:spcPct val="100000"/>
              </a:lnSpc>
              <a:spcBef>
                <a:spcPts val="1000"/>
              </a:spcBef>
            </a:pPr>
            <a:r>
              <a:rPr sz="2500" spc="-5" dirty="0">
                <a:latin typeface="Courier New" panose="02070309020205020404"/>
                <a:cs typeface="Courier New" panose="02070309020205020404"/>
              </a:rPr>
              <a:t>&lt;mkdir</a:t>
            </a:r>
            <a:r>
              <a:rPr sz="25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dir=“build/jar”/&gt;</a:t>
            </a:r>
            <a:endParaRPr sz="2500">
              <a:latin typeface="Courier New" panose="02070309020205020404"/>
              <a:cs typeface="Courier New" panose="02070309020205020404"/>
            </a:endParaRPr>
          </a:p>
          <a:p>
            <a:pPr marL="965200">
              <a:lnSpc>
                <a:spcPct val="100000"/>
              </a:lnSpc>
              <a:spcBef>
                <a:spcPts val="1000"/>
              </a:spcBef>
            </a:pPr>
            <a:r>
              <a:rPr sz="2500" spc="-5" dirty="0">
                <a:latin typeface="Courier New" panose="02070309020205020404"/>
                <a:cs typeface="Courier New" panose="02070309020205020404"/>
              </a:rPr>
              <a:t>&lt;jar</a:t>
            </a:r>
            <a:r>
              <a:rPr sz="25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destfile=“build/jar/HelloWorld.jar”</a:t>
            </a:r>
            <a:r>
              <a:rPr sz="25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basedir=“build/classes”</a:t>
            </a:r>
            <a:r>
              <a:rPr sz="25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/&gt;</a:t>
            </a:r>
            <a:endParaRPr sz="2500">
              <a:latin typeface="Courier New" panose="02070309020205020404"/>
              <a:cs typeface="Courier New" panose="02070309020205020404"/>
            </a:endParaRPr>
          </a:p>
          <a:p>
            <a:pPr marL="393700">
              <a:lnSpc>
                <a:spcPct val="100000"/>
              </a:lnSpc>
              <a:spcBef>
                <a:spcPts val="1000"/>
              </a:spcBef>
            </a:pPr>
            <a:r>
              <a:rPr sz="2500" spc="-5" dirty="0">
                <a:latin typeface="Courier New" panose="02070309020205020404"/>
                <a:cs typeface="Courier New" panose="02070309020205020404"/>
              </a:rPr>
              <a:t>&lt;/target&gt;</a:t>
            </a: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500" dirty="0">
                <a:latin typeface="Courier New" panose="02070309020205020404"/>
                <a:cs typeface="Courier New" panose="02070309020205020404"/>
              </a:rPr>
              <a:t>&lt;/project&gt;</a:t>
            </a:r>
            <a:endParaRPr sz="25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0943" y="4125674"/>
            <a:ext cx="19589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8800" y="2298700"/>
            <a:ext cx="2738120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70" dirty="0">
                <a:latin typeface="Verdana" panose="020B0604030504040204"/>
                <a:cs typeface="Verdana" panose="020B0604030504040204"/>
              </a:rPr>
              <a:t>Full</a:t>
            </a:r>
            <a:r>
              <a:rPr sz="320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Featured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253365">
              <a:lnSpc>
                <a:spcPts val="6200"/>
              </a:lnSpc>
              <a:spcBef>
                <a:spcPts val="400"/>
              </a:spcBef>
            </a:pPr>
            <a:r>
              <a:rPr sz="3200" spc="5" dirty="0">
                <a:latin typeface="Verdana" panose="020B0604030504040204"/>
                <a:cs typeface="Verdana" panose="020B0604030504040204"/>
              </a:rPr>
              <a:t>Implicit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3200" dirty="0">
                <a:latin typeface="Verdana" panose="020B0604030504040204"/>
                <a:cs typeface="Verdana" panose="020B0604030504040204"/>
              </a:rPr>
              <a:t>onsi</a:t>
            </a:r>
            <a:r>
              <a:rPr sz="3200" spc="-35" dirty="0">
                <a:latin typeface="Verdana" panose="020B0604030504040204"/>
                <a:cs typeface="Verdana" panose="020B0604030504040204"/>
              </a:rPr>
              <a:t>s</a:t>
            </a:r>
            <a:r>
              <a:rPr sz="320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en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c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y 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Inheritance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492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T</a:t>
            </a:r>
            <a:r>
              <a:rPr spc="-125" dirty="0"/>
              <a:t>r</a:t>
            </a:r>
            <a:r>
              <a:rPr spc="-5" dirty="0"/>
              <a:t>ansiti</a:t>
            </a:r>
            <a:r>
              <a:rPr spc="-105" dirty="0"/>
              <a:t>v</a:t>
            </a:r>
            <a:r>
              <a:rPr spc="25" dirty="0"/>
              <a:t>e</a:t>
            </a:r>
            <a:r>
              <a:rPr spc="-165" dirty="0"/>
              <a:t> </a:t>
            </a:r>
            <a:r>
              <a:rPr spc="50" dirty="0"/>
              <a:t>dependencies</a:t>
            </a:r>
            <a:endParaRPr spc="50" dirty="0"/>
          </a:p>
          <a:p>
            <a:pPr marL="2534920">
              <a:lnSpc>
                <a:spcPct val="100000"/>
              </a:lnSpc>
              <a:spcBef>
                <a:spcPts val="2360"/>
              </a:spcBef>
            </a:pPr>
            <a:r>
              <a:rPr spc="25" dirty="0"/>
              <a:t>Versioned</a:t>
            </a:r>
            <a:endParaRPr spc="2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0" y="2349500"/>
            <a:ext cx="0" cy="6194425"/>
          </a:xfrm>
          <a:custGeom>
            <a:avLst/>
            <a:gdLst/>
            <a:ahLst/>
            <a:cxnLst/>
            <a:rect l="l" t="t" r="r" b="b"/>
            <a:pathLst>
              <a:path h="6194425">
                <a:moveTo>
                  <a:pt x="0" y="0"/>
                </a:moveTo>
                <a:lnTo>
                  <a:pt x="0" y="619397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43600" y="647700"/>
            <a:ext cx="43567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Pros</a:t>
            </a:r>
            <a:r>
              <a:rPr spc="-285" dirty="0"/>
              <a:t> </a:t>
            </a:r>
            <a:r>
              <a:rPr spc="-20" dirty="0"/>
              <a:t>and</a:t>
            </a:r>
            <a:r>
              <a:rPr spc="-285" dirty="0"/>
              <a:t> </a:t>
            </a:r>
            <a:r>
              <a:rPr spc="20" dirty="0"/>
              <a:t>Cons</a:t>
            </a:r>
            <a:endParaRPr spc="20" dirty="0"/>
          </a:p>
        </p:txBody>
      </p:sp>
      <p:sp>
        <p:nvSpPr>
          <p:cNvPr id="4" name="object 4"/>
          <p:cNvSpPr txBox="1"/>
          <p:nvPr/>
        </p:nvSpPr>
        <p:spPr>
          <a:xfrm>
            <a:off x="2516327" y="2279024"/>
            <a:ext cx="5129530" cy="4677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2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Maven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 indent="3478530" algn="r">
              <a:lnSpc>
                <a:spcPts val="5500"/>
              </a:lnSpc>
              <a:spcBef>
                <a:spcPts val="365"/>
              </a:spcBef>
            </a:pPr>
            <a:r>
              <a:rPr sz="2600" spc="35" dirty="0">
                <a:latin typeface="Verdana" panose="020B0604030504040204"/>
                <a:cs typeface="Verdana" panose="020B0604030504040204"/>
              </a:rPr>
              <a:t>Black</a:t>
            </a:r>
            <a:r>
              <a:rPr sz="26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0" dirty="0">
                <a:latin typeface="Verdana" panose="020B0604030504040204"/>
                <a:cs typeface="Verdana" panose="020B0604030504040204"/>
              </a:rPr>
              <a:t>box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latin typeface="Verdana" panose="020B0604030504040204"/>
                <a:cs typeface="Verdana" panose="020B0604030504040204"/>
              </a:rPr>
              <a:t>Steeper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learning </a:t>
            </a:r>
            <a:r>
              <a:rPr sz="2600" dirty="0">
                <a:latin typeface="Verdana" panose="020B0604030504040204"/>
                <a:cs typeface="Verdana" panose="020B0604030504040204"/>
              </a:rPr>
              <a:t>curve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Convention</a:t>
            </a:r>
            <a:r>
              <a:rPr sz="26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over</a:t>
            </a:r>
            <a:r>
              <a:rPr sz="26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Configuration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600" spc="-50" dirty="0">
                <a:latin typeface="Verdana" panose="020B0604030504040204"/>
                <a:cs typeface="Verdana" panose="020B0604030504040204"/>
              </a:rPr>
              <a:t>IDE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2380"/>
              </a:spcBef>
            </a:pPr>
            <a:r>
              <a:rPr sz="2600" dirty="0">
                <a:latin typeface="Verdana" panose="020B0604030504040204"/>
                <a:cs typeface="Verdana" panose="020B0604030504040204"/>
              </a:rPr>
              <a:t>Less</a:t>
            </a:r>
            <a:r>
              <a:rPr sz="26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Overhead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2380"/>
              </a:spcBef>
            </a:pPr>
            <a:r>
              <a:rPr sz="2600" spc="25" dirty="0">
                <a:latin typeface="Verdana" panose="020B0604030504040204"/>
                <a:cs typeface="Verdana" panose="020B0604030504040204"/>
              </a:rPr>
              <a:t>Mindset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10600" y="2273300"/>
            <a:ext cx="2999740" cy="329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320675">
              <a:lnSpc>
                <a:spcPts val="5500"/>
              </a:lnSpc>
              <a:spcBef>
                <a:spcPts val="46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Easily </a:t>
            </a:r>
            <a:r>
              <a:rPr sz="2600" dirty="0">
                <a:latin typeface="Verdana" panose="020B0604030504040204"/>
                <a:cs typeface="Verdana" panose="020B0604030504040204"/>
              </a:rPr>
              <a:t>trace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0" dirty="0">
                <a:latin typeface="Verdana" panose="020B0604030504040204"/>
                <a:cs typeface="Verdana" panose="020B0604030504040204"/>
              </a:rPr>
              <a:t>Quick </a:t>
            </a:r>
            <a:r>
              <a:rPr sz="2600" spc="65" dirty="0">
                <a:latin typeface="Verdana" panose="020B0604030504040204"/>
                <a:cs typeface="Verdana" panose="020B0604030504040204"/>
              </a:rPr>
              <a:t>to </a:t>
            </a:r>
            <a:r>
              <a:rPr sz="2600" spc="-15" dirty="0">
                <a:latin typeface="Verdana" panose="020B0604030504040204"/>
                <a:cs typeface="Verdana" panose="020B0604030504040204"/>
              </a:rPr>
              <a:t>learn 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600" spc="120" dirty="0">
                <a:latin typeface="Verdana" panose="020B0604030504040204"/>
                <a:cs typeface="Verdana" panose="020B0604030504040204"/>
              </a:rPr>
              <a:t>o</a:t>
            </a:r>
            <a:r>
              <a:rPr sz="2600" spc="60" dirty="0">
                <a:latin typeface="Verdana" panose="020B0604030504040204"/>
                <a:cs typeface="Verdana" panose="020B0604030504040204"/>
              </a:rPr>
              <a:t>p</a:t>
            </a:r>
            <a:r>
              <a:rPr sz="2600" spc="-30" dirty="0">
                <a:latin typeface="Verdana" panose="020B0604030504040204"/>
                <a:cs typeface="Verdana" panose="020B0604030504040204"/>
              </a:rPr>
              <a:t>y</a:t>
            </a:r>
            <a:r>
              <a:rPr sz="2600" spc="-20" dirty="0">
                <a:latin typeface="Verdana" panose="020B0604030504040204"/>
                <a:cs typeface="Verdana" panose="020B0604030504040204"/>
              </a:rPr>
              <a:t>-and-pa</a:t>
            </a:r>
            <a:r>
              <a:rPr sz="2600" spc="-50" dirty="0">
                <a:latin typeface="Verdana" panose="020B0604030504040204"/>
                <a:cs typeface="Verdana" panose="020B0604030504040204"/>
              </a:rPr>
              <a:t>s</a:t>
            </a:r>
            <a:r>
              <a:rPr sz="2600" dirty="0">
                <a:latin typeface="Verdana" panose="020B0604030504040204"/>
                <a:cs typeface="Verdana" panose="020B0604030504040204"/>
              </a:rPr>
              <a:t>t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e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600" spc="35" dirty="0">
                <a:latin typeface="Verdana" panose="020B0604030504040204"/>
                <a:cs typeface="Verdana" panose="020B0604030504040204"/>
              </a:rPr>
              <a:t>Large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project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size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Ant</a:t>
            </a:r>
            <a:endParaRPr spc="145"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1170939"/>
            <a:ext cx="14488794" cy="764540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600" spc="-5" dirty="0">
                <a:latin typeface="Courier New" panose="02070309020205020404"/>
                <a:cs typeface="Courier New" panose="02070309020205020404"/>
              </a:rPr>
              <a:t>&lt;project&gt;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408940">
              <a:lnSpc>
                <a:spcPct val="100000"/>
              </a:lnSpc>
              <a:spcBef>
                <a:spcPts val="880"/>
              </a:spcBef>
            </a:pPr>
            <a:r>
              <a:rPr sz="2600" spc="-5" dirty="0">
                <a:latin typeface="Courier New" panose="02070309020205020404"/>
                <a:cs typeface="Courier New" panose="02070309020205020404"/>
              </a:rPr>
              <a:t>&lt;target</a:t>
            </a:r>
            <a:r>
              <a:rPr sz="2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latin typeface="Courier New" panose="02070309020205020404"/>
                <a:cs typeface="Courier New" panose="02070309020205020404"/>
              </a:rPr>
              <a:t>name=“clean"</a:t>
            </a:r>
            <a:r>
              <a:rPr sz="2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latin typeface="Courier New" panose="02070309020205020404"/>
                <a:cs typeface="Courier New" panose="02070309020205020404"/>
              </a:rPr>
              <a:t>description="clean</a:t>
            </a:r>
            <a:r>
              <a:rPr sz="2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latin typeface="Courier New" panose="02070309020205020404"/>
                <a:cs typeface="Courier New" panose="02070309020205020404"/>
              </a:rPr>
              <a:t>up"&gt;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805180">
              <a:lnSpc>
                <a:spcPct val="100000"/>
              </a:lnSpc>
              <a:spcBef>
                <a:spcPts val="880"/>
              </a:spcBef>
            </a:pPr>
            <a:r>
              <a:rPr sz="2600" spc="-5" dirty="0">
                <a:latin typeface="Courier New" panose="02070309020205020404"/>
                <a:cs typeface="Courier New" panose="02070309020205020404"/>
              </a:rPr>
              <a:t>&lt;delete</a:t>
            </a:r>
            <a:r>
              <a:rPr sz="26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latin typeface="Courier New" panose="02070309020205020404"/>
                <a:cs typeface="Courier New" panose="02070309020205020404"/>
              </a:rPr>
              <a:t>dir=“build"/&gt;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408940">
              <a:lnSpc>
                <a:spcPct val="100000"/>
              </a:lnSpc>
              <a:spcBef>
                <a:spcPts val="880"/>
              </a:spcBef>
            </a:pPr>
            <a:r>
              <a:rPr sz="2600" spc="-5" dirty="0">
                <a:latin typeface="Courier New" panose="02070309020205020404"/>
                <a:cs typeface="Courier New" panose="02070309020205020404"/>
              </a:rPr>
              <a:t>&lt;/target&gt;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300">
              <a:latin typeface="Courier New" panose="02070309020205020404"/>
              <a:cs typeface="Courier New" panose="02070309020205020404"/>
            </a:endParaRPr>
          </a:p>
          <a:p>
            <a:pPr marL="408940">
              <a:lnSpc>
                <a:spcPct val="100000"/>
              </a:lnSpc>
            </a:pPr>
            <a:r>
              <a:rPr sz="2600" spc="-5" dirty="0">
                <a:latin typeface="Courier New" panose="02070309020205020404"/>
                <a:cs typeface="Courier New" panose="02070309020205020404"/>
              </a:rPr>
              <a:t>&lt;target</a:t>
            </a:r>
            <a:r>
              <a:rPr sz="2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latin typeface="Courier New" panose="02070309020205020404"/>
                <a:cs typeface="Courier New" panose="02070309020205020404"/>
              </a:rPr>
              <a:t>name="compile"</a:t>
            </a:r>
            <a:r>
              <a:rPr sz="2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latin typeface="Courier New" panose="02070309020205020404"/>
                <a:cs typeface="Courier New" panose="02070309020205020404"/>
              </a:rPr>
              <a:t>depends=“init"</a:t>
            </a:r>
            <a:r>
              <a:rPr sz="2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latin typeface="Courier New" panose="02070309020205020404"/>
                <a:cs typeface="Courier New" panose="02070309020205020404"/>
              </a:rPr>
              <a:t>description="compile</a:t>
            </a:r>
            <a:r>
              <a:rPr sz="2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latin typeface="Courier New" panose="02070309020205020404"/>
                <a:cs typeface="Courier New" panose="02070309020205020404"/>
              </a:rPr>
              <a:t>the</a:t>
            </a:r>
            <a:r>
              <a:rPr sz="2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latin typeface="Courier New" panose="02070309020205020404"/>
                <a:cs typeface="Courier New" panose="02070309020205020404"/>
              </a:rPr>
              <a:t>source”&gt;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805180">
              <a:lnSpc>
                <a:spcPct val="100000"/>
              </a:lnSpc>
              <a:spcBef>
                <a:spcPts val="880"/>
              </a:spcBef>
            </a:pPr>
            <a:r>
              <a:rPr sz="2600" spc="-5" dirty="0">
                <a:latin typeface="Courier New" panose="02070309020205020404"/>
                <a:cs typeface="Courier New" panose="02070309020205020404"/>
              </a:rPr>
              <a:t>&lt;mkdir</a:t>
            </a:r>
            <a:r>
              <a:rPr sz="26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latin typeface="Courier New" panose="02070309020205020404"/>
                <a:cs typeface="Courier New" panose="02070309020205020404"/>
              </a:rPr>
              <a:t>dir=“build/classes”/&gt;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805180">
              <a:lnSpc>
                <a:spcPct val="100000"/>
              </a:lnSpc>
              <a:spcBef>
                <a:spcPts val="880"/>
              </a:spcBef>
            </a:pPr>
            <a:r>
              <a:rPr sz="2600" spc="-5" dirty="0">
                <a:latin typeface="Courier New" panose="02070309020205020404"/>
                <a:cs typeface="Courier New" panose="02070309020205020404"/>
              </a:rPr>
              <a:t>&lt;javac</a:t>
            </a:r>
            <a:r>
              <a:rPr sz="26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latin typeface="Courier New" panose="02070309020205020404"/>
                <a:cs typeface="Courier New" panose="02070309020205020404"/>
              </a:rPr>
              <a:t>srcdir="src"</a:t>
            </a:r>
            <a:r>
              <a:rPr sz="26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latin typeface="Courier New" panose="02070309020205020404"/>
                <a:cs typeface="Courier New" panose="02070309020205020404"/>
              </a:rPr>
              <a:t>destdir="build"/&gt;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408940">
              <a:lnSpc>
                <a:spcPct val="100000"/>
              </a:lnSpc>
              <a:spcBef>
                <a:spcPts val="880"/>
              </a:spcBef>
            </a:pPr>
            <a:r>
              <a:rPr sz="2600" spc="-5" dirty="0">
                <a:latin typeface="Courier New" panose="02070309020205020404"/>
                <a:cs typeface="Courier New" panose="02070309020205020404"/>
              </a:rPr>
              <a:t>&lt;/target&gt;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300">
              <a:latin typeface="Courier New" panose="02070309020205020404"/>
              <a:cs typeface="Courier New" panose="02070309020205020404"/>
            </a:endParaRPr>
          </a:p>
          <a:p>
            <a:pPr marL="408940">
              <a:lnSpc>
                <a:spcPct val="100000"/>
              </a:lnSpc>
            </a:pPr>
            <a:r>
              <a:rPr sz="2600" spc="-5" dirty="0">
                <a:latin typeface="Courier New" panose="02070309020205020404"/>
                <a:cs typeface="Courier New" panose="02070309020205020404"/>
              </a:rPr>
              <a:t>&lt;target</a:t>
            </a:r>
            <a:r>
              <a:rPr sz="26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latin typeface="Courier New" panose="02070309020205020404"/>
                <a:cs typeface="Courier New" panose="02070309020205020404"/>
              </a:rPr>
              <a:t>name=“jar”&gt;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003300">
              <a:lnSpc>
                <a:spcPct val="100000"/>
              </a:lnSpc>
              <a:spcBef>
                <a:spcPts val="880"/>
              </a:spcBef>
            </a:pPr>
            <a:r>
              <a:rPr sz="2600" spc="-5" dirty="0">
                <a:latin typeface="Courier New" panose="02070309020205020404"/>
                <a:cs typeface="Courier New" panose="02070309020205020404"/>
              </a:rPr>
              <a:t>&lt;mkdir</a:t>
            </a:r>
            <a:r>
              <a:rPr sz="26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latin typeface="Courier New" panose="02070309020205020404"/>
                <a:cs typeface="Courier New" panose="02070309020205020404"/>
              </a:rPr>
              <a:t>dir=“build/jar”/&gt;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003300">
              <a:lnSpc>
                <a:spcPct val="100000"/>
              </a:lnSpc>
              <a:spcBef>
                <a:spcPts val="880"/>
              </a:spcBef>
            </a:pPr>
            <a:r>
              <a:rPr sz="2600" spc="-5" dirty="0">
                <a:latin typeface="Courier New" panose="02070309020205020404"/>
                <a:cs typeface="Courier New" panose="02070309020205020404"/>
              </a:rPr>
              <a:t>&lt;jar</a:t>
            </a:r>
            <a:r>
              <a:rPr sz="2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latin typeface="Courier New" panose="02070309020205020404"/>
                <a:cs typeface="Courier New" panose="02070309020205020404"/>
              </a:rPr>
              <a:t>destfile=“build/jar/HelloWorld.jar”</a:t>
            </a:r>
            <a:r>
              <a:rPr sz="2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latin typeface="Courier New" panose="02070309020205020404"/>
                <a:cs typeface="Courier New" panose="02070309020205020404"/>
              </a:rPr>
              <a:t>basedir=“build/classes”</a:t>
            </a:r>
            <a:r>
              <a:rPr sz="2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5" dirty="0">
                <a:latin typeface="Courier New" panose="02070309020205020404"/>
                <a:cs typeface="Courier New" panose="02070309020205020404"/>
              </a:rPr>
              <a:t>/&gt;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408940">
              <a:lnSpc>
                <a:spcPct val="100000"/>
              </a:lnSpc>
              <a:spcBef>
                <a:spcPts val="880"/>
              </a:spcBef>
            </a:pPr>
            <a:r>
              <a:rPr sz="2600" spc="-5" dirty="0">
                <a:latin typeface="Courier New" panose="02070309020205020404"/>
                <a:cs typeface="Courier New" panose="02070309020205020404"/>
              </a:rPr>
              <a:t>&lt;/target&gt;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600" dirty="0">
                <a:latin typeface="Courier New" panose="02070309020205020404"/>
                <a:cs typeface="Courier New" panose="02070309020205020404"/>
              </a:rPr>
              <a:t>&lt;/project&gt;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50100" y="647700"/>
            <a:ext cx="19589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</a:t>
            </a:r>
            <a:r>
              <a:rPr spc="-105" dirty="0"/>
              <a:t>a</a:t>
            </a:r>
            <a:r>
              <a:rPr spc="-195" dirty="0"/>
              <a:t>v</a:t>
            </a:r>
            <a:r>
              <a:rPr spc="-80" dirty="0"/>
              <a:t>en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660400" y="2476500"/>
            <a:ext cx="10024110" cy="4126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 panose="02070309020205020404"/>
                <a:cs typeface="Courier New" panose="02070309020205020404"/>
              </a:rPr>
              <a:t>&lt;project&gt;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00380">
              <a:lnSpc>
                <a:spcPct val="100000"/>
              </a:lnSpc>
              <a:spcBef>
                <a:spcPts val="160"/>
              </a:spcBef>
            </a:pPr>
            <a:r>
              <a:rPr sz="3200" spc="-5" dirty="0">
                <a:latin typeface="Courier New" panose="02070309020205020404"/>
                <a:cs typeface="Courier New" panose="02070309020205020404"/>
              </a:rPr>
              <a:t>&lt;modelVersion&gt;4.0.0&lt;/modelVersion&gt;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00380">
              <a:lnSpc>
                <a:spcPct val="100000"/>
              </a:lnSpc>
              <a:spcBef>
                <a:spcPts val="160"/>
              </a:spcBef>
            </a:pPr>
            <a:r>
              <a:rPr sz="3200" spc="-5" dirty="0">
                <a:latin typeface="Courier New" panose="02070309020205020404"/>
                <a:cs typeface="Courier New" panose="02070309020205020404"/>
              </a:rPr>
              <a:t>&lt;groupId&gt;com.</a:t>
            </a:r>
            <a:r>
              <a:rPr lang="en-US" sz="3200" spc="-5" dirty="0">
                <a:latin typeface="Courier New" panose="02070309020205020404"/>
                <a:cs typeface="Courier New" panose="02070309020205020404"/>
              </a:rPr>
              <a:t>mycompany</a:t>
            </a:r>
            <a:r>
              <a:rPr sz="3200" spc="-5" dirty="0">
                <a:latin typeface="Courier New" panose="02070309020205020404"/>
                <a:cs typeface="Courier New" panose="02070309020205020404"/>
              </a:rPr>
              <a:t>&lt;/groupId&gt;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00380">
              <a:lnSpc>
                <a:spcPct val="100000"/>
              </a:lnSpc>
              <a:spcBef>
                <a:spcPts val="160"/>
              </a:spcBef>
            </a:pPr>
            <a:r>
              <a:rPr sz="3200" spc="-5" dirty="0">
                <a:latin typeface="Courier New" panose="02070309020205020404"/>
                <a:cs typeface="Courier New" panose="02070309020205020404"/>
              </a:rPr>
              <a:t>&lt;artifactId&gt;FitnessTracker&lt;/artifactId&gt;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00380">
              <a:lnSpc>
                <a:spcPct val="100000"/>
              </a:lnSpc>
              <a:spcBef>
                <a:spcPts val="160"/>
              </a:spcBef>
            </a:pPr>
            <a:r>
              <a:rPr sz="3200" spc="-5" dirty="0">
                <a:latin typeface="Courier New" panose="02070309020205020404"/>
                <a:cs typeface="Courier New" panose="02070309020205020404"/>
              </a:rPr>
              <a:t>&lt;version&gt;0.0.1-SNAPSHOT&lt;/version&gt;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500380">
              <a:lnSpc>
                <a:spcPct val="100000"/>
              </a:lnSpc>
              <a:spcBef>
                <a:spcPts val="160"/>
              </a:spcBef>
            </a:pPr>
            <a:r>
              <a:rPr sz="3200" spc="-5" dirty="0">
                <a:latin typeface="Courier New" panose="02070309020205020404"/>
                <a:cs typeface="Courier New" panose="02070309020205020404"/>
              </a:rPr>
              <a:t>&lt;name&gt;HelloWorld&lt;/name&gt;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Courier New" panose="02070309020205020404"/>
                <a:cs typeface="Courier New" panose="02070309020205020404"/>
              </a:rPr>
              <a:t>&lt;/project&gt;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2600" y="647700"/>
            <a:ext cx="25857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Java</a:t>
            </a:r>
            <a:r>
              <a:rPr spc="-335" dirty="0"/>
              <a:t> </a:t>
            </a:r>
            <a:r>
              <a:rPr spc="-680" dirty="0"/>
              <a:t>10+</a:t>
            </a:r>
            <a:endParaRPr spc="-68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2260600"/>
            <a:ext cx="11914505" cy="59690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&lt;build&gt;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3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&lt;plugins&gt;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&lt;plugin&gt;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3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&lt;groupId&gt;org.apache.maven.plugins&lt;/groupId&gt;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3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&lt;artifactId&gt;maven-compiler-plugin&lt;/artifactId&gt;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3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&lt;version&gt;3.8.0&lt;/version&gt;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3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&lt;configuration&gt;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2298700">
              <a:lnSpc>
                <a:spcPct val="100000"/>
              </a:lnSpc>
              <a:spcBef>
                <a:spcPts val="3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&lt;release&gt;10&lt;/release&gt;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3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&lt;/configuration&gt;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3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&lt;/plugin&gt;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30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&lt;/plugins&gt;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3000" dirty="0">
                <a:latin typeface="Courier New" panose="02070309020205020404"/>
                <a:cs typeface="Courier New" panose="02070309020205020404"/>
              </a:rPr>
              <a:t>&lt;/build&gt;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>
                <a:solidFill>
                  <a:srgbClr val="FFFFFF"/>
                </a:solidFill>
              </a:rPr>
              <a:t>Summary</a:t>
            </a:r>
            <a:endParaRPr spc="-114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7900" y="3086100"/>
            <a:ext cx="4720590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latin typeface="Verdana" panose="020B0604030504040204"/>
                <a:cs typeface="Verdana" panose="020B0604030504040204"/>
              </a:rPr>
              <a:t>Ant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declarative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1001395">
              <a:lnSpc>
                <a:spcPts val="6200"/>
              </a:lnSpc>
              <a:spcBef>
                <a:spcPts val="600"/>
              </a:spcBef>
            </a:pPr>
            <a:r>
              <a:rPr sz="3200" spc="-30" dirty="0">
                <a:latin typeface="Verdana" panose="020B0604030504040204"/>
                <a:cs typeface="Verdana" panose="020B0604030504040204"/>
              </a:rPr>
              <a:t>Maven</a:t>
            </a:r>
            <a:r>
              <a:rPr sz="320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convention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14" dirty="0">
                <a:latin typeface="Verdana" panose="020B0604030504040204"/>
                <a:cs typeface="Verdana" panose="020B0604030504040204"/>
              </a:rPr>
              <a:t>Ant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scripted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3200" spc="-30" dirty="0">
                <a:latin typeface="Verdana" panose="020B0604030504040204"/>
                <a:cs typeface="Verdana" panose="020B0604030504040204"/>
              </a:rPr>
              <a:t>Maven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project</a:t>
            </a:r>
            <a:r>
              <a:rPr sz="32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lifecycle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7269" y="4125674"/>
            <a:ext cx="2852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ervi</a:t>
            </a:r>
            <a:r>
              <a:rPr sz="48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26300" y="2692400"/>
            <a:ext cx="3841750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solidFill>
                  <a:srgbClr val="000000"/>
                </a:solidFill>
              </a:rPr>
              <a:t>Introduction</a:t>
            </a:r>
            <a:endParaRPr sz="320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-15" dirty="0">
                <a:solidFill>
                  <a:srgbClr val="000000"/>
                </a:solidFill>
              </a:rPr>
              <a:t>Key</a:t>
            </a:r>
            <a:r>
              <a:rPr sz="3200" spc="-210" dirty="0">
                <a:solidFill>
                  <a:srgbClr val="000000"/>
                </a:solidFill>
              </a:rPr>
              <a:t> </a:t>
            </a:r>
            <a:r>
              <a:rPr sz="3200" spc="60" dirty="0">
                <a:solidFill>
                  <a:srgbClr val="000000"/>
                </a:solidFill>
              </a:rPr>
              <a:t>Concepts</a:t>
            </a:r>
            <a:endParaRPr sz="3200"/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-20" dirty="0">
                <a:solidFill>
                  <a:srgbClr val="000000"/>
                </a:solidFill>
              </a:rPr>
              <a:t>Day-to-day</a:t>
            </a:r>
            <a:r>
              <a:rPr sz="3200" spc="-225" dirty="0">
                <a:solidFill>
                  <a:srgbClr val="000000"/>
                </a:solidFill>
              </a:rPr>
              <a:t> </a:t>
            </a:r>
            <a:r>
              <a:rPr sz="3200" spc="90" dirty="0">
                <a:solidFill>
                  <a:srgbClr val="000000"/>
                </a:solidFill>
              </a:rPr>
              <a:t>coding </a:t>
            </a:r>
            <a:r>
              <a:rPr sz="3200" spc="-1110" dirty="0">
                <a:solidFill>
                  <a:srgbClr val="000000"/>
                </a:solidFill>
              </a:rPr>
              <a:t> </a:t>
            </a:r>
            <a:r>
              <a:rPr sz="3200" spc="-20" dirty="0">
                <a:solidFill>
                  <a:srgbClr val="000000"/>
                </a:solidFill>
              </a:rPr>
              <a:t>Integration </a:t>
            </a:r>
            <a:r>
              <a:rPr sz="3200" spc="-15" dirty="0">
                <a:solidFill>
                  <a:srgbClr val="000000"/>
                </a:solidFill>
              </a:rPr>
              <a:t> </a:t>
            </a:r>
            <a:r>
              <a:rPr sz="3200" spc="25" dirty="0">
                <a:solidFill>
                  <a:srgbClr val="000000"/>
                </a:solidFill>
              </a:rPr>
              <a:t>Complexities</a:t>
            </a:r>
            <a:endParaRPr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85936" y="4125674"/>
            <a:ext cx="19335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opics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26300" y="2298700"/>
            <a:ext cx="4540250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solidFill>
                  <a:srgbClr val="000000"/>
                </a:solidFill>
              </a:rPr>
              <a:t>Introduction</a:t>
            </a:r>
            <a:r>
              <a:rPr sz="3200" spc="-190" dirty="0">
                <a:solidFill>
                  <a:srgbClr val="000000"/>
                </a:solidFill>
              </a:rPr>
              <a:t> </a:t>
            </a:r>
            <a:r>
              <a:rPr sz="3200" spc="80" dirty="0">
                <a:solidFill>
                  <a:srgbClr val="000000"/>
                </a:solidFill>
              </a:rPr>
              <a:t>to</a:t>
            </a:r>
            <a:r>
              <a:rPr sz="3200" spc="-190" dirty="0">
                <a:solidFill>
                  <a:srgbClr val="000000"/>
                </a:solidFill>
              </a:rPr>
              <a:t> </a:t>
            </a:r>
            <a:r>
              <a:rPr sz="3200" spc="-30" dirty="0">
                <a:solidFill>
                  <a:srgbClr val="000000"/>
                </a:solidFill>
              </a:rPr>
              <a:t>Maven</a:t>
            </a:r>
            <a:endParaRPr sz="3200"/>
          </a:p>
          <a:p>
            <a:pPr marL="12700" marR="1619885">
              <a:lnSpc>
                <a:spcPts val="6200"/>
              </a:lnSpc>
              <a:spcBef>
                <a:spcPts val="400"/>
              </a:spcBef>
            </a:pPr>
            <a:r>
              <a:rPr sz="3200" spc="-15" dirty="0">
                <a:solidFill>
                  <a:srgbClr val="000000"/>
                </a:solidFill>
              </a:rPr>
              <a:t>Structure </a:t>
            </a:r>
            <a:r>
              <a:rPr sz="3200" spc="-10" dirty="0">
                <a:solidFill>
                  <a:srgbClr val="000000"/>
                </a:solidFill>
              </a:rPr>
              <a:t> </a:t>
            </a:r>
            <a:r>
              <a:rPr sz="3200" spc="35" dirty="0">
                <a:solidFill>
                  <a:srgbClr val="000000"/>
                </a:solidFill>
              </a:rPr>
              <a:t>Dependencies  </a:t>
            </a:r>
            <a:r>
              <a:rPr sz="3200" spc="35" dirty="0">
                <a:solidFill>
                  <a:srgbClr val="000000"/>
                </a:solidFill>
              </a:rPr>
              <a:t>Repositories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7226300" y="5448300"/>
            <a:ext cx="312166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" dirty="0">
                <a:latin typeface="Verdana" panose="020B0604030504040204"/>
                <a:cs typeface="Verdana" panose="020B0604030504040204"/>
              </a:rPr>
              <a:t>Plugins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-60" dirty="0">
                <a:latin typeface="Verdana" panose="020B0604030504040204"/>
                <a:cs typeface="Verdana" panose="020B0604030504040204"/>
              </a:rPr>
              <a:t>IDE</a:t>
            </a:r>
            <a:r>
              <a:rPr sz="320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Integration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6600" y="2692400"/>
            <a:ext cx="79660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30" dirty="0">
                <a:solidFill>
                  <a:srgbClr val="171717"/>
                </a:solidFill>
              </a:rPr>
              <a:t>Int</a:t>
            </a:r>
            <a:r>
              <a:rPr sz="6000" spc="-420" dirty="0">
                <a:solidFill>
                  <a:srgbClr val="171717"/>
                </a:solidFill>
              </a:rPr>
              <a:t>r</a:t>
            </a:r>
            <a:r>
              <a:rPr sz="6000" spc="-60" dirty="0">
                <a:solidFill>
                  <a:srgbClr val="171717"/>
                </a:solidFill>
              </a:rPr>
              <a:t>oductio</a:t>
            </a:r>
            <a:r>
              <a:rPr sz="6000" spc="114" dirty="0">
                <a:solidFill>
                  <a:srgbClr val="171717"/>
                </a:solidFill>
              </a:rPr>
              <a:t>n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90" dirty="0">
                <a:solidFill>
                  <a:srgbClr val="171717"/>
                </a:solidFill>
              </a:rPr>
              <a:t>t</a:t>
            </a:r>
            <a:r>
              <a:rPr sz="6000" spc="229" dirty="0">
                <a:solidFill>
                  <a:srgbClr val="171717"/>
                </a:solidFill>
              </a:rPr>
              <a:t>o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5" dirty="0">
                <a:solidFill>
                  <a:srgbClr val="171717"/>
                </a:solidFill>
              </a:rPr>
              <a:t>M</a:t>
            </a:r>
            <a:r>
              <a:rPr sz="6000" spc="-405" dirty="0">
                <a:solidFill>
                  <a:srgbClr val="171717"/>
                </a:solidFill>
              </a:rPr>
              <a:t>a</a:t>
            </a:r>
            <a:r>
              <a:rPr sz="6000" spc="-365" dirty="0">
                <a:solidFill>
                  <a:srgbClr val="171717"/>
                </a:solidFill>
              </a:rPr>
              <a:t>v</a:t>
            </a:r>
            <a:r>
              <a:rPr sz="6000" spc="-220" dirty="0">
                <a:solidFill>
                  <a:srgbClr val="171717"/>
                </a:solidFill>
              </a:rPr>
              <a:t>en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5028" y="4125674"/>
            <a:ext cx="21945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Outline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2692400"/>
            <a:ext cx="5287645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" dirty="0">
                <a:solidFill>
                  <a:srgbClr val="000000"/>
                </a:solidFill>
              </a:rPr>
              <a:t>High</a:t>
            </a:r>
            <a:r>
              <a:rPr sz="3200" spc="-185" dirty="0">
                <a:solidFill>
                  <a:srgbClr val="000000"/>
                </a:solidFill>
              </a:rPr>
              <a:t> </a:t>
            </a:r>
            <a:r>
              <a:rPr sz="3200" spc="15" dirty="0">
                <a:solidFill>
                  <a:srgbClr val="000000"/>
                </a:solidFill>
              </a:rPr>
              <a:t>Level</a:t>
            </a:r>
            <a:r>
              <a:rPr sz="3200" spc="-180" dirty="0">
                <a:solidFill>
                  <a:srgbClr val="000000"/>
                </a:solidFill>
              </a:rPr>
              <a:t> </a:t>
            </a:r>
            <a:r>
              <a:rPr sz="3200" spc="25" dirty="0">
                <a:solidFill>
                  <a:srgbClr val="000000"/>
                </a:solidFill>
              </a:rPr>
              <a:t>Overview</a:t>
            </a:r>
            <a:endParaRPr sz="3200"/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114" dirty="0">
                <a:solidFill>
                  <a:srgbClr val="000000"/>
                </a:solidFill>
              </a:rPr>
              <a:t>Ant </a:t>
            </a:r>
            <a:r>
              <a:rPr sz="3200" spc="-5" dirty="0">
                <a:solidFill>
                  <a:srgbClr val="000000"/>
                </a:solidFill>
              </a:rPr>
              <a:t>VS </a:t>
            </a:r>
            <a:r>
              <a:rPr sz="3200" spc="-30" dirty="0">
                <a:solidFill>
                  <a:srgbClr val="000000"/>
                </a:solidFill>
              </a:rPr>
              <a:t>Maven </a:t>
            </a:r>
            <a:r>
              <a:rPr sz="3200" spc="-5" dirty="0">
                <a:solidFill>
                  <a:srgbClr val="000000"/>
                </a:solidFill>
              </a:rPr>
              <a:t>VS </a:t>
            </a:r>
            <a:r>
              <a:rPr sz="3200" spc="-60" dirty="0">
                <a:solidFill>
                  <a:srgbClr val="000000"/>
                </a:solidFill>
              </a:rPr>
              <a:t>IDE </a:t>
            </a:r>
            <a:r>
              <a:rPr sz="3200" spc="-55" dirty="0">
                <a:solidFill>
                  <a:srgbClr val="000000"/>
                </a:solidFill>
              </a:rPr>
              <a:t> </a:t>
            </a:r>
            <a:r>
              <a:rPr sz="3200" spc="-25" dirty="0">
                <a:solidFill>
                  <a:srgbClr val="000000"/>
                </a:solidFill>
              </a:rPr>
              <a:t>Installation</a:t>
            </a:r>
            <a:r>
              <a:rPr sz="3200" spc="-165" dirty="0">
                <a:solidFill>
                  <a:srgbClr val="000000"/>
                </a:solidFill>
              </a:rPr>
              <a:t> </a:t>
            </a:r>
            <a:r>
              <a:rPr sz="3200" spc="20" dirty="0">
                <a:solidFill>
                  <a:srgbClr val="000000"/>
                </a:solidFill>
              </a:rPr>
              <a:t>Best</a:t>
            </a:r>
            <a:r>
              <a:rPr sz="3200" spc="-165" dirty="0">
                <a:solidFill>
                  <a:srgbClr val="000000"/>
                </a:solidFill>
              </a:rPr>
              <a:t> </a:t>
            </a:r>
            <a:r>
              <a:rPr sz="3200" spc="35" dirty="0">
                <a:solidFill>
                  <a:srgbClr val="000000"/>
                </a:solidFill>
              </a:rPr>
              <a:t>Practices </a:t>
            </a:r>
            <a:r>
              <a:rPr sz="3200" spc="-1110" dirty="0">
                <a:solidFill>
                  <a:srgbClr val="000000"/>
                </a:solidFill>
              </a:rPr>
              <a:t> </a:t>
            </a:r>
            <a:r>
              <a:rPr sz="3200" spc="55" dirty="0">
                <a:solidFill>
                  <a:srgbClr val="000000"/>
                </a:solidFill>
              </a:rPr>
              <a:t>Hello </a:t>
            </a:r>
            <a:r>
              <a:rPr sz="3200" spc="100" dirty="0">
                <a:solidFill>
                  <a:srgbClr val="000000"/>
                </a:solidFill>
              </a:rPr>
              <a:t>World </a:t>
            </a:r>
            <a:r>
              <a:rPr sz="3200" spc="90" dirty="0">
                <a:solidFill>
                  <a:srgbClr val="000000"/>
                </a:solidFill>
              </a:rPr>
              <a:t>Application </a:t>
            </a:r>
            <a:r>
              <a:rPr sz="3200" spc="95" dirty="0">
                <a:solidFill>
                  <a:srgbClr val="000000"/>
                </a:solidFill>
              </a:rPr>
              <a:t> </a:t>
            </a:r>
            <a:r>
              <a:rPr sz="3200" spc="-60" dirty="0">
                <a:solidFill>
                  <a:srgbClr val="000000"/>
                </a:solidFill>
              </a:rPr>
              <a:t>Summary</a:t>
            </a:r>
            <a:endParaRPr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26272" y="3757374"/>
            <a:ext cx="2293620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47345" marR="5080" indent="-335280">
              <a:lnSpc>
                <a:spcPct val="101000"/>
              </a:lnSpc>
              <a:spcBef>
                <a:spcPts val="60"/>
              </a:spcBef>
            </a:pPr>
            <a:r>
              <a:rPr sz="4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4800" spc="-3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4800" spc="-16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1905000"/>
            <a:ext cx="20650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0" dirty="0">
                <a:solidFill>
                  <a:srgbClr val="000000"/>
                </a:solidFill>
              </a:rPr>
              <a:t>Build</a:t>
            </a:r>
            <a:r>
              <a:rPr sz="3200" spc="-245" dirty="0">
                <a:solidFill>
                  <a:srgbClr val="000000"/>
                </a:solidFill>
              </a:rPr>
              <a:t> </a:t>
            </a:r>
            <a:r>
              <a:rPr sz="3200" spc="20" dirty="0">
                <a:solidFill>
                  <a:srgbClr val="000000"/>
                </a:solidFill>
              </a:rPr>
              <a:t>Tool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4055" indent="-304800">
              <a:lnSpc>
                <a:spcPct val="100000"/>
              </a:lnSpc>
              <a:spcBef>
                <a:spcPts val="100"/>
              </a:spcBef>
              <a:buChar char="-"/>
              <a:tabLst>
                <a:tab pos="5774055" algn="l"/>
              </a:tabLst>
            </a:pPr>
            <a:r>
              <a:rPr spc="45" dirty="0"/>
              <a:t>One</a:t>
            </a:r>
            <a:r>
              <a:rPr spc="-200" dirty="0"/>
              <a:t> </a:t>
            </a:r>
            <a:r>
              <a:rPr spc="45" dirty="0"/>
              <a:t>Artifact</a:t>
            </a:r>
            <a:endParaRPr spc="45" dirty="0"/>
          </a:p>
          <a:p>
            <a:pPr marL="5774055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5774055" algn="l"/>
              </a:tabLst>
            </a:pPr>
            <a:r>
              <a:rPr dirty="0"/>
              <a:t>Manage</a:t>
            </a:r>
            <a:r>
              <a:rPr spc="-204" dirty="0"/>
              <a:t> </a:t>
            </a:r>
            <a:r>
              <a:rPr spc="15" dirty="0"/>
              <a:t>Dependencies</a:t>
            </a:r>
            <a:endParaRPr spc="15" dirty="0"/>
          </a:p>
          <a:p>
            <a:pPr marL="5240655">
              <a:lnSpc>
                <a:spcPct val="100000"/>
              </a:lnSpc>
              <a:spcBef>
                <a:spcPts val="2360"/>
              </a:spcBef>
            </a:pPr>
            <a:r>
              <a:rPr spc="45" dirty="0"/>
              <a:t>Project</a:t>
            </a:r>
            <a:r>
              <a:rPr spc="-180" dirty="0"/>
              <a:t> </a:t>
            </a:r>
            <a:r>
              <a:rPr spc="5" dirty="0"/>
              <a:t>Management</a:t>
            </a:r>
            <a:r>
              <a:rPr spc="-180" dirty="0"/>
              <a:t> </a:t>
            </a:r>
            <a:r>
              <a:rPr spc="20" dirty="0"/>
              <a:t>Tool</a:t>
            </a:r>
            <a:endParaRPr spc="20" dirty="0"/>
          </a:p>
          <a:p>
            <a:pPr marL="5774055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5774055" algn="l"/>
              </a:tabLst>
            </a:pPr>
            <a:r>
              <a:rPr spc="-15" dirty="0"/>
              <a:t>Handles</a:t>
            </a:r>
            <a:r>
              <a:rPr spc="-190" dirty="0"/>
              <a:t> </a:t>
            </a:r>
            <a:r>
              <a:rPr spc="-10" dirty="0"/>
              <a:t>Versioning/Releases</a:t>
            </a:r>
            <a:endParaRPr spc="-10" dirty="0"/>
          </a:p>
          <a:p>
            <a:pPr marL="5774055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5774055" algn="l"/>
              </a:tabLst>
            </a:pPr>
            <a:r>
              <a:rPr spc="5" dirty="0"/>
              <a:t>Describes</a:t>
            </a:r>
            <a:r>
              <a:rPr spc="-210" dirty="0"/>
              <a:t> </a:t>
            </a:r>
            <a:r>
              <a:rPr spc="15" dirty="0"/>
              <a:t>Project</a:t>
            </a:r>
            <a:endParaRPr spc="15" dirty="0"/>
          </a:p>
          <a:p>
            <a:pPr marL="5774055" indent="-304800">
              <a:lnSpc>
                <a:spcPct val="100000"/>
              </a:lnSpc>
              <a:spcBef>
                <a:spcPts val="2360"/>
              </a:spcBef>
              <a:buChar char="-"/>
              <a:tabLst>
                <a:tab pos="5774055" algn="l"/>
              </a:tabLst>
            </a:pPr>
            <a:r>
              <a:rPr spc="50" dirty="0"/>
              <a:t>Produce</a:t>
            </a:r>
            <a:r>
              <a:rPr spc="-190" dirty="0"/>
              <a:t> </a:t>
            </a:r>
            <a:r>
              <a:rPr spc="15" dirty="0"/>
              <a:t>Javadocs/Site</a:t>
            </a:r>
            <a:r>
              <a:rPr spc="-190" dirty="0"/>
              <a:t> </a:t>
            </a:r>
            <a:r>
              <a:rPr spc="-45" dirty="0"/>
              <a:t>Information</a:t>
            </a:r>
            <a:endParaRPr spc="-4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6656" y="4125674"/>
            <a:ext cx="37928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Who</a:t>
            </a:r>
            <a:r>
              <a:rPr sz="4800" spc="-2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owns</a:t>
            </a:r>
            <a:r>
              <a:rPr sz="4800" spc="-2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3479800"/>
            <a:ext cx="600583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95" dirty="0">
                <a:solidFill>
                  <a:srgbClr val="000000"/>
                </a:solidFill>
              </a:rPr>
              <a:t>Apache</a:t>
            </a:r>
            <a:r>
              <a:rPr sz="3200" spc="-180" dirty="0">
                <a:solidFill>
                  <a:srgbClr val="000000"/>
                </a:solidFill>
              </a:rPr>
              <a:t> </a:t>
            </a:r>
            <a:r>
              <a:rPr sz="3200" spc="10" dirty="0">
                <a:solidFill>
                  <a:srgbClr val="000000"/>
                </a:solidFill>
              </a:rPr>
              <a:t>Software</a:t>
            </a:r>
            <a:r>
              <a:rPr sz="3200" spc="-175" dirty="0">
                <a:solidFill>
                  <a:srgbClr val="000000"/>
                </a:solidFill>
              </a:rPr>
              <a:t> </a:t>
            </a:r>
            <a:r>
              <a:rPr sz="3200" spc="55" dirty="0">
                <a:solidFill>
                  <a:srgbClr val="000000"/>
                </a:solidFill>
              </a:rPr>
              <a:t>Foundation</a:t>
            </a:r>
            <a:endParaRPr sz="3200"/>
          </a:p>
          <a:p>
            <a:pPr marL="12700" marR="749300">
              <a:lnSpc>
                <a:spcPts val="6200"/>
              </a:lnSpc>
              <a:spcBef>
                <a:spcPts val="400"/>
              </a:spcBef>
            </a:pPr>
            <a:r>
              <a:rPr sz="3200" spc="-30" dirty="0">
                <a:solidFill>
                  <a:srgbClr val="000000"/>
                </a:solidFill>
              </a:rPr>
              <a:t>Maven</a:t>
            </a:r>
            <a:r>
              <a:rPr sz="3200" spc="-180" dirty="0">
                <a:solidFill>
                  <a:srgbClr val="000000"/>
                </a:solidFill>
              </a:rPr>
              <a:t> </a:t>
            </a:r>
            <a:r>
              <a:rPr sz="3200" spc="-20" dirty="0">
                <a:solidFill>
                  <a:srgbClr val="000000"/>
                </a:solidFill>
              </a:rPr>
              <a:t>is</a:t>
            </a:r>
            <a:r>
              <a:rPr sz="3200" spc="-175" dirty="0">
                <a:solidFill>
                  <a:srgbClr val="000000"/>
                </a:solidFill>
              </a:rPr>
              <a:t> </a:t>
            </a:r>
            <a:r>
              <a:rPr sz="3200" spc="45" dirty="0">
                <a:solidFill>
                  <a:srgbClr val="000000"/>
                </a:solidFill>
              </a:rPr>
              <a:t>built</a:t>
            </a:r>
            <a:r>
              <a:rPr sz="3200" spc="-175" dirty="0">
                <a:solidFill>
                  <a:srgbClr val="000000"/>
                </a:solidFill>
              </a:rPr>
              <a:t> </a:t>
            </a:r>
            <a:r>
              <a:rPr sz="3200" spc="45" dirty="0">
                <a:solidFill>
                  <a:srgbClr val="000000"/>
                </a:solidFill>
              </a:rPr>
              <a:t>with</a:t>
            </a:r>
            <a:r>
              <a:rPr sz="3200" spc="-175" dirty="0">
                <a:solidFill>
                  <a:srgbClr val="000000"/>
                </a:solidFill>
              </a:rPr>
              <a:t> </a:t>
            </a:r>
            <a:r>
              <a:rPr sz="3200" spc="-30" dirty="0">
                <a:solidFill>
                  <a:srgbClr val="000000"/>
                </a:solidFill>
              </a:rPr>
              <a:t>Maven </a:t>
            </a:r>
            <a:r>
              <a:rPr sz="3200" spc="-1110" dirty="0">
                <a:solidFill>
                  <a:srgbClr val="000000"/>
                </a:solidFill>
              </a:rPr>
              <a:t> </a:t>
            </a:r>
            <a:r>
              <a:rPr sz="3200" spc="80" dirty="0">
                <a:solidFill>
                  <a:srgbClr val="000000"/>
                </a:solidFill>
              </a:rPr>
              <a:t>Open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Source</a:t>
            </a:r>
            <a:endParaRPr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11263" y="4125674"/>
            <a:ext cx="32086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Why</a:t>
            </a:r>
            <a:r>
              <a:rPr sz="4800" spc="-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4800" spc="-2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2298700"/>
            <a:ext cx="496125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" dirty="0">
                <a:solidFill>
                  <a:srgbClr val="000000"/>
                </a:solidFill>
              </a:rPr>
              <a:t>Repeatable</a:t>
            </a:r>
            <a:r>
              <a:rPr sz="3200" spc="-195" dirty="0">
                <a:solidFill>
                  <a:srgbClr val="000000"/>
                </a:solidFill>
              </a:rPr>
              <a:t> </a:t>
            </a:r>
            <a:r>
              <a:rPr sz="3200" spc="40" dirty="0">
                <a:solidFill>
                  <a:srgbClr val="000000"/>
                </a:solidFill>
              </a:rPr>
              <a:t>builds</a:t>
            </a:r>
            <a:endParaRPr sz="3200"/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-135" dirty="0">
                <a:solidFill>
                  <a:srgbClr val="000000"/>
                </a:solidFill>
              </a:rPr>
              <a:t>T</a:t>
            </a:r>
            <a:r>
              <a:rPr sz="3200" spc="-125" dirty="0">
                <a:solidFill>
                  <a:srgbClr val="000000"/>
                </a:solidFill>
              </a:rPr>
              <a:t>r</a:t>
            </a:r>
            <a:r>
              <a:rPr sz="3200" spc="-5" dirty="0">
                <a:solidFill>
                  <a:srgbClr val="000000"/>
                </a:solidFill>
              </a:rPr>
              <a:t>ansiti</a:t>
            </a:r>
            <a:r>
              <a:rPr sz="3200" spc="-105" dirty="0">
                <a:solidFill>
                  <a:srgbClr val="000000"/>
                </a:solidFill>
              </a:rPr>
              <a:t>v</a:t>
            </a:r>
            <a:r>
              <a:rPr sz="3200" spc="25" dirty="0">
                <a:solidFill>
                  <a:srgbClr val="000000"/>
                </a:solidFill>
              </a:rPr>
              <a:t>e</a:t>
            </a:r>
            <a:r>
              <a:rPr sz="3200" spc="-165" dirty="0">
                <a:solidFill>
                  <a:srgbClr val="000000"/>
                </a:solidFill>
              </a:rPr>
              <a:t> </a:t>
            </a:r>
            <a:r>
              <a:rPr sz="3200" spc="45" dirty="0">
                <a:solidFill>
                  <a:srgbClr val="000000"/>
                </a:solidFill>
              </a:rPr>
              <a:t>dependencies  </a:t>
            </a:r>
            <a:r>
              <a:rPr sz="3200" dirty="0">
                <a:solidFill>
                  <a:srgbClr val="000000"/>
                </a:solidFill>
              </a:rPr>
              <a:t>Environment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6908800" y="4660900"/>
            <a:ext cx="405828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95" dirty="0">
                <a:latin typeface="Verdana" panose="020B0604030504040204"/>
                <a:cs typeface="Verdana" panose="020B0604030504040204"/>
              </a:rPr>
              <a:t>Local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repo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-60" dirty="0">
                <a:latin typeface="Verdana" panose="020B0604030504040204"/>
                <a:cs typeface="Verdana" panose="020B0604030504040204"/>
              </a:rPr>
              <a:t>IDE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Standalone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Preferred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method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4876" y="4125674"/>
            <a:ext cx="11245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Ant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3086100"/>
            <a:ext cx="4599940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solidFill>
                  <a:srgbClr val="000000"/>
                </a:solidFill>
              </a:rPr>
              <a:t>Replacement</a:t>
            </a:r>
            <a:r>
              <a:rPr sz="3200" spc="-180" dirty="0">
                <a:solidFill>
                  <a:srgbClr val="000000"/>
                </a:solidFill>
              </a:rPr>
              <a:t> </a:t>
            </a:r>
            <a:r>
              <a:rPr sz="3200" spc="50" dirty="0">
                <a:solidFill>
                  <a:srgbClr val="000000"/>
                </a:solidFill>
              </a:rPr>
              <a:t>for</a:t>
            </a:r>
            <a:r>
              <a:rPr sz="3200" spc="-180" dirty="0">
                <a:solidFill>
                  <a:srgbClr val="000000"/>
                </a:solidFill>
              </a:rPr>
              <a:t> </a:t>
            </a:r>
            <a:r>
              <a:rPr sz="3200" spc="-15" dirty="0">
                <a:solidFill>
                  <a:srgbClr val="000000"/>
                </a:solidFill>
              </a:rPr>
              <a:t>Make</a:t>
            </a:r>
            <a:endParaRPr sz="320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dirty="0">
                <a:solidFill>
                  <a:srgbClr val="000000"/>
                </a:solidFill>
              </a:rPr>
              <a:t>Cross</a:t>
            </a:r>
            <a:r>
              <a:rPr sz="3200" spc="-200" dirty="0">
                <a:solidFill>
                  <a:srgbClr val="000000"/>
                </a:solidFill>
              </a:rPr>
              <a:t> </a:t>
            </a:r>
            <a:r>
              <a:rPr sz="3200" spc="30" dirty="0">
                <a:solidFill>
                  <a:srgbClr val="000000"/>
                </a:solidFill>
              </a:rPr>
              <a:t>platform</a:t>
            </a:r>
            <a:endParaRPr sz="3200"/>
          </a:p>
          <a:p>
            <a:pPr marL="12700" marR="390525">
              <a:lnSpc>
                <a:spcPts val="6200"/>
              </a:lnSpc>
              <a:spcBef>
                <a:spcPts val="400"/>
              </a:spcBef>
            </a:pPr>
            <a:r>
              <a:rPr sz="3200" spc="25" dirty="0">
                <a:solidFill>
                  <a:srgbClr val="000000"/>
                </a:solidFill>
              </a:rPr>
              <a:t>Java</a:t>
            </a:r>
            <a:r>
              <a:rPr sz="3200" spc="-190" dirty="0">
                <a:solidFill>
                  <a:srgbClr val="000000"/>
                </a:solidFill>
              </a:rPr>
              <a:t> </a:t>
            </a:r>
            <a:r>
              <a:rPr sz="3200" spc="20" dirty="0">
                <a:solidFill>
                  <a:srgbClr val="000000"/>
                </a:solidFill>
              </a:rPr>
              <a:t>and</a:t>
            </a:r>
            <a:r>
              <a:rPr sz="3200" spc="-185" dirty="0">
                <a:solidFill>
                  <a:srgbClr val="000000"/>
                </a:solidFill>
              </a:rPr>
              <a:t> </a:t>
            </a:r>
            <a:r>
              <a:rPr sz="3200" spc="140" dirty="0">
                <a:solidFill>
                  <a:srgbClr val="000000"/>
                </a:solidFill>
              </a:rPr>
              <a:t>XML</a:t>
            </a:r>
            <a:r>
              <a:rPr sz="3200" spc="-185" dirty="0">
                <a:solidFill>
                  <a:srgbClr val="000000"/>
                </a:solidFill>
              </a:rPr>
              <a:t> </a:t>
            </a:r>
            <a:r>
              <a:rPr sz="3200" spc="40" dirty="0">
                <a:solidFill>
                  <a:srgbClr val="000000"/>
                </a:solidFill>
              </a:rPr>
              <a:t>based </a:t>
            </a:r>
            <a:r>
              <a:rPr sz="3200" spc="-1115" dirty="0">
                <a:solidFill>
                  <a:srgbClr val="000000"/>
                </a:solidFill>
              </a:rPr>
              <a:t> </a:t>
            </a:r>
            <a:r>
              <a:rPr sz="3200" spc="35" dirty="0">
                <a:solidFill>
                  <a:srgbClr val="000000"/>
                </a:solidFill>
              </a:rPr>
              <a:t>Procedural</a:t>
            </a:r>
            <a:endParaRPr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2390</Words>
  <Application>WPS Presentation</Application>
  <PresentationFormat>On-screen Show (4:3)</PresentationFormat>
  <Paragraphs>191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SimSun</vt:lpstr>
      <vt:lpstr>Wingdings</vt:lpstr>
      <vt:lpstr>Verdana</vt:lpstr>
      <vt:lpstr>Courier New</vt:lpstr>
      <vt:lpstr>Microsoft YaHei</vt:lpstr>
      <vt:lpstr>Arial Unicode MS</vt:lpstr>
      <vt:lpstr>Calibri</vt:lpstr>
      <vt:lpstr>Office Theme</vt:lpstr>
      <vt:lpstr>Maven Fundamentals</vt:lpstr>
      <vt:lpstr>Day-to-day coding  Integration  Complexities</vt:lpstr>
      <vt:lpstr>Structure  Dependencies  Repositories</vt:lpstr>
      <vt:lpstr>Introduction to Maven</vt:lpstr>
      <vt:lpstr>Ant VS Maven VS IDE  Installation Best Practices  Hello World Application  Summary</vt:lpstr>
      <vt:lpstr>Build Tool</vt:lpstr>
      <vt:lpstr>Maven is built with Maven  Open Source</vt:lpstr>
      <vt:lpstr>Transitive dependencies  Environment</vt:lpstr>
      <vt:lpstr>Java and XML based  Procedural</vt:lpstr>
      <vt:lpstr>Ant</vt:lpstr>
      <vt:lpstr>Ant</vt:lpstr>
      <vt:lpstr>Ant</vt:lpstr>
      <vt:lpstr>PowerPoint 演示文稿</vt:lpstr>
      <vt:lpstr>Pros and Cons</vt:lpstr>
      <vt:lpstr>Ant</vt:lpstr>
      <vt:lpstr>Maven</vt:lpstr>
      <vt:lpstr>Java 10+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Fundamentals</dc:title>
  <dc:creator/>
  <cp:lastModifiedBy>Steve Sam</cp:lastModifiedBy>
  <cp:revision>2</cp:revision>
  <dcterms:created xsi:type="dcterms:W3CDTF">2021-12-13T15:33:59Z</dcterms:created>
  <dcterms:modified xsi:type="dcterms:W3CDTF">2021-12-13T16:53:55Z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36E31102D47F4E9EBAD7F9974FFB1887</vt:lpwstr>
  </property>
  <property fmtid="{D5CDD505-2E9C-101B-9397-08002B2CF9AE}" pid="3" name="KSOProductBuildVer">
    <vt:lpwstr>1033-11.2.0.10382</vt:lpwstr>
  </property>
</Properties>
</file>