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44470" y="1922779"/>
            <a:ext cx="9703058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26048" y="1453388"/>
            <a:ext cx="1972945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26048" y="2227579"/>
            <a:ext cx="5816600" cy="2537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51275" y="3267964"/>
            <a:ext cx="44843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HANDLING</a:t>
            </a:r>
            <a:r>
              <a:rPr sz="2800" spc="-1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EXCEPTIONS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76073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45" dirty="0">
                <a:solidFill>
                  <a:srgbClr val="171717"/>
                </a:solidFill>
              </a:rPr>
              <a:t>H</a:t>
            </a:r>
            <a:r>
              <a:rPr sz="4500" spc="-150" dirty="0">
                <a:solidFill>
                  <a:srgbClr val="171717"/>
                </a:solidFill>
              </a:rPr>
              <a:t>a</a:t>
            </a:r>
            <a:r>
              <a:rPr sz="4500" spc="-60" dirty="0">
                <a:solidFill>
                  <a:srgbClr val="171717"/>
                </a:solidFill>
              </a:rPr>
              <a:t>n</a:t>
            </a:r>
            <a:r>
              <a:rPr sz="4500" spc="-65" dirty="0">
                <a:solidFill>
                  <a:srgbClr val="171717"/>
                </a:solidFill>
              </a:rPr>
              <a:t>d</a:t>
            </a:r>
            <a:r>
              <a:rPr sz="4500" spc="-110" dirty="0">
                <a:solidFill>
                  <a:srgbClr val="171717"/>
                </a:solidFill>
              </a:rPr>
              <a:t>lin</a:t>
            </a:r>
            <a:r>
              <a:rPr sz="450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45" dirty="0">
                <a:solidFill>
                  <a:srgbClr val="171717"/>
                </a:solidFill>
              </a:rPr>
              <a:t>E</a:t>
            </a:r>
            <a:r>
              <a:rPr sz="4500" spc="-350" dirty="0">
                <a:solidFill>
                  <a:srgbClr val="171717"/>
                </a:solidFill>
              </a:rPr>
              <a:t>x</a:t>
            </a:r>
            <a:r>
              <a:rPr sz="4500" spc="50" dirty="0">
                <a:solidFill>
                  <a:srgbClr val="171717"/>
                </a:solidFill>
              </a:rPr>
              <a:t>c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65" dirty="0">
                <a:solidFill>
                  <a:srgbClr val="171717"/>
                </a:solidFill>
              </a:rPr>
              <a:t>p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25" dirty="0">
                <a:solidFill>
                  <a:srgbClr val="171717"/>
                </a:solidFill>
              </a:rPr>
              <a:t>ion</a:t>
            </a:r>
            <a:r>
              <a:rPr sz="4500" spc="-15" dirty="0">
                <a:solidFill>
                  <a:srgbClr val="171717"/>
                </a:solidFill>
              </a:rPr>
              <a:t>s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150" dirty="0">
                <a:solidFill>
                  <a:srgbClr val="171717"/>
                </a:solidFill>
              </a:rPr>
              <a:t>i</a:t>
            </a:r>
            <a:r>
              <a:rPr sz="4500" spc="-90" dirty="0">
                <a:solidFill>
                  <a:srgbClr val="171717"/>
                </a:solidFill>
              </a:rPr>
              <a:t>n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325" dirty="0">
                <a:solidFill>
                  <a:srgbClr val="171717"/>
                </a:solidFill>
              </a:rPr>
              <a:t>J</a:t>
            </a:r>
            <a:r>
              <a:rPr sz="4500" spc="-310" dirty="0">
                <a:solidFill>
                  <a:srgbClr val="171717"/>
                </a:solidFill>
              </a:rPr>
              <a:t>a</a:t>
            </a:r>
            <a:r>
              <a:rPr sz="4500" spc="-254" dirty="0">
                <a:solidFill>
                  <a:srgbClr val="171717"/>
                </a:solidFill>
              </a:rPr>
              <a:t>v</a:t>
            </a:r>
            <a:r>
              <a:rPr sz="4500" spc="-100" dirty="0">
                <a:solidFill>
                  <a:srgbClr val="171717"/>
                </a:solidFill>
              </a:rPr>
              <a:t>a</a:t>
            </a:r>
            <a:endParaRPr sz="45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08608" y="511555"/>
            <a:ext cx="468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404040"/>
                </a:solidFill>
              </a:rPr>
              <a:t>Automating</a:t>
            </a:r>
            <a:r>
              <a:rPr sz="3600" spc="-270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Cleanup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081813" y="1870963"/>
            <a:ext cx="6209665" cy="34302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AutoCloseable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Indicates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automated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cleanup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support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4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buClr>
                <a:srgbClr val="F05A28"/>
              </a:buClr>
              <a:buFont typeface="Lucida Sans Unicode" panose="020B0602030504020204"/>
              <a:buChar char="-"/>
            </a:pPr>
            <a:endParaRPr sz="29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05A28"/>
              </a:buClr>
              <a:buFont typeface="Lucida Sans Unicode" panose="020B0602030504020204"/>
              <a:buChar char="-"/>
            </a:pPr>
            <a:endParaRPr sz="23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Closeable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Inherits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AutoClosable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4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02562" y="1812925"/>
            <a:ext cx="2633573" cy="364648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61507" y="2487479"/>
            <a:ext cx="1185508" cy="16414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96998" y="4213747"/>
            <a:ext cx="2914015" cy="1557020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65"/>
              </a:spcBef>
            </a:pPr>
            <a:r>
              <a:rPr sz="2000" spc="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ili</a:t>
            </a:r>
            <a:r>
              <a:rPr sz="2000" spc="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2000" spc="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8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9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7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9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2000" spc="-3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8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1235"/>
              </a:spcBef>
            </a:pP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Automatically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calls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close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14300" marR="106045" algn="ctr">
              <a:lnSpc>
                <a:spcPts val="2090"/>
              </a:lnSpc>
              <a:spcBef>
                <a:spcPts val="775"/>
              </a:spcBef>
            </a:pP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Verifies</a:t>
            </a:r>
            <a:r>
              <a:rPr sz="1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non-null</a:t>
            </a:r>
            <a:r>
              <a:rPr sz="1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before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calling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close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08608" y="517651"/>
            <a:ext cx="468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404040"/>
                </a:solidFill>
              </a:rPr>
              <a:t>Automating</a:t>
            </a:r>
            <a:r>
              <a:rPr sz="3600" spc="-270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Cleanup</a:t>
            </a:r>
            <a:endParaRPr sz="36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8886" y="2487479"/>
            <a:ext cx="1741826" cy="16414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634500" y="4213747"/>
            <a:ext cx="2770505" cy="183705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65"/>
              </a:spcBef>
            </a:pPr>
            <a:r>
              <a:rPr sz="2000" spc="-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Syntax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1235"/>
              </a:spcBef>
            </a:pP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Similar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traditional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try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ct val="99000"/>
              </a:lnSpc>
              <a:spcBef>
                <a:spcPts val="660"/>
              </a:spcBef>
            </a:pPr>
            <a:r>
              <a:rPr sz="1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AutoCloseable</a:t>
            </a:r>
            <a:r>
              <a:rPr sz="1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resource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must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created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part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try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statement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48966" y="2487479"/>
            <a:ext cx="1877504" cy="16414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387464" y="4213747"/>
            <a:ext cx="2596515" cy="211772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65"/>
              </a:spcBef>
            </a:pPr>
            <a:r>
              <a:rPr sz="20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20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handling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ct val="102000"/>
              </a:lnSpc>
              <a:spcBef>
                <a:spcPts val="1185"/>
              </a:spcBef>
            </a:pP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18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optionally</a:t>
            </a:r>
            <a:r>
              <a:rPr sz="1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include </a:t>
            </a:r>
            <a:r>
              <a:rPr sz="1800" spc="-6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catch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block(s)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0" marR="120015" algn="ctr">
              <a:lnSpc>
                <a:spcPct val="102000"/>
              </a:lnSpc>
              <a:spcBef>
                <a:spcPts val="480"/>
              </a:spcBef>
            </a:pPr>
            <a:r>
              <a:rPr sz="1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Same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catch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block(s) </a:t>
            </a:r>
            <a:r>
              <a:rPr sz="1800" spc="-6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handle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try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body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1800" spc="-6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automatic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closing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50778" y="1546859"/>
            <a:ext cx="60909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Try-with-resources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automates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resource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cleanup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1858771"/>
            <a:ext cx="1709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Exceptions</a:t>
            </a:r>
            <a:endParaRPr spc="2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41655" indent="-289560">
              <a:lnSpc>
                <a:spcPct val="100000"/>
              </a:lnSpc>
              <a:spcBef>
                <a:spcPts val="7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pc="-55" dirty="0"/>
              <a:t>Serve</a:t>
            </a:r>
            <a:r>
              <a:rPr spc="-120" dirty="0"/>
              <a:t> </a:t>
            </a:r>
            <a:r>
              <a:rPr spc="-60" dirty="0"/>
              <a:t>as</a:t>
            </a:r>
            <a:r>
              <a:rPr spc="-114" dirty="0"/>
              <a:t> </a:t>
            </a:r>
            <a:r>
              <a:rPr spc="-55" dirty="0"/>
              <a:t>a</a:t>
            </a:r>
            <a:r>
              <a:rPr spc="-130" dirty="0"/>
              <a:t> </a:t>
            </a:r>
            <a:r>
              <a:rPr spc="-25" dirty="0"/>
              <a:t>signal</a:t>
            </a:r>
            <a:r>
              <a:rPr spc="-125" dirty="0"/>
              <a:t> </a:t>
            </a:r>
            <a:r>
              <a:rPr spc="10" dirty="0"/>
              <a:t>for</a:t>
            </a:r>
            <a:r>
              <a:rPr spc="-114" dirty="0"/>
              <a:t> </a:t>
            </a:r>
            <a:r>
              <a:rPr spc="-35" dirty="0"/>
              <a:t>errors</a:t>
            </a:r>
            <a:endParaRPr spc="-35" dirty="0"/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pc="60" dirty="0"/>
              <a:t>Allow</a:t>
            </a:r>
            <a:r>
              <a:rPr spc="-120" dirty="0"/>
              <a:t> </a:t>
            </a:r>
            <a:r>
              <a:rPr spc="10" dirty="0"/>
              <a:t>for</a:t>
            </a:r>
            <a:r>
              <a:rPr spc="-114" dirty="0"/>
              <a:t> </a:t>
            </a:r>
            <a:r>
              <a:rPr spc="-10" dirty="0"/>
              <a:t>structured</a:t>
            </a:r>
            <a:r>
              <a:rPr spc="-125" dirty="0"/>
              <a:t> </a:t>
            </a:r>
            <a:r>
              <a:rPr spc="-30" dirty="0"/>
              <a:t>error</a:t>
            </a:r>
            <a:r>
              <a:rPr spc="-114" dirty="0"/>
              <a:t> </a:t>
            </a:r>
            <a:r>
              <a:rPr spc="-15" dirty="0"/>
              <a:t>handling</a:t>
            </a:r>
            <a:endParaRPr spc="-15" dirty="0"/>
          </a:p>
          <a:p>
            <a:pPr>
              <a:lnSpc>
                <a:spcPct val="100000"/>
              </a:lnSpc>
              <a:buClr>
                <a:srgbClr val="F05A28"/>
              </a:buClr>
              <a:buFont typeface="Lucida Sans Unicode" panose="020B0602030504020204"/>
              <a:buChar char="-"/>
            </a:pPr>
            <a:endParaRPr sz="2900"/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05A28"/>
              </a:buClr>
              <a:buFont typeface="Lucida Sans Unicode" panose="020B0602030504020204"/>
              <a:buChar char="-"/>
            </a:pPr>
            <a:endParaRPr sz="2350"/>
          </a:p>
          <a:p>
            <a:pPr marL="12700">
              <a:lnSpc>
                <a:spcPct val="100000"/>
              </a:lnSpc>
            </a:pPr>
            <a:r>
              <a:rPr spc="20" dirty="0"/>
              <a:t>Handing</a:t>
            </a:r>
            <a:r>
              <a:rPr spc="-130" dirty="0"/>
              <a:t> </a:t>
            </a:r>
            <a:r>
              <a:rPr spc="10" dirty="0"/>
              <a:t>exceptions</a:t>
            </a:r>
            <a:endParaRPr spc="10" dirty="0"/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dirty="0"/>
              <a:t>Use</a:t>
            </a:r>
            <a:r>
              <a:rPr spc="-140" dirty="0"/>
              <a:t> </a:t>
            </a:r>
            <a:r>
              <a:rPr spc="5" dirty="0"/>
              <a:t>try/catch</a:t>
            </a:r>
            <a:r>
              <a:rPr spc="-150" dirty="0"/>
              <a:t> </a:t>
            </a:r>
            <a:r>
              <a:rPr spc="25" dirty="0"/>
              <a:t>blocks</a:t>
            </a:r>
            <a:endParaRPr spc="25" dirty="0"/>
          </a:p>
        </p:txBody>
      </p:sp>
      <p:sp>
        <p:nvSpPr>
          <p:cNvPr id="5" name="object 5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1194308"/>
            <a:ext cx="1443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T</a:t>
            </a:r>
            <a:r>
              <a:rPr spc="10" dirty="0"/>
              <a:t>r</a:t>
            </a:r>
            <a:r>
              <a:rPr spc="10" dirty="0"/>
              <a:t>y</a:t>
            </a:r>
            <a:r>
              <a:rPr spc="-130" dirty="0"/>
              <a:t> </a:t>
            </a:r>
            <a:r>
              <a:rPr spc="110" dirty="0"/>
              <a:t>b</a:t>
            </a:r>
            <a:r>
              <a:rPr spc="25" dirty="0"/>
              <a:t>l</a:t>
            </a:r>
            <a:r>
              <a:rPr spc="114" dirty="0"/>
              <a:t>o</a:t>
            </a:r>
            <a:r>
              <a:rPr spc="120" dirty="0"/>
              <a:t>c</a:t>
            </a:r>
            <a:r>
              <a:rPr spc="-25" dirty="0"/>
              <a:t>k</a:t>
            </a:r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5466078" y="1560067"/>
            <a:ext cx="6006465" cy="134874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72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Contains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“normal”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completion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Exits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immediately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thrown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6048" y="3629659"/>
            <a:ext cx="5819140" cy="179323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Catch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Contains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error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matching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thrown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Receives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information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Finally</a:t>
            </a:r>
            <a:r>
              <a:rPr spc="-195" dirty="0"/>
              <a:t> </a:t>
            </a:r>
            <a:r>
              <a:rPr spc="70" dirty="0"/>
              <a:t>block</a:t>
            </a:r>
            <a:endParaRPr spc="70" dirty="0"/>
          </a:p>
        </p:txBody>
      </p:sp>
      <p:sp>
        <p:nvSpPr>
          <p:cNvPr id="4" name="object 4"/>
          <p:cNvSpPr txBox="1"/>
          <p:nvPr/>
        </p:nvSpPr>
        <p:spPr>
          <a:xfrm>
            <a:off x="5466078" y="1819148"/>
            <a:ext cx="6106160" cy="9156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72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Allows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manual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cleanup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cases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following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try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catch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6048" y="3443731"/>
            <a:ext cx="6044565" cy="172973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Automating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cleanup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Try-with-resources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8925">
              <a:lnSpc>
                <a:spcPct val="101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used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any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that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AutoCloseable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68898" y="2224532"/>
            <a:ext cx="523049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role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1000"/>
              </a:lnSpc>
              <a:spcBef>
                <a:spcPts val="60"/>
              </a:spcBef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Working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try/catch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blocks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Implementing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cleanup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finally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Automating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cleanup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1316" y="4457248"/>
            <a:ext cx="3964940" cy="10452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87630" indent="-75565">
              <a:lnSpc>
                <a:spcPct val="100000"/>
              </a:lnSpc>
              <a:spcBef>
                <a:spcPts val="775"/>
              </a:spcBef>
            </a:pP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Programs</a:t>
            </a:r>
            <a:r>
              <a:rPr sz="20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will</a:t>
            </a:r>
            <a:r>
              <a:rPr sz="20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encounter</a:t>
            </a:r>
            <a:r>
              <a:rPr sz="20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errors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704215" marR="79375" indent="-617220">
              <a:lnSpc>
                <a:spcPct val="101000"/>
              </a:lnSpc>
              <a:spcBef>
                <a:spcPts val="585"/>
              </a:spcBef>
            </a:pPr>
            <a:r>
              <a:rPr sz="1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Need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effective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mechanism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handling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recovery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1316" y="4457248"/>
            <a:ext cx="3900804" cy="138938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20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Non-intrusive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way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signal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errors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3825" marR="117475" algn="ctr">
              <a:lnSpc>
                <a:spcPts val="2110"/>
              </a:lnSpc>
              <a:spcBef>
                <a:spcPts val="740"/>
              </a:spcBef>
            </a:pPr>
            <a:r>
              <a:rPr sz="1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Allows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errors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handled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structured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manner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87646" y="517651"/>
            <a:ext cx="4328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404040"/>
                </a:solidFill>
              </a:rPr>
              <a:t>Dealing</a:t>
            </a:r>
            <a:r>
              <a:rPr sz="3600" spc="-235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with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-40" dirty="0">
                <a:solidFill>
                  <a:srgbClr val="404040"/>
                </a:solidFill>
              </a:rPr>
              <a:t>Errors</a:t>
            </a:r>
            <a:endParaRPr sz="360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455341" y="1828800"/>
            <a:ext cx="2972507" cy="243046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3868" y="1828800"/>
            <a:ext cx="2774661" cy="243046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3720" y="4816912"/>
            <a:ext cx="4620260" cy="146558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2000" spc="-8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9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9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k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ct val="127000"/>
              </a:lnSpc>
              <a:spcBef>
                <a:spcPts val="20"/>
              </a:spcBef>
            </a:pP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Contains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“normal” </a:t>
            </a:r>
            <a:r>
              <a:rPr sz="18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execute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Runs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completion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when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exceptions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Exits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block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thrown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38666" y="4816912"/>
            <a:ext cx="4826000" cy="146558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20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Catch</a:t>
            </a:r>
            <a:r>
              <a:rPr sz="20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Contains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error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handling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065" marR="5080" algn="ctr">
              <a:lnSpc>
                <a:spcPct val="124000"/>
              </a:lnSpc>
              <a:spcBef>
                <a:spcPts val="125"/>
              </a:spcBef>
            </a:pP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Runs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matching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thrown </a:t>
            </a:r>
            <a:r>
              <a:rPr sz="1800" spc="-6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Receives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information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552531" y="2191061"/>
            <a:ext cx="2778125" cy="24288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87646" y="517651"/>
            <a:ext cx="4328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404040"/>
                </a:solidFill>
              </a:rPr>
              <a:t>Dealing</a:t>
            </a:r>
            <a:r>
              <a:rPr sz="3600" spc="-235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with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-40" dirty="0">
                <a:solidFill>
                  <a:srgbClr val="404040"/>
                </a:solidFill>
              </a:rPr>
              <a:t>Errors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2647140" y="1331467"/>
            <a:ext cx="6954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handling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relies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try/catch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blocks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5967" y="2071998"/>
            <a:ext cx="2430462" cy="243046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7815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34009" y="1059725"/>
          <a:ext cx="1739900" cy="140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150"/>
                <a:gridCol w="609600"/>
                <a:gridCol w="565150"/>
              </a:tblGrid>
              <a:tr h="43419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</a:t>
                      </a:r>
                      <a:r>
                        <a:rPr sz="2000" spc="-7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12;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j</a:t>
                      </a:r>
                      <a:r>
                        <a:rPr sz="2000" spc="-7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  <a:tr h="43419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try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3059" y="2659379"/>
            <a:ext cx="41402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60065" algn="l"/>
              </a:tabLst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 result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= i /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(j	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000" spc="-7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2);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System.out.println(result);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3059" y="3726179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10320" y="1707205"/>
            <a:ext cx="924560" cy="972819"/>
          </a:xfrm>
          <a:custGeom>
            <a:avLst/>
            <a:gdLst/>
            <a:ahLst/>
            <a:cxnLst/>
            <a:rect l="l" t="t" r="r" b="b"/>
            <a:pathLst>
              <a:path w="924560" h="972819">
                <a:moveTo>
                  <a:pt x="693094" y="0"/>
                </a:moveTo>
                <a:lnTo>
                  <a:pt x="231030" y="0"/>
                </a:lnTo>
                <a:lnTo>
                  <a:pt x="231030" y="510701"/>
                </a:lnTo>
                <a:lnTo>
                  <a:pt x="0" y="510701"/>
                </a:lnTo>
                <a:lnTo>
                  <a:pt x="462062" y="972765"/>
                </a:lnTo>
                <a:lnTo>
                  <a:pt x="924126" y="510701"/>
                </a:lnTo>
                <a:lnTo>
                  <a:pt x="693094" y="510701"/>
                </a:lnTo>
                <a:lnTo>
                  <a:pt x="69309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7815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3059" y="1059179"/>
            <a:ext cx="1701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12;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059" y="1592579"/>
            <a:ext cx="1549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j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5;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3059" y="2125979"/>
            <a:ext cx="44450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000" spc="-7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09600" algn="ctr">
              <a:lnSpc>
                <a:spcPct val="100000"/>
              </a:lnSpc>
              <a:spcBef>
                <a:spcPts val="1800"/>
              </a:spcBef>
              <a:tabLst>
                <a:tab pos="3656965" algn="l"/>
              </a:tabLst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 result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= i /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(j	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000" spc="-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2);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0132" y="3169823"/>
            <a:ext cx="4221480" cy="400685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28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System.out.println(result);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29636" y="3192779"/>
            <a:ext cx="635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9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4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3059" y="3726179"/>
            <a:ext cx="9017000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catch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(Exception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ex)</a:t>
            </a:r>
            <a:r>
              <a:rPr sz="20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System.out.println("Error: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" +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ex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.getMessage());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ex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.printStackTrace();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Helpful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during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app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development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8651" y="5856290"/>
            <a:ext cx="2212975" cy="400685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2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doMoreWork();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59738" y="2188727"/>
            <a:ext cx="700405" cy="370205"/>
          </a:xfrm>
          <a:custGeom>
            <a:avLst/>
            <a:gdLst/>
            <a:ahLst/>
            <a:cxnLst/>
            <a:rect l="l" t="t" r="r" b="b"/>
            <a:pathLst>
              <a:path w="700404" h="370205">
                <a:moveTo>
                  <a:pt x="0" y="369651"/>
                </a:moveTo>
                <a:lnTo>
                  <a:pt x="2420" y="297708"/>
                </a:lnTo>
                <a:lnTo>
                  <a:pt x="9022" y="238959"/>
                </a:lnTo>
                <a:lnTo>
                  <a:pt x="18813" y="199350"/>
                </a:lnTo>
                <a:lnTo>
                  <a:pt x="30803" y="184825"/>
                </a:lnTo>
                <a:lnTo>
                  <a:pt x="319393" y="184825"/>
                </a:lnTo>
                <a:lnTo>
                  <a:pt x="331383" y="170300"/>
                </a:lnTo>
                <a:lnTo>
                  <a:pt x="341174" y="130691"/>
                </a:lnTo>
                <a:lnTo>
                  <a:pt x="347775" y="71942"/>
                </a:lnTo>
                <a:lnTo>
                  <a:pt x="350196" y="0"/>
                </a:lnTo>
                <a:lnTo>
                  <a:pt x="352617" y="71942"/>
                </a:lnTo>
                <a:lnTo>
                  <a:pt x="359218" y="130691"/>
                </a:lnTo>
                <a:lnTo>
                  <a:pt x="369009" y="170300"/>
                </a:lnTo>
                <a:lnTo>
                  <a:pt x="380999" y="184825"/>
                </a:lnTo>
                <a:lnTo>
                  <a:pt x="669589" y="184825"/>
                </a:lnTo>
                <a:lnTo>
                  <a:pt x="681579" y="199350"/>
                </a:lnTo>
                <a:lnTo>
                  <a:pt x="691370" y="238959"/>
                </a:lnTo>
                <a:lnTo>
                  <a:pt x="697972" y="297708"/>
                </a:lnTo>
                <a:lnTo>
                  <a:pt x="700393" y="369651"/>
                </a:lnTo>
              </a:path>
            </a:pathLst>
          </a:custGeom>
          <a:ln w="254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021034" y="1808988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3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00132" y="2638507"/>
            <a:ext cx="3915410" cy="400685"/>
          </a:xfrm>
          <a:custGeom>
            <a:avLst/>
            <a:gdLst/>
            <a:ahLst/>
            <a:cxnLst/>
            <a:rect l="l" t="t" r="r" b="b"/>
            <a:pathLst>
              <a:path w="3915410" h="400685">
                <a:moveTo>
                  <a:pt x="0" y="0"/>
                </a:moveTo>
                <a:lnTo>
                  <a:pt x="3915057" y="0"/>
                </a:lnTo>
                <a:lnTo>
                  <a:pt x="3915057" y="400111"/>
                </a:lnTo>
                <a:lnTo>
                  <a:pt x="0" y="400111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213375" y="3197212"/>
            <a:ext cx="735330" cy="345440"/>
          </a:xfrm>
          <a:custGeom>
            <a:avLst/>
            <a:gdLst/>
            <a:ahLst/>
            <a:cxnLst/>
            <a:rect l="l" t="t" r="r" b="b"/>
            <a:pathLst>
              <a:path w="735329" h="345439">
                <a:moveTo>
                  <a:pt x="735088" y="0"/>
                </a:moveTo>
                <a:lnTo>
                  <a:pt x="0" y="0"/>
                </a:lnTo>
                <a:lnTo>
                  <a:pt x="0" y="345332"/>
                </a:lnTo>
                <a:lnTo>
                  <a:pt x="735088" y="345332"/>
                </a:lnTo>
                <a:lnTo>
                  <a:pt x="735088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296383" y="4818110"/>
            <a:ext cx="5130800" cy="345440"/>
          </a:xfrm>
          <a:custGeom>
            <a:avLst/>
            <a:gdLst/>
            <a:ahLst/>
            <a:cxnLst/>
            <a:rect l="l" t="t" r="r" b="b"/>
            <a:pathLst>
              <a:path w="5130800" h="345439">
                <a:moveTo>
                  <a:pt x="5130420" y="0"/>
                </a:moveTo>
                <a:lnTo>
                  <a:pt x="0" y="0"/>
                </a:lnTo>
                <a:lnTo>
                  <a:pt x="0" y="345332"/>
                </a:lnTo>
                <a:lnTo>
                  <a:pt x="5130420" y="345332"/>
                </a:lnTo>
                <a:lnTo>
                  <a:pt x="513042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9" name="object 19"/>
          <p:cNvGrpSpPr/>
          <p:nvPr/>
        </p:nvGrpSpPr>
        <p:grpSpPr>
          <a:xfrm>
            <a:off x="254947" y="1028640"/>
            <a:ext cx="2809875" cy="1217930"/>
            <a:chOff x="254947" y="1028640"/>
            <a:chExt cx="2809875" cy="1217930"/>
          </a:xfrm>
        </p:grpSpPr>
        <p:sp>
          <p:nvSpPr>
            <p:cNvPr id="20" name="object 20"/>
            <p:cNvSpPr/>
            <p:nvPr/>
          </p:nvSpPr>
          <p:spPr>
            <a:xfrm>
              <a:off x="273997" y="1047690"/>
              <a:ext cx="1876425" cy="400685"/>
            </a:xfrm>
            <a:custGeom>
              <a:avLst/>
              <a:gdLst/>
              <a:ahLst/>
              <a:cxnLst/>
              <a:rect l="l" t="t" r="r" b="b"/>
              <a:pathLst>
                <a:path w="1876425" h="400684">
                  <a:moveTo>
                    <a:pt x="0" y="0"/>
                  </a:moveTo>
                  <a:lnTo>
                    <a:pt x="1875816" y="0"/>
                  </a:lnTo>
                  <a:lnTo>
                    <a:pt x="1875816" y="400111"/>
                  </a:lnTo>
                  <a:lnTo>
                    <a:pt x="0" y="40011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73997" y="1562323"/>
              <a:ext cx="1876425" cy="400685"/>
            </a:xfrm>
            <a:custGeom>
              <a:avLst/>
              <a:gdLst/>
              <a:ahLst/>
              <a:cxnLst/>
              <a:rect l="l" t="t" r="r" b="b"/>
              <a:pathLst>
                <a:path w="1876425" h="400685">
                  <a:moveTo>
                    <a:pt x="0" y="0"/>
                  </a:moveTo>
                  <a:lnTo>
                    <a:pt x="1875816" y="0"/>
                  </a:lnTo>
                  <a:lnTo>
                    <a:pt x="1875816" y="400111"/>
                  </a:lnTo>
                  <a:lnTo>
                    <a:pt x="0" y="40011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913751" y="1322033"/>
              <a:ext cx="1150620" cy="924560"/>
            </a:xfrm>
            <a:custGeom>
              <a:avLst/>
              <a:gdLst/>
              <a:ahLst/>
              <a:cxnLst/>
              <a:rect l="l" t="t" r="r" b="b"/>
              <a:pathLst>
                <a:path w="1150620" h="924560">
                  <a:moveTo>
                    <a:pt x="462062" y="0"/>
                  </a:moveTo>
                  <a:lnTo>
                    <a:pt x="0" y="462064"/>
                  </a:lnTo>
                  <a:lnTo>
                    <a:pt x="462062" y="924126"/>
                  </a:lnTo>
                  <a:lnTo>
                    <a:pt x="462062" y="693094"/>
                  </a:lnTo>
                  <a:lnTo>
                    <a:pt x="1150459" y="693094"/>
                  </a:lnTo>
                  <a:lnTo>
                    <a:pt x="1150459" y="231032"/>
                  </a:lnTo>
                  <a:lnTo>
                    <a:pt x="462062" y="231032"/>
                  </a:lnTo>
                  <a:lnTo>
                    <a:pt x="462062" y="0"/>
                  </a:lnTo>
                  <a:close/>
                </a:path>
              </a:pathLst>
            </a:custGeom>
            <a:solidFill>
              <a:srgbClr val="D8739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7815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3059" y="1059179"/>
            <a:ext cx="1701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12;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059" y="1592579"/>
            <a:ext cx="1550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j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3059" y="2125979"/>
            <a:ext cx="4749800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000" spc="-7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>
              <a:lnSpc>
                <a:spcPct val="175000"/>
              </a:lnSpc>
              <a:tabLst>
                <a:tab pos="3669665" algn="l"/>
              </a:tabLst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 result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= i /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(j	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-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2);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System.out.println(result);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catch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(Exception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ex)</a:t>
            </a:r>
            <a:r>
              <a:rPr sz="20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0132" y="4247399"/>
            <a:ext cx="7426959" cy="400685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195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System.out.println("Error: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ex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.getMessage());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30160" y="4259579"/>
            <a:ext cx="2921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Error: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by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zero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0132" y="4780107"/>
            <a:ext cx="3350895" cy="400685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2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ex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.printStackTrace();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15385" y="4792979"/>
            <a:ext cx="5054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Helpful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during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app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development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3059" y="5326379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8651" y="5856290"/>
            <a:ext cx="2212975" cy="400685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2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doMoreWork();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59738" y="2188727"/>
            <a:ext cx="700405" cy="370205"/>
          </a:xfrm>
          <a:custGeom>
            <a:avLst/>
            <a:gdLst/>
            <a:ahLst/>
            <a:cxnLst/>
            <a:rect l="l" t="t" r="r" b="b"/>
            <a:pathLst>
              <a:path w="700404" h="370205">
                <a:moveTo>
                  <a:pt x="0" y="369651"/>
                </a:moveTo>
                <a:lnTo>
                  <a:pt x="2420" y="297708"/>
                </a:lnTo>
                <a:lnTo>
                  <a:pt x="9022" y="238959"/>
                </a:lnTo>
                <a:lnTo>
                  <a:pt x="18813" y="199350"/>
                </a:lnTo>
                <a:lnTo>
                  <a:pt x="30803" y="184825"/>
                </a:lnTo>
                <a:lnTo>
                  <a:pt x="319393" y="184825"/>
                </a:lnTo>
                <a:lnTo>
                  <a:pt x="331383" y="170300"/>
                </a:lnTo>
                <a:lnTo>
                  <a:pt x="341174" y="130691"/>
                </a:lnTo>
                <a:lnTo>
                  <a:pt x="347775" y="71942"/>
                </a:lnTo>
                <a:lnTo>
                  <a:pt x="350196" y="0"/>
                </a:lnTo>
                <a:lnTo>
                  <a:pt x="352617" y="71942"/>
                </a:lnTo>
                <a:lnTo>
                  <a:pt x="359218" y="130691"/>
                </a:lnTo>
                <a:lnTo>
                  <a:pt x="369009" y="170300"/>
                </a:lnTo>
                <a:lnTo>
                  <a:pt x="380999" y="184825"/>
                </a:lnTo>
                <a:lnTo>
                  <a:pt x="669589" y="184825"/>
                </a:lnTo>
                <a:lnTo>
                  <a:pt x="681579" y="199350"/>
                </a:lnTo>
                <a:lnTo>
                  <a:pt x="691370" y="238959"/>
                </a:lnTo>
                <a:lnTo>
                  <a:pt x="697972" y="297708"/>
                </a:lnTo>
                <a:lnTo>
                  <a:pt x="700393" y="369651"/>
                </a:lnTo>
              </a:path>
            </a:pathLst>
          </a:custGeom>
          <a:ln w="25400">
            <a:solidFill>
              <a:srgbClr val="D87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021034" y="1808988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54947" y="1028640"/>
            <a:ext cx="2809875" cy="1217930"/>
            <a:chOff x="254947" y="1028640"/>
            <a:chExt cx="2809875" cy="1217930"/>
          </a:xfrm>
        </p:grpSpPr>
        <p:sp>
          <p:nvSpPr>
            <p:cNvPr id="19" name="object 19"/>
            <p:cNvSpPr/>
            <p:nvPr/>
          </p:nvSpPr>
          <p:spPr>
            <a:xfrm>
              <a:off x="273997" y="1047690"/>
              <a:ext cx="1876425" cy="400685"/>
            </a:xfrm>
            <a:custGeom>
              <a:avLst/>
              <a:gdLst/>
              <a:ahLst/>
              <a:cxnLst/>
              <a:rect l="l" t="t" r="r" b="b"/>
              <a:pathLst>
                <a:path w="1876425" h="400684">
                  <a:moveTo>
                    <a:pt x="0" y="0"/>
                  </a:moveTo>
                  <a:lnTo>
                    <a:pt x="1875816" y="0"/>
                  </a:lnTo>
                  <a:lnTo>
                    <a:pt x="1875816" y="400111"/>
                  </a:lnTo>
                  <a:lnTo>
                    <a:pt x="0" y="40011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73997" y="1562323"/>
              <a:ext cx="1876425" cy="400685"/>
            </a:xfrm>
            <a:custGeom>
              <a:avLst/>
              <a:gdLst/>
              <a:ahLst/>
              <a:cxnLst/>
              <a:rect l="l" t="t" r="r" b="b"/>
              <a:pathLst>
                <a:path w="1876425" h="400685">
                  <a:moveTo>
                    <a:pt x="0" y="0"/>
                  </a:moveTo>
                  <a:lnTo>
                    <a:pt x="1875816" y="0"/>
                  </a:lnTo>
                  <a:lnTo>
                    <a:pt x="1875816" y="400111"/>
                  </a:lnTo>
                  <a:lnTo>
                    <a:pt x="0" y="40011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913751" y="1322033"/>
              <a:ext cx="1150620" cy="924560"/>
            </a:xfrm>
            <a:custGeom>
              <a:avLst/>
              <a:gdLst/>
              <a:ahLst/>
              <a:cxnLst/>
              <a:rect l="l" t="t" r="r" b="b"/>
              <a:pathLst>
                <a:path w="1150620" h="924560">
                  <a:moveTo>
                    <a:pt x="462062" y="0"/>
                  </a:moveTo>
                  <a:lnTo>
                    <a:pt x="0" y="462064"/>
                  </a:lnTo>
                  <a:lnTo>
                    <a:pt x="462062" y="924126"/>
                  </a:lnTo>
                  <a:lnTo>
                    <a:pt x="462062" y="693094"/>
                  </a:lnTo>
                  <a:lnTo>
                    <a:pt x="1150459" y="693094"/>
                  </a:lnTo>
                  <a:lnTo>
                    <a:pt x="1150459" y="231032"/>
                  </a:lnTo>
                  <a:lnTo>
                    <a:pt x="462062" y="231032"/>
                  </a:lnTo>
                  <a:lnTo>
                    <a:pt x="462062" y="0"/>
                  </a:lnTo>
                  <a:close/>
                </a:path>
              </a:pathLst>
            </a:custGeom>
            <a:solidFill>
              <a:srgbClr val="D8739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/>
          <p:nvPr/>
        </p:nvSpPr>
        <p:spPr>
          <a:xfrm>
            <a:off x="8418639" y="4274788"/>
            <a:ext cx="3021330" cy="345440"/>
          </a:xfrm>
          <a:custGeom>
            <a:avLst/>
            <a:gdLst/>
            <a:ahLst/>
            <a:cxnLst/>
            <a:rect l="l" t="t" r="r" b="b"/>
            <a:pathLst>
              <a:path w="3021329" h="345439">
                <a:moveTo>
                  <a:pt x="3021088" y="0"/>
                </a:moveTo>
                <a:lnTo>
                  <a:pt x="0" y="0"/>
                </a:lnTo>
                <a:lnTo>
                  <a:pt x="0" y="345332"/>
                </a:lnTo>
                <a:lnTo>
                  <a:pt x="3021088" y="345332"/>
                </a:lnTo>
                <a:lnTo>
                  <a:pt x="3021088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3" name="object 23"/>
          <p:cNvGrpSpPr/>
          <p:nvPr/>
        </p:nvGrpSpPr>
        <p:grpSpPr>
          <a:xfrm>
            <a:off x="881082" y="2619457"/>
            <a:ext cx="3953510" cy="1514475"/>
            <a:chOff x="881082" y="2619457"/>
            <a:chExt cx="3953510" cy="1514475"/>
          </a:xfrm>
        </p:grpSpPr>
        <p:sp>
          <p:nvSpPr>
            <p:cNvPr id="24" name="object 24"/>
            <p:cNvSpPr/>
            <p:nvPr/>
          </p:nvSpPr>
          <p:spPr>
            <a:xfrm>
              <a:off x="900132" y="2638507"/>
              <a:ext cx="3915410" cy="400685"/>
            </a:xfrm>
            <a:custGeom>
              <a:avLst/>
              <a:gdLst/>
              <a:ahLst/>
              <a:cxnLst/>
              <a:rect l="l" t="t" r="r" b="b"/>
              <a:pathLst>
                <a:path w="3915410" h="400685">
                  <a:moveTo>
                    <a:pt x="0" y="0"/>
                  </a:moveTo>
                  <a:lnTo>
                    <a:pt x="3915057" y="0"/>
                  </a:lnTo>
                  <a:lnTo>
                    <a:pt x="3915057" y="400111"/>
                  </a:lnTo>
                  <a:lnTo>
                    <a:pt x="0" y="40011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710268" y="3714690"/>
              <a:ext cx="1879600" cy="400685"/>
            </a:xfrm>
            <a:custGeom>
              <a:avLst/>
              <a:gdLst/>
              <a:ahLst/>
              <a:cxnLst/>
              <a:rect l="l" t="t" r="r" b="b"/>
              <a:pathLst>
                <a:path w="1879600" h="400685">
                  <a:moveTo>
                    <a:pt x="0" y="0"/>
                  </a:moveTo>
                  <a:lnTo>
                    <a:pt x="1879600" y="0"/>
                  </a:lnTo>
                  <a:lnTo>
                    <a:pt x="1879600" y="400111"/>
                  </a:lnTo>
                  <a:lnTo>
                    <a:pt x="0" y="40011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1053" y="4457248"/>
            <a:ext cx="4625340" cy="11214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775"/>
              </a:spcBef>
            </a:pPr>
            <a:r>
              <a:rPr sz="2000" spc="-16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7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8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2000" spc="-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7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nu</a:t>
            </a:r>
            <a:r>
              <a:rPr sz="2000" spc="9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p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Close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file,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database,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etc.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25"/>
              </a:spcBef>
            </a:pP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May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needed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even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occurs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27855" y="4457248"/>
            <a:ext cx="4428490" cy="11214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2000" spc="2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Finally</a:t>
            </a:r>
            <a:r>
              <a:rPr sz="2000" spc="-15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block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indent="635" algn="ctr">
              <a:lnSpc>
                <a:spcPts val="2780"/>
              </a:lnSpc>
              <a:spcBef>
                <a:spcPts val="90"/>
              </a:spcBef>
            </a:pP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 </a:t>
            </a:r>
            <a:r>
              <a:rPr sz="1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added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at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 </a:t>
            </a:r>
            <a:r>
              <a:rPr sz="18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try/catch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Runs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cases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following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try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catch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889730" y="1828800"/>
            <a:ext cx="2103725" cy="243046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47031" y="517651"/>
            <a:ext cx="4010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404040"/>
                </a:solidFill>
              </a:rPr>
              <a:t>Handling</a:t>
            </a:r>
            <a:r>
              <a:rPr sz="3600" spc="-275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Cleanup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5967" y="1828800"/>
            <a:ext cx="2430462" cy="243046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08608" y="511555"/>
            <a:ext cx="468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404040"/>
                </a:solidFill>
              </a:rPr>
              <a:t>Automating</a:t>
            </a:r>
            <a:r>
              <a:rPr sz="3600" spc="-270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Cleanup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081813" y="2724404"/>
            <a:ext cx="5882640" cy="17145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Manual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cleanup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cumbersome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Often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requires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null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checks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8925">
              <a:lnSpc>
                <a:spcPts val="2810"/>
              </a:lnSpc>
              <a:spcBef>
                <a:spcPts val="75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Often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requires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additional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within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finally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1211" y="1812925"/>
            <a:ext cx="3156275" cy="364648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2612</Words>
  <Application>WPS Presentation</Application>
  <PresentationFormat>On-screen Show (4:3)</PresentationFormat>
  <Paragraphs>202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Verdana</vt:lpstr>
      <vt:lpstr>Courier New</vt:lpstr>
      <vt:lpstr>Times New Roman</vt:lpstr>
      <vt:lpstr>Lucida Sans Unicode</vt:lpstr>
      <vt:lpstr>Calibri</vt:lpstr>
      <vt:lpstr>Microsoft YaHei</vt:lpstr>
      <vt:lpstr>Arial Unicode MS</vt:lpstr>
      <vt:lpstr>Office Theme</vt:lpstr>
      <vt:lpstr>Handling Exceptions in Java</vt:lpstr>
      <vt:lpstr>PowerPoint 演示文稿</vt:lpstr>
      <vt:lpstr>Dealing with Errors</vt:lpstr>
      <vt:lpstr>Dealing with Errors</vt:lpstr>
      <vt:lpstr>System.out.println(result);</vt:lpstr>
      <vt:lpstr>int	i = 12;</vt:lpstr>
      <vt:lpstr>int	i = 12;</vt:lpstr>
      <vt:lpstr>Handling Cleanup</vt:lpstr>
      <vt:lpstr>Automating Cleanup</vt:lpstr>
      <vt:lpstr>Automating Cleanup</vt:lpstr>
      <vt:lpstr>Automating Cleanup</vt:lpstr>
      <vt:lpstr>Exceptions</vt:lpstr>
      <vt:lpstr>Try block</vt:lpstr>
      <vt:lpstr>Finally block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Exceptions in Java</dc:title>
  <dc:creator/>
  <cp:lastModifiedBy>Steve Sam</cp:lastModifiedBy>
  <cp:revision>4</cp:revision>
  <dcterms:created xsi:type="dcterms:W3CDTF">2021-08-10T06:42:00Z</dcterms:created>
  <dcterms:modified xsi:type="dcterms:W3CDTF">2021-12-09T15:19:17Z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2020-09-17T22:00:00Z</vt:filetime>
  </property>
  <property fmtid="{D5CDD505-2E9C-101B-9397-08002B2CF9AE}" pid="3" name="LastSaved">
    <vt:filetime>2021-08-10T22:00:00Z</vt:filetime>
  </property>
  <property fmtid="{D5CDD505-2E9C-101B-9397-08002B2CF9AE}" pid="4" name="ICV">
    <vt:lpwstr>01D87847E60B41A3BB4361418DF68BE1</vt:lpwstr>
  </property>
  <property fmtid="{D5CDD505-2E9C-101B-9397-08002B2CF9AE}" pid="5" name="KSOProductBuildVer">
    <vt:lpwstr>1033-11.2.0.10382</vt:lpwstr>
  </property>
</Properties>
</file>