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26048" y="1264411"/>
            <a:ext cx="3445509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26048" y="1630171"/>
            <a:ext cx="5684520" cy="3728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1384" y="2011171"/>
            <a:ext cx="5212715" cy="7099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50" spc="185" dirty="0">
                <a:solidFill>
                  <a:srgbClr val="171717"/>
                </a:solidFill>
              </a:rPr>
              <a:t>O</a:t>
            </a:r>
            <a:r>
              <a:rPr sz="4450" spc="114" dirty="0">
                <a:solidFill>
                  <a:srgbClr val="171717"/>
                </a:solidFill>
              </a:rPr>
              <a:t>b</a:t>
            </a:r>
            <a:r>
              <a:rPr sz="4450" spc="-465" dirty="0">
                <a:solidFill>
                  <a:srgbClr val="171717"/>
                </a:solidFill>
              </a:rPr>
              <a:t>j</a:t>
            </a:r>
            <a:r>
              <a:rPr sz="4450" spc="-105" dirty="0">
                <a:solidFill>
                  <a:srgbClr val="171717"/>
                </a:solidFill>
              </a:rPr>
              <a:t>e</a:t>
            </a:r>
            <a:r>
              <a:rPr sz="4450" spc="140" dirty="0">
                <a:solidFill>
                  <a:srgbClr val="171717"/>
                </a:solidFill>
              </a:rPr>
              <a:t>c</a:t>
            </a:r>
            <a:r>
              <a:rPr sz="4450" spc="-60" dirty="0">
                <a:solidFill>
                  <a:srgbClr val="171717"/>
                </a:solidFill>
              </a:rPr>
              <a:t>t</a:t>
            </a:r>
            <a:r>
              <a:rPr sz="4450" spc="-85" dirty="0">
                <a:solidFill>
                  <a:srgbClr val="171717"/>
                </a:solidFill>
              </a:rPr>
              <a:t>s</a:t>
            </a:r>
            <a:r>
              <a:rPr sz="4450" spc="-440" dirty="0">
                <a:solidFill>
                  <a:srgbClr val="171717"/>
                </a:solidFill>
              </a:rPr>
              <a:t> </a:t>
            </a:r>
            <a:r>
              <a:rPr sz="4450" spc="-190" dirty="0">
                <a:solidFill>
                  <a:srgbClr val="171717"/>
                </a:solidFill>
              </a:rPr>
              <a:t>a</a:t>
            </a:r>
            <a:r>
              <a:rPr sz="4450" spc="-30" dirty="0">
                <a:solidFill>
                  <a:srgbClr val="171717"/>
                </a:solidFill>
              </a:rPr>
              <a:t>n</a:t>
            </a:r>
            <a:r>
              <a:rPr sz="4450" spc="75" dirty="0">
                <a:solidFill>
                  <a:srgbClr val="171717"/>
                </a:solidFill>
              </a:rPr>
              <a:t>d</a:t>
            </a:r>
            <a:r>
              <a:rPr sz="4450" spc="-440" dirty="0">
                <a:solidFill>
                  <a:srgbClr val="171717"/>
                </a:solidFill>
              </a:rPr>
              <a:t> </a:t>
            </a:r>
            <a:r>
              <a:rPr sz="4450" spc="390" dirty="0">
                <a:solidFill>
                  <a:srgbClr val="171717"/>
                </a:solidFill>
              </a:rPr>
              <a:t>A</a:t>
            </a:r>
            <a:r>
              <a:rPr sz="4450" spc="-195" dirty="0">
                <a:solidFill>
                  <a:srgbClr val="171717"/>
                </a:solidFill>
              </a:rPr>
              <a:t>r</a:t>
            </a:r>
            <a:r>
              <a:rPr sz="4450" spc="-305" dirty="0">
                <a:solidFill>
                  <a:srgbClr val="171717"/>
                </a:solidFill>
              </a:rPr>
              <a:t>r</a:t>
            </a:r>
            <a:r>
              <a:rPr sz="4450" spc="-280" dirty="0">
                <a:solidFill>
                  <a:srgbClr val="171717"/>
                </a:solidFill>
              </a:rPr>
              <a:t>a</a:t>
            </a:r>
            <a:r>
              <a:rPr sz="4450" spc="-180" dirty="0">
                <a:solidFill>
                  <a:srgbClr val="171717"/>
                </a:solidFill>
              </a:rPr>
              <a:t>y</a:t>
            </a:r>
            <a:r>
              <a:rPr sz="4450" spc="-85" dirty="0">
                <a:solidFill>
                  <a:srgbClr val="171717"/>
                </a:solidFill>
              </a:rPr>
              <a:t>s</a:t>
            </a:r>
            <a:endParaRPr sz="445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08114" y="2718308"/>
            <a:ext cx="83966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5" dirty="0">
                <a:solidFill>
                  <a:srgbClr val="202020"/>
                </a:solidFill>
              </a:rPr>
              <a:t>Expanding</a:t>
            </a:r>
            <a:r>
              <a:rPr sz="3600" spc="-204" dirty="0">
                <a:solidFill>
                  <a:srgbClr val="202020"/>
                </a:solidFill>
              </a:rPr>
              <a:t> </a:t>
            </a:r>
            <a:r>
              <a:rPr sz="3600" spc="20" dirty="0">
                <a:solidFill>
                  <a:srgbClr val="202020"/>
                </a:solidFill>
              </a:rPr>
              <a:t>Objects</a:t>
            </a:r>
            <a:r>
              <a:rPr sz="3600" spc="-200" dirty="0">
                <a:solidFill>
                  <a:srgbClr val="202020"/>
                </a:solidFill>
              </a:rPr>
              <a:t> </a:t>
            </a:r>
            <a:r>
              <a:rPr sz="3600" spc="5" dirty="0">
                <a:solidFill>
                  <a:srgbClr val="202020"/>
                </a:solidFill>
              </a:rPr>
              <a:t>Using</a:t>
            </a:r>
            <a:r>
              <a:rPr sz="3600" spc="-200" dirty="0">
                <a:solidFill>
                  <a:srgbClr val="202020"/>
                </a:solidFill>
              </a:rPr>
              <a:t> </a:t>
            </a:r>
            <a:r>
              <a:rPr sz="3600" spc="35" dirty="0">
                <a:solidFill>
                  <a:srgbClr val="202020"/>
                </a:solidFill>
              </a:rPr>
              <a:t>Prototypes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2602484"/>
            <a:ext cx="6819265" cy="1579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3180" algn="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String.prototype.hello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R="5080" algn="r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400" spc="-3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.toString()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</a:t>
            </a:r>
            <a:r>
              <a:rPr sz="2400" spc="-2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Hello'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635" y="4751323"/>
            <a:ext cx="49549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'foo'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.hello());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65509" y="4751323"/>
            <a:ext cx="2216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5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foo</a:t>
            </a:r>
            <a:r>
              <a:rPr sz="2400" spc="-5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Hello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185112" y="517652"/>
            <a:ext cx="3733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404040"/>
                </a:solidFill>
              </a:rPr>
              <a:t>String.prototype</a:t>
            </a:r>
            <a:endParaRPr sz="36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07783" y="2718308"/>
            <a:ext cx="8000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20" dirty="0">
                <a:solidFill>
                  <a:srgbClr val="202020"/>
                </a:solidFill>
              </a:rPr>
              <a:t>JS</a:t>
            </a:r>
            <a:r>
              <a:rPr sz="3600" spc="170" dirty="0">
                <a:solidFill>
                  <a:srgbClr val="202020"/>
                </a:solidFill>
              </a:rPr>
              <a:t>O</a:t>
            </a:r>
            <a:r>
              <a:rPr sz="3600" spc="150" dirty="0">
                <a:solidFill>
                  <a:srgbClr val="202020"/>
                </a:solidFill>
              </a:rPr>
              <a:t>N</a:t>
            </a:r>
            <a:r>
              <a:rPr sz="3600" spc="-190" dirty="0">
                <a:solidFill>
                  <a:srgbClr val="202020"/>
                </a:solidFill>
              </a:rPr>
              <a:t> </a:t>
            </a:r>
            <a:r>
              <a:rPr sz="3600" spc="-390" dirty="0">
                <a:solidFill>
                  <a:srgbClr val="202020"/>
                </a:solidFill>
              </a:rPr>
              <a:t>–</a:t>
            </a:r>
            <a:r>
              <a:rPr sz="3600" spc="-195" dirty="0">
                <a:solidFill>
                  <a:srgbClr val="202020"/>
                </a:solidFill>
              </a:rPr>
              <a:t> </a:t>
            </a:r>
            <a:r>
              <a:rPr sz="3600" spc="110" dirty="0">
                <a:solidFill>
                  <a:srgbClr val="202020"/>
                </a:solidFill>
              </a:rPr>
              <a:t>J</a:t>
            </a:r>
            <a:r>
              <a:rPr sz="3600" spc="85" dirty="0">
                <a:solidFill>
                  <a:srgbClr val="202020"/>
                </a:solidFill>
              </a:rPr>
              <a:t>a</a:t>
            </a:r>
            <a:r>
              <a:rPr sz="3600" spc="-110" dirty="0">
                <a:solidFill>
                  <a:srgbClr val="202020"/>
                </a:solidFill>
              </a:rPr>
              <a:t>v</a:t>
            </a:r>
            <a:r>
              <a:rPr sz="3600" spc="-80" dirty="0">
                <a:solidFill>
                  <a:srgbClr val="202020"/>
                </a:solidFill>
              </a:rPr>
              <a:t>a</a:t>
            </a:r>
            <a:r>
              <a:rPr sz="3600" spc="5" dirty="0">
                <a:solidFill>
                  <a:srgbClr val="202020"/>
                </a:solidFill>
              </a:rPr>
              <a:t>S</a:t>
            </a:r>
            <a:r>
              <a:rPr sz="3600" dirty="0">
                <a:solidFill>
                  <a:srgbClr val="202020"/>
                </a:solidFill>
              </a:rPr>
              <a:t>c</a:t>
            </a:r>
            <a:r>
              <a:rPr sz="3600" spc="-80" dirty="0">
                <a:solidFill>
                  <a:srgbClr val="202020"/>
                </a:solidFill>
              </a:rPr>
              <a:t>r</a:t>
            </a:r>
            <a:r>
              <a:rPr sz="3600" spc="-45" dirty="0">
                <a:solidFill>
                  <a:srgbClr val="202020"/>
                </a:solidFill>
              </a:rPr>
              <a:t>i</a:t>
            </a:r>
            <a:r>
              <a:rPr sz="3600" spc="105" dirty="0">
                <a:solidFill>
                  <a:srgbClr val="202020"/>
                </a:solidFill>
              </a:rPr>
              <a:t>p</a:t>
            </a:r>
            <a:r>
              <a:rPr sz="3600" spc="70" dirty="0">
                <a:solidFill>
                  <a:srgbClr val="202020"/>
                </a:solidFill>
              </a:rPr>
              <a:t>t</a:t>
            </a:r>
            <a:r>
              <a:rPr sz="3600" spc="-195" dirty="0">
                <a:solidFill>
                  <a:srgbClr val="202020"/>
                </a:solidFill>
              </a:rPr>
              <a:t> </a:t>
            </a:r>
            <a:r>
              <a:rPr sz="3600" spc="225" dirty="0">
                <a:solidFill>
                  <a:srgbClr val="202020"/>
                </a:solidFill>
              </a:rPr>
              <a:t>O</a:t>
            </a:r>
            <a:r>
              <a:rPr sz="3600" spc="-100" dirty="0">
                <a:solidFill>
                  <a:srgbClr val="202020"/>
                </a:solidFill>
              </a:rPr>
              <a:t>b</a:t>
            </a:r>
            <a:r>
              <a:rPr sz="3600" spc="-55" dirty="0">
                <a:solidFill>
                  <a:srgbClr val="202020"/>
                </a:solidFill>
              </a:rPr>
              <a:t>j</a:t>
            </a:r>
            <a:r>
              <a:rPr sz="3600" spc="-25" dirty="0">
                <a:solidFill>
                  <a:srgbClr val="202020"/>
                </a:solidFill>
              </a:rPr>
              <a:t>e</a:t>
            </a:r>
            <a:r>
              <a:rPr sz="3600" spc="170" dirty="0">
                <a:solidFill>
                  <a:srgbClr val="202020"/>
                </a:solidFill>
              </a:rPr>
              <a:t>c</a:t>
            </a:r>
            <a:r>
              <a:rPr sz="3600" spc="35" dirty="0">
                <a:solidFill>
                  <a:srgbClr val="202020"/>
                </a:solidFill>
              </a:rPr>
              <a:t>t</a:t>
            </a:r>
            <a:r>
              <a:rPr sz="3600" spc="-195" dirty="0">
                <a:solidFill>
                  <a:srgbClr val="202020"/>
                </a:solidFill>
              </a:rPr>
              <a:t> </a:t>
            </a:r>
            <a:r>
              <a:rPr sz="3600" spc="155" dirty="0">
                <a:solidFill>
                  <a:srgbClr val="202020"/>
                </a:solidFill>
              </a:rPr>
              <a:t>N</a:t>
            </a:r>
            <a:r>
              <a:rPr sz="3600" spc="140" dirty="0">
                <a:solidFill>
                  <a:srgbClr val="202020"/>
                </a:solidFill>
              </a:rPr>
              <a:t>o</a:t>
            </a:r>
            <a:r>
              <a:rPr sz="3600" spc="-25" dirty="0">
                <a:solidFill>
                  <a:srgbClr val="202020"/>
                </a:solidFill>
              </a:rPr>
              <a:t>t</a:t>
            </a:r>
            <a:r>
              <a:rPr sz="3600" spc="-45" dirty="0">
                <a:solidFill>
                  <a:srgbClr val="202020"/>
                </a:solidFill>
              </a:rPr>
              <a:t>a</a:t>
            </a:r>
            <a:r>
              <a:rPr sz="3600" spc="-10" dirty="0">
                <a:solidFill>
                  <a:srgbClr val="202020"/>
                </a:solidFill>
              </a:rPr>
              <a:t>t</a:t>
            </a:r>
            <a:r>
              <a:rPr sz="3600" spc="-5" dirty="0">
                <a:solidFill>
                  <a:srgbClr val="202020"/>
                </a:solidFill>
              </a:rPr>
              <a:t>i</a:t>
            </a:r>
            <a:r>
              <a:rPr sz="3600" spc="140" dirty="0">
                <a:solidFill>
                  <a:srgbClr val="202020"/>
                </a:solidFill>
              </a:rPr>
              <a:t>o</a:t>
            </a:r>
            <a:r>
              <a:rPr sz="3600" spc="-65" dirty="0">
                <a:solidFill>
                  <a:srgbClr val="202020"/>
                </a:solidFill>
              </a:rPr>
              <a:t>n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2008123"/>
            <a:ext cx="6598284" cy="3728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568825" algn="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4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R="4530725" algn="r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id:</a:t>
            </a:r>
            <a:r>
              <a:rPr sz="2400" spc="-7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1F778D"/>
                </a:solidFill>
                <a:latin typeface="Courier New" panose="02070309020205020404"/>
                <a:cs typeface="Courier New" panose="02070309020205020404"/>
              </a:rPr>
              <a:t>123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817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style:</a:t>
            </a:r>
            <a:r>
              <a:rPr sz="2400" spc="-7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1F778D"/>
                </a:solidFill>
                <a:latin typeface="Courier New" panose="02070309020205020404"/>
                <a:cs typeface="Courier New" panose="02070309020205020404"/>
              </a:rPr>
              <a:t>'convertible'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1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</a:t>
            </a:r>
            <a:r>
              <a:rPr sz="24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JSON.stringify(car)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  <a:tabLst>
                <a:tab pos="742315" algn="l"/>
              </a:tabLst>
            </a:pP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	{"id":123,"style":"convertible"}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30851" y="517652"/>
            <a:ext cx="38423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404040"/>
                </a:solidFill>
              </a:rPr>
              <a:t>Convert</a:t>
            </a:r>
            <a:r>
              <a:rPr sz="3600" spc="-229" dirty="0">
                <a:solidFill>
                  <a:srgbClr val="404040"/>
                </a:solidFill>
              </a:rPr>
              <a:t> </a:t>
            </a:r>
            <a:r>
              <a:rPr sz="3600" spc="40" dirty="0">
                <a:solidFill>
                  <a:srgbClr val="404040"/>
                </a:solidFill>
              </a:rPr>
              <a:t>to</a:t>
            </a:r>
            <a:r>
              <a:rPr sz="3600" spc="-229" dirty="0">
                <a:solidFill>
                  <a:srgbClr val="404040"/>
                </a:solidFill>
              </a:rPr>
              <a:t> </a:t>
            </a:r>
            <a:r>
              <a:rPr sz="3600" spc="135" dirty="0">
                <a:solidFill>
                  <a:srgbClr val="404040"/>
                </a:solidFill>
              </a:rPr>
              <a:t>JSON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69585" y="1710582"/>
          <a:ext cx="3389628" cy="2780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8805"/>
                <a:gridCol w="1643380"/>
                <a:gridCol w="658494"/>
                <a:gridCol w="488949"/>
              </a:tblGrid>
              <a:tr h="49817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F0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let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carIds</a:t>
                      </a:r>
                      <a:r>
                        <a:rPr sz="2400" spc="-9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[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E5E5E5"/>
                    </a:solidFill>
                  </a:tcPr>
                </a:tc>
              </a:tr>
              <a:tr h="5943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{</a:t>
                      </a:r>
                      <a:r>
                        <a:rPr sz="2400" spc="-7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carId: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0489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2400" spc="-5" dirty="0">
                          <a:solidFill>
                            <a:srgbClr val="2A9FB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123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0489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},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0489" marB="0">
                    <a:solidFill>
                      <a:srgbClr val="E5E5E5"/>
                    </a:solidFill>
                  </a:tcPr>
                </a:tc>
              </a:tr>
              <a:tr h="594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{</a:t>
                      </a:r>
                      <a:r>
                        <a:rPr sz="2400" spc="-7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carId: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0489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2400" spc="-5" dirty="0">
                          <a:solidFill>
                            <a:srgbClr val="2A9FB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456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0489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},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0489" marB="0">
                    <a:solidFill>
                      <a:srgbClr val="E5E5E5"/>
                    </a:solidFill>
                  </a:tcPr>
                </a:tc>
              </a:tr>
              <a:tr h="5943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{</a:t>
                      </a:r>
                      <a:r>
                        <a:rPr sz="2400" spc="-7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carId: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0489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2400" spc="-5" dirty="0">
                          <a:solidFill>
                            <a:srgbClr val="2A9FB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789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0489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}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0489" marB="0">
                    <a:solidFill>
                      <a:srgbClr val="E5E5E5"/>
                    </a:solidFill>
                  </a:tcPr>
                </a:tc>
              </a:tr>
              <a:tr h="49817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];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0489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88635" y="5050028"/>
            <a:ext cx="8381365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</a:t>
            </a:r>
            <a:r>
              <a:rPr sz="24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JSON.stringify(carIds)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7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nsolas" panose="020B0609020204030204"/>
                <a:cs typeface="Consolas" panose="020B0609020204030204"/>
              </a:rPr>
              <a:t>[{"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carId":123},{"carId":456},{"carId":789}]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44226" y="517652"/>
            <a:ext cx="52152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404040"/>
                </a:solidFill>
              </a:rPr>
              <a:t>Convert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-20" dirty="0">
                <a:solidFill>
                  <a:srgbClr val="404040"/>
                </a:solidFill>
              </a:rPr>
              <a:t>Array</a:t>
            </a:r>
            <a:r>
              <a:rPr sz="3600" spc="-220" dirty="0">
                <a:solidFill>
                  <a:srgbClr val="404040"/>
                </a:solidFill>
              </a:rPr>
              <a:t> </a:t>
            </a:r>
            <a:r>
              <a:rPr sz="3600" spc="40" dirty="0">
                <a:solidFill>
                  <a:srgbClr val="404040"/>
                </a:solidFill>
              </a:rPr>
              <a:t>to</a:t>
            </a:r>
            <a:r>
              <a:rPr sz="3600" spc="-220" dirty="0">
                <a:solidFill>
                  <a:srgbClr val="404040"/>
                </a:solidFill>
              </a:rPr>
              <a:t> </a:t>
            </a:r>
            <a:r>
              <a:rPr sz="3600" spc="135" dirty="0">
                <a:solidFill>
                  <a:srgbClr val="404040"/>
                </a:solidFill>
              </a:rPr>
              <a:t>JSON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432051"/>
            <a:ext cx="5767705" cy="480822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15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jsonIn</a:t>
            </a:r>
            <a:r>
              <a:rPr sz="2400" spc="-1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=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solidFill>
                  <a:srgbClr val="2A9FBC"/>
                </a:solidFill>
                <a:latin typeface="Consolas" panose="020B0609020204030204"/>
                <a:cs typeface="Consolas" panose="020B0609020204030204"/>
              </a:rPr>
              <a:t>`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30988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2A9FBC"/>
                </a:solidFill>
                <a:latin typeface="Consolas" panose="020B0609020204030204"/>
                <a:cs typeface="Consolas" panose="020B0609020204030204"/>
              </a:rPr>
              <a:t>[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60833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2A9FBC"/>
                </a:solidFill>
                <a:latin typeface="Consolas" panose="020B0609020204030204"/>
                <a:cs typeface="Consolas" panose="020B0609020204030204"/>
              </a:rPr>
              <a:t>{"carId"</a:t>
            </a:r>
            <a:r>
              <a:rPr sz="2400" spc="-25" dirty="0">
                <a:solidFill>
                  <a:srgbClr val="2A9FBC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dirty="0">
                <a:solidFill>
                  <a:srgbClr val="2A9FBC"/>
                </a:solidFill>
                <a:latin typeface="Consolas" panose="020B0609020204030204"/>
                <a:cs typeface="Consolas" panose="020B0609020204030204"/>
              </a:rPr>
              <a:t>:</a:t>
            </a:r>
            <a:r>
              <a:rPr sz="2400" spc="-20" dirty="0">
                <a:solidFill>
                  <a:srgbClr val="2A9FBC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Consolas" panose="020B0609020204030204"/>
                <a:cs typeface="Consolas" panose="020B0609020204030204"/>
              </a:rPr>
              <a:t>123},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60833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2A9FBC"/>
                </a:solidFill>
                <a:latin typeface="Consolas" panose="020B0609020204030204"/>
                <a:cs typeface="Consolas" panose="020B0609020204030204"/>
              </a:rPr>
              <a:t>{"carId"</a:t>
            </a:r>
            <a:r>
              <a:rPr sz="2400" spc="-25" dirty="0">
                <a:solidFill>
                  <a:srgbClr val="2A9FBC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dirty="0">
                <a:solidFill>
                  <a:srgbClr val="2A9FBC"/>
                </a:solidFill>
                <a:latin typeface="Consolas" panose="020B0609020204030204"/>
                <a:cs typeface="Consolas" panose="020B0609020204030204"/>
              </a:rPr>
              <a:t>:</a:t>
            </a:r>
            <a:r>
              <a:rPr sz="2400" spc="-20" dirty="0">
                <a:solidFill>
                  <a:srgbClr val="2A9FBC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Consolas" panose="020B0609020204030204"/>
                <a:cs typeface="Consolas" panose="020B0609020204030204"/>
              </a:rPr>
              <a:t>456},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60833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2A9FBC"/>
                </a:solidFill>
                <a:latin typeface="Consolas" panose="020B0609020204030204"/>
                <a:cs typeface="Consolas" panose="020B0609020204030204"/>
              </a:rPr>
              <a:t>{"carId"</a:t>
            </a:r>
            <a:r>
              <a:rPr sz="2400" spc="-15" dirty="0">
                <a:solidFill>
                  <a:srgbClr val="2A9FBC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dirty="0">
                <a:solidFill>
                  <a:srgbClr val="2A9FBC"/>
                </a:solidFill>
                <a:latin typeface="Consolas" panose="020B0609020204030204"/>
                <a:cs typeface="Consolas" panose="020B0609020204030204"/>
              </a:rPr>
              <a:t>:</a:t>
            </a:r>
            <a:r>
              <a:rPr sz="2400" spc="-15" dirty="0">
                <a:solidFill>
                  <a:srgbClr val="2A9FBC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Consolas" panose="020B0609020204030204"/>
                <a:cs typeface="Consolas" panose="020B0609020204030204"/>
              </a:rPr>
              <a:t>789}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30988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2A9FBC"/>
                </a:solidFill>
                <a:latin typeface="Consolas" panose="020B0609020204030204"/>
                <a:cs typeface="Consolas" panose="020B0609020204030204"/>
              </a:rPr>
              <a:t>]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2A9FBC"/>
                </a:solidFill>
                <a:latin typeface="Consolas" panose="020B0609020204030204"/>
                <a:cs typeface="Consolas" panose="020B0609020204030204"/>
              </a:rPr>
              <a:t>`</a:t>
            </a:r>
            <a:r>
              <a:rPr sz="240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;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>
              <a:latin typeface="Consolas" panose="020B0609020204030204"/>
              <a:cs typeface="Consolas" panose="020B0609020204030204"/>
            </a:endParaRPr>
          </a:p>
          <a:p>
            <a:pPr marL="12700" marR="5080">
              <a:lnSpc>
                <a:spcPct val="121000"/>
              </a:lnSpc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14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carIds</a:t>
            </a:r>
            <a:r>
              <a:rPr sz="2400" spc="-1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2400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JSON.parse</a:t>
            </a:r>
            <a:r>
              <a:rPr sz="24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jsonIn</a:t>
            </a:r>
            <a:r>
              <a:rPr sz="24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); </a:t>
            </a:r>
            <a:r>
              <a:rPr sz="2400" spc="-130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</a:t>
            </a:r>
            <a:r>
              <a:rPr sz="24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</a:t>
            </a:r>
            <a:r>
              <a:rPr sz="240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carIds</a:t>
            </a:r>
            <a:r>
              <a:rPr sz="2400" spc="-1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);</a:t>
            </a:r>
            <a:endParaRPr sz="2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89848" y="517652"/>
            <a:ext cx="3124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404040"/>
                </a:solidFill>
              </a:rPr>
              <a:t>Parsing</a:t>
            </a:r>
            <a:r>
              <a:rPr sz="3600" spc="-270" dirty="0">
                <a:solidFill>
                  <a:srgbClr val="404040"/>
                </a:solidFill>
              </a:rPr>
              <a:t> </a:t>
            </a:r>
            <a:r>
              <a:rPr sz="3600" spc="135" dirty="0">
                <a:solidFill>
                  <a:srgbClr val="404040"/>
                </a:solidFill>
              </a:rPr>
              <a:t>JSON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96496" y="2718308"/>
            <a:ext cx="33089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202020"/>
                </a:solidFill>
              </a:rPr>
              <a:t>Array</a:t>
            </a:r>
            <a:r>
              <a:rPr sz="3600" spc="-260" dirty="0">
                <a:solidFill>
                  <a:srgbClr val="202020"/>
                </a:solidFill>
              </a:rPr>
              <a:t> </a:t>
            </a:r>
            <a:r>
              <a:rPr sz="3600" spc="-80" dirty="0">
                <a:solidFill>
                  <a:srgbClr val="202020"/>
                </a:solidFill>
              </a:rPr>
              <a:t>Iteration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788667"/>
            <a:ext cx="10431780" cy="438404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4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carIds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[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7825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carId: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123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style: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'sedan'</a:t>
            </a:r>
            <a:r>
              <a:rPr sz="2400" spc="-2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},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7825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carId: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456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style: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'convertible'</a:t>
            </a:r>
            <a:r>
              <a:rPr sz="2400" spc="-2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},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7825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carId: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789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style: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'sedan'</a:t>
            </a:r>
            <a:r>
              <a:rPr sz="2400" spc="-2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];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242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carIds.forEach( car =&gt; console.log( car ));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carIds.forEach((car,index)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=&gt;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car,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index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18443" y="517652"/>
            <a:ext cx="32677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404040"/>
                </a:solidFill>
              </a:rPr>
              <a:t>Array</a:t>
            </a:r>
            <a:r>
              <a:rPr sz="3600" spc="-254" dirty="0">
                <a:solidFill>
                  <a:srgbClr val="404040"/>
                </a:solidFill>
              </a:rPr>
              <a:t> </a:t>
            </a:r>
            <a:r>
              <a:rPr sz="3600" spc="-110" dirty="0">
                <a:solidFill>
                  <a:srgbClr val="404040"/>
                </a:solidFill>
              </a:rPr>
              <a:t>Iteration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034710" y="2792622"/>
          <a:ext cx="6821170" cy="844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6070"/>
                <a:gridCol w="1278255"/>
                <a:gridCol w="913130"/>
                <a:gridCol w="1278255"/>
                <a:gridCol w="2556510"/>
                <a:gridCol w="488950"/>
              </a:tblGrid>
              <a:tr h="421972">
                <a:tc>
                  <a:txBody>
                    <a:bodyPr/>
                    <a:lstStyle/>
                    <a:p>
                      <a:pPr marR="51435"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{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carId: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2A9FB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456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,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style: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2A9FB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'convertible'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},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E5E5E5"/>
                    </a:solidFill>
                  </a:tcPr>
                </a:tc>
              </a:tr>
              <a:tr h="421972">
                <a:tc>
                  <a:txBody>
                    <a:bodyPr/>
                    <a:lstStyle/>
                    <a:p>
                      <a:pPr marR="514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{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carId: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2A9FB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789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,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style: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2A9FB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'sedan'</a:t>
                      </a:r>
                      <a:r>
                        <a:rPr sz="2400" spc="-70" dirty="0">
                          <a:solidFill>
                            <a:srgbClr val="2A9FB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}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88635" y="1834388"/>
            <a:ext cx="6818630" cy="43688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4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carIds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[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7825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carId: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123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style: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'sedan'</a:t>
            </a:r>
            <a:r>
              <a:rPr sz="2400" spc="-2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},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31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5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];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convertibles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carIds.filter(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817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=&gt;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car.style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===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'convertible'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0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console.log(convertibles);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27459" y="517652"/>
            <a:ext cx="3251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404040"/>
                </a:solidFill>
              </a:rPr>
              <a:t>Array</a:t>
            </a:r>
            <a:r>
              <a:rPr sz="3600" spc="-245" dirty="0">
                <a:solidFill>
                  <a:srgbClr val="404040"/>
                </a:solidFill>
              </a:rPr>
              <a:t> </a:t>
            </a:r>
            <a:r>
              <a:rPr sz="3600" spc="-15" dirty="0">
                <a:solidFill>
                  <a:srgbClr val="404040"/>
                </a:solidFill>
              </a:rPr>
              <a:t>Filtering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834388"/>
            <a:ext cx="7145655" cy="43688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4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carIds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[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7825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carId: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123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style: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'sedan'</a:t>
            </a:r>
            <a:r>
              <a:rPr sz="2400" spc="-2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},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7825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carId: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456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style: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'convertible'</a:t>
            </a:r>
            <a:r>
              <a:rPr sz="2400" spc="-2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},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7825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carId: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789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style: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'sedan'</a:t>
            </a:r>
            <a:r>
              <a:rPr sz="2400" spc="-2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];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8170" marR="2378710" indent="-586105">
              <a:lnSpc>
                <a:spcPct val="121000"/>
              </a:lnSpc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4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result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carIds.every(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=&gt;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car.carId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0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0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console.log(result);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50840" y="517652"/>
            <a:ext cx="3004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404040"/>
                </a:solidFill>
              </a:rPr>
              <a:t>Array</a:t>
            </a:r>
            <a:r>
              <a:rPr sz="3600" spc="-265" dirty="0">
                <a:solidFill>
                  <a:srgbClr val="404040"/>
                </a:solidFill>
              </a:rPr>
              <a:t> </a:t>
            </a:r>
            <a:r>
              <a:rPr sz="3600" spc="-80" dirty="0">
                <a:solidFill>
                  <a:srgbClr val="404040"/>
                </a:solidFill>
              </a:rPr>
              <a:t>Testing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048" y="1925828"/>
            <a:ext cx="5684520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Constructor</a:t>
            </a:r>
            <a:r>
              <a:rPr spc="-150" dirty="0"/>
              <a:t> </a:t>
            </a:r>
            <a:r>
              <a:rPr spc="35" dirty="0"/>
              <a:t>Functions</a:t>
            </a:r>
            <a:endParaRPr spc="35" dirty="0"/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pc="40" dirty="0"/>
              <a:t>Prototypes</a:t>
            </a:r>
            <a:endParaRPr spc="40" dirty="0"/>
          </a:p>
          <a:p>
            <a:pPr marL="12700" marR="5080">
              <a:lnSpc>
                <a:spcPct val="163000"/>
              </a:lnSpc>
            </a:pPr>
            <a:r>
              <a:rPr spc="35" dirty="0"/>
              <a:t>Expanding</a:t>
            </a:r>
            <a:r>
              <a:rPr spc="-140" dirty="0"/>
              <a:t> </a:t>
            </a:r>
            <a:r>
              <a:rPr spc="35" dirty="0"/>
              <a:t>Objects</a:t>
            </a:r>
            <a:r>
              <a:rPr spc="-140" dirty="0"/>
              <a:t> </a:t>
            </a:r>
            <a:r>
              <a:rPr spc="20" dirty="0"/>
              <a:t>Using</a:t>
            </a:r>
            <a:r>
              <a:rPr spc="-135" dirty="0"/>
              <a:t> </a:t>
            </a:r>
            <a:r>
              <a:rPr spc="40" dirty="0"/>
              <a:t>Prototypes </a:t>
            </a:r>
            <a:r>
              <a:rPr spc="-825" dirty="0"/>
              <a:t> </a:t>
            </a:r>
            <a:r>
              <a:rPr spc="85" dirty="0"/>
              <a:t>J</a:t>
            </a:r>
            <a:r>
              <a:rPr spc="75" dirty="0"/>
              <a:t>a</a:t>
            </a:r>
            <a:r>
              <a:rPr spc="-60" dirty="0"/>
              <a:t>v</a:t>
            </a:r>
            <a:r>
              <a:rPr spc="-35" dirty="0"/>
              <a:t>a</a:t>
            </a:r>
            <a:r>
              <a:rPr spc="-105" dirty="0"/>
              <a:t>S</a:t>
            </a:r>
            <a:r>
              <a:rPr spc="125" dirty="0"/>
              <a:t>c</a:t>
            </a:r>
            <a:r>
              <a:rPr spc="-10" dirty="0"/>
              <a:t>r</a:t>
            </a:r>
            <a:r>
              <a:rPr spc="-5" dirty="0"/>
              <a:t>i</a:t>
            </a:r>
            <a:r>
              <a:rPr spc="114" dirty="0"/>
              <a:t>p</a:t>
            </a:r>
            <a:r>
              <a:rPr spc="35" dirty="0"/>
              <a:t>t</a:t>
            </a:r>
            <a:r>
              <a:rPr spc="-120" dirty="0"/>
              <a:t> </a:t>
            </a:r>
            <a:r>
              <a:rPr spc="145" dirty="0"/>
              <a:t>O</a:t>
            </a:r>
            <a:r>
              <a:rPr spc="114" dirty="0"/>
              <a:t>b</a:t>
            </a:r>
            <a:r>
              <a:rPr spc="-140" dirty="0"/>
              <a:t>j</a:t>
            </a:r>
            <a:r>
              <a:rPr spc="15" dirty="0"/>
              <a:t>e</a:t>
            </a:r>
            <a:r>
              <a:rPr spc="125" dirty="0"/>
              <a:t>c</a:t>
            </a:r>
            <a:r>
              <a:rPr spc="35" dirty="0"/>
              <a:t>t</a:t>
            </a:r>
            <a:r>
              <a:rPr spc="-120" dirty="0"/>
              <a:t> </a:t>
            </a:r>
            <a:r>
              <a:rPr spc="100" dirty="0"/>
              <a:t>N</a:t>
            </a:r>
            <a:r>
              <a:rPr spc="114" dirty="0"/>
              <a:t>o</a:t>
            </a:r>
            <a:r>
              <a:rPr spc="35" dirty="0"/>
              <a:t>t</a:t>
            </a:r>
            <a:r>
              <a:rPr spc="-45" dirty="0"/>
              <a:t>a</a:t>
            </a:r>
            <a:r>
              <a:rPr spc="35" dirty="0"/>
              <a:t>t</a:t>
            </a:r>
            <a:r>
              <a:rPr spc="25" dirty="0"/>
              <a:t>i</a:t>
            </a:r>
            <a:r>
              <a:rPr spc="114" dirty="0"/>
              <a:t>o</a:t>
            </a:r>
            <a:r>
              <a:rPr spc="-35" dirty="0"/>
              <a:t>n</a:t>
            </a:r>
            <a:r>
              <a:rPr spc="-120" dirty="0"/>
              <a:t> </a:t>
            </a:r>
            <a:r>
              <a:rPr spc="-260" dirty="0"/>
              <a:t>–</a:t>
            </a:r>
            <a:r>
              <a:rPr spc="-125" dirty="0"/>
              <a:t> </a:t>
            </a:r>
            <a:r>
              <a:rPr spc="50" dirty="0"/>
              <a:t>J</a:t>
            </a:r>
            <a:r>
              <a:rPr spc="85" dirty="0"/>
              <a:t>S</a:t>
            </a:r>
            <a:r>
              <a:rPr spc="145" dirty="0"/>
              <a:t>O</a:t>
            </a:r>
            <a:r>
              <a:rPr spc="65" dirty="0"/>
              <a:t>N  </a:t>
            </a:r>
            <a:r>
              <a:rPr spc="10" dirty="0"/>
              <a:t>Array</a:t>
            </a:r>
            <a:r>
              <a:rPr spc="-135" dirty="0"/>
              <a:t> </a:t>
            </a:r>
            <a:r>
              <a:rPr spc="-25" dirty="0"/>
              <a:t>Iteration</a:t>
            </a:r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922494" y="1916684"/>
            <a:ext cx="2790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Introduction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034710" y="2792622"/>
          <a:ext cx="6821170" cy="844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6070"/>
                <a:gridCol w="1278255"/>
                <a:gridCol w="913130"/>
                <a:gridCol w="1278255"/>
                <a:gridCol w="2556510"/>
                <a:gridCol w="488950"/>
              </a:tblGrid>
              <a:tr h="421972">
                <a:tc>
                  <a:txBody>
                    <a:bodyPr/>
                    <a:lstStyle/>
                    <a:p>
                      <a:pPr marR="51435"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{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carId: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2A9FB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456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,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style: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2A9FB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'convertible'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},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E5E5E5"/>
                    </a:solidFill>
                  </a:tcPr>
                </a:tc>
              </a:tr>
              <a:tr h="421972">
                <a:tc>
                  <a:txBody>
                    <a:bodyPr/>
                    <a:lstStyle/>
                    <a:p>
                      <a:pPr marR="514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{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carId: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2A9FB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789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,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style: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5" dirty="0">
                          <a:solidFill>
                            <a:srgbClr val="2A9FB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'sedan'</a:t>
                      </a:r>
                      <a:r>
                        <a:rPr sz="2400" spc="-70" dirty="0">
                          <a:solidFill>
                            <a:srgbClr val="2A9FB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}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88635" y="1834388"/>
            <a:ext cx="6050280" cy="43688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4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carIds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[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7825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carId: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123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style: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'sedan'</a:t>
            </a:r>
            <a:r>
              <a:rPr sz="2400" spc="-2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},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31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5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];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8170" marR="1426845" indent="-586105">
              <a:lnSpc>
                <a:spcPct val="121000"/>
              </a:lnSpc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114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</a:t>
            </a:r>
            <a:r>
              <a:rPr sz="2400" spc="1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1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carIds.find(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=&gt;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car.carId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500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0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console.log(car);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15441" y="517652"/>
            <a:ext cx="50730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0" dirty="0">
                <a:solidFill>
                  <a:srgbClr val="404040"/>
                </a:solidFill>
              </a:rPr>
              <a:t>Locate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-35" dirty="0">
                <a:solidFill>
                  <a:srgbClr val="404040"/>
                </a:solidFill>
              </a:rPr>
              <a:t>the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-5" dirty="0">
                <a:solidFill>
                  <a:srgbClr val="404040"/>
                </a:solidFill>
              </a:rPr>
              <a:t>First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5" dirty="0">
                <a:solidFill>
                  <a:srgbClr val="404040"/>
                </a:solidFill>
              </a:rPr>
              <a:t>Match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Constructor</a:t>
            </a:r>
            <a:r>
              <a:rPr spc="-165" dirty="0"/>
              <a:t> </a:t>
            </a:r>
            <a:r>
              <a:rPr spc="35" dirty="0"/>
              <a:t>Functions</a:t>
            </a:r>
            <a:endParaRPr spc="35" dirty="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541655" indent="-289560">
              <a:lnSpc>
                <a:spcPct val="100000"/>
              </a:lnSpc>
              <a:spcBef>
                <a:spcPts val="7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pc="-5" dirty="0"/>
              <a:t>new</a:t>
            </a:r>
            <a:r>
              <a:rPr spc="-170" dirty="0"/>
              <a:t> </a:t>
            </a:r>
            <a:r>
              <a:rPr spc="-25" dirty="0"/>
              <a:t>Car()</a:t>
            </a:r>
            <a:endParaRPr spc="-25" dirty="0"/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pc="-20" dirty="0"/>
              <a:t>creates</a:t>
            </a:r>
            <a:r>
              <a:rPr spc="-135" dirty="0"/>
              <a:t> </a:t>
            </a:r>
            <a:r>
              <a:rPr spc="-5" dirty="0"/>
              <a:t>new</a:t>
            </a:r>
            <a:r>
              <a:rPr spc="-140" dirty="0"/>
              <a:t> </a:t>
            </a:r>
            <a:r>
              <a:rPr sz="3525" spc="37" baseline="1000" dirty="0"/>
              <a:t>this</a:t>
            </a:r>
            <a:r>
              <a:rPr sz="3525" spc="-120" baseline="1000" dirty="0"/>
              <a:t> </a:t>
            </a:r>
            <a:r>
              <a:rPr sz="2400" spc="-45" dirty="0"/>
              <a:t>value</a:t>
            </a:r>
            <a:endParaRPr sz="2400"/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pc="40" dirty="0"/>
              <a:t>Prototypes</a:t>
            </a:r>
            <a:endParaRPr spc="40" dirty="0"/>
          </a:p>
          <a:p>
            <a:pPr marL="12700" marR="5080">
              <a:lnSpc>
                <a:spcPct val="163000"/>
              </a:lnSpc>
            </a:pPr>
            <a:r>
              <a:rPr spc="35" dirty="0"/>
              <a:t>Expanding</a:t>
            </a:r>
            <a:r>
              <a:rPr spc="-140" dirty="0"/>
              <a:t> </a:t>
            </a:r>
            <a:r>
              <a:rPr spc="35" dirty="0"/>
              <a:t>Objects</a:t>
            </a:r>
            <a:r>
              <a:rPr spc="-140" dirty="0"/>
              <a:t> </a:t>
            </a:r>
            <a:r>
              <a:rPr spc="20" dirty="0"/>
              <a:t>Using</a:t>
            </a:r>
            <a:r>
              <a:rPr spc="-135" dirty="0"/>
              <a:t> </a:t>
            </a:r>
            <a:r>
              <a:rPr spc="40" dirty="0"/>
              <a:t>Prototypes </a:t>
            </a:r>
            <a:r>
              <a:rPr spc="-825" dirty="0"/>
              <a:t> </a:t>
            </a:r>
            <a:r>
              <a:rPr spc="85" dirty="0"/>
              <a:t>J</a:t>
            </a:r>
            <a:r>
              <a:rPr spc="75" dirty="0"/>
              <a:t>a</a:t>
            </a:r>
            <a:r>
              <a:rPr spc="-60" dirty="0"/>
              <a:t>v</a:t>
            </a:r>
            <a:r>
              <a:rPr spc="-35" dirty="0"/>
              <a:t>a</a:t>
            </a:r>
            <a:r>
              <a:rPr spc="-105" dirty="0"/>
              <a:t>S</a:t>
            </a:r>
            <a:r>
              <a:rPr spc="125" dirty="0"/>
              <a:t>c</a:t>
            </a:r>
            <a:r>
              <a:rPr spc="-10" dirty="0"/>
              <a:t>r</a:t>
            </a:r>
            <a:r>
              <a:rPr spc="-5" dirty="0"/>
              <a:t>i</a:t>
            </a:r>
            <a:r>
              <a:rPr spc="114" dirty="0"/>
              <a:t>p</a:t>
            </a:r>
            <a:r>
              <a:rPr spc="35" dirty="0"/>
              <a:t>t</a:t>
            </a:r>
            <a:r>
              <a:rPr spc="-120" dirty="0"/>
              <a:t> </a:t>
            </a:r>
            <a:r>
              <a:rPr spc="145" dirty="0"/>
              <a:t>O</a:t>
            </a:r>
            <a:r>
              <a:rPr spc="114" dirty="0"/>
              <a:t>b</a:t>
            </a:r>
            <a:r>
              <a:rPr spc="-140" dirty="0"/>
              <a:t>j</a:t>
            </a:r>
            <a:r>
              <a:rPr spc="15" dirty="0"/>
              <a:t>e</a:t>
            </a:r>
            <a:r>
              <a:rPr spc="125" dirty="0"/>
              <a:t>c</a:t>
            </a:r>
            <a:r>
              <a:rPr spc="35" dirty="0"/>
              <a:t>t</a:t>
            </a:r>
            <a:r>
              <a:rPr spc="-120" dirty="0"/>
              <a:t> </a:t>
            </a:r>
            <a:r>
              <a:rPr spc="100" dirty="0"/>
              <a:t>N</a:t>
            </a:r>
            <a:r>
              <a:rPr spc="114" dirty="0"/>
              <a:t>o</a:t>
            </a:r>
            <a:r>
              <a:rPr spc="35" dirty="0"/>
              <a:t>t</a:t>
            </a:r>
            <a:r>
              <a:rPr spc="-45" dirty="0"/>
              <a:t>a</a:t>
            </a:r>
            <a:r>
              <a:rPr spc="35" dirty="0"/>
              <a:t>t</a:t>
            </a:r>
            <a:r>
              <a:rPr spc="25" dirty="0"/>
              <a:t>i</a:t>
            </a:r>
            <a:r>
              <a:rPr spc="114" dirty="0"/>
              <a:t>o</a:t>
            </a:r>
            <a:r>
              <a:rPr spc="-35" dirty="0"/>
              <a:t>n</a:t>
            </a:r>
            <a:r>
              <a:rPr spc="-120" dirty="0"/>
              <a:t> </a:t>
            </a:r>
            <a:r>
              <a:rPr spc="-260" dirty="0"/>
              <a:t>–</a:t>
            </a:r>
            <a:r>
              <a:rPr spc="-125" dirty="0"/>
              <a:t> </a:t>
            </a:r>
            <a:r>
              <a:rPr spc="50" dirty="0"/>
              <a:t>J</a:t>
            </a:r>
            <a:r>
              <a:rPr spc="85" dirty="0"/>
              <a:t>S</a:t>
            </a:r>
            <a:r>
              <a:rPr spc="145" dirty="0"/>
              <a:t>O</a:t>
            </a:r>
            <a:r>
              <a:rPr spc="65" dirty="0"/>
              <a:t>N  </a:t>
            </a:r>
            <a:r>
              <a:rPr spc="10" dirty="0"/>
              <a:t>Array</a:t>
            </a:r>
            <a:r>
              <a:rPr spc="-135" dirty="0"/>
              <a:t> </a:t>
            </a:r>
            <a:r>
              <a:rPr spc="-25" dirty="0"/>
              <a:t>Iteration</a:t>
            </a:r>
            <a:endParaRPr spc="-25" dirty="0"/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pc="15" dirty="0"/>
              <a:t>f</a:t>
            </a:r>
            <a:r>
              <a:rPr spc="75" dirty="0"/>
              <a:t>o</a:t>
            </a:r>
            <a:r>
              <a:rPr spc="-55" dirty="0"/>
              <a:t>r</a:t>
            </a:r>
            <a:r>
              <a:rPr spc="90" dirty="0"/>
              <a:t>E</a:t>
            </a:r>
            <a:r>
              <a:rPr spc="-60" dirty="0"/>
              <a:t>a</a:t>
            </a:r>
            <a:r>
              <a:rPr spc="120" dirty="0"/>
              <a:t>c</a:t>
            </a:r>
            <a:r>
              <a:rPr spc="-50" dirty="0"/>
              <a:t>h</a:t>
            </a:r>
            <a:r>
              <a:rPr spc="-285" dirty="0"/>
              <a:t>,</a:t>
            </a:r>
            <a:r>
              <a:rPr spc="-120" dirty="0"/>
              <a:t> </a:t>
            </a:r>
            <a:r>
              <a:rPr spc="25" dirty="0"/>
              <a:t>f</a:t>
            </a:r>
            <a:r>
              <a:rPr spc="-40" dirty="0"/>
              <a:t>il</a:t>
            </a:r>
            <a:r>
              <a:rPr spc="-15" dirty="0"/>
              <a:t>t</a:t>
            </a:r>
            <a:r>
              <a:rPr spc="-10" dirty="0"/>
              <a:t>e</a:t>
            </a:r>
            <a:r>
              <a:rPr spc="-270" dirty="0"/>
              <a:t>r</a:t>
            </a:r>
            <a:r>
              <a:rPr spc="-285" dirty="0"/>
              <a:t>,</a:t>
            </a:r>
            <a:r>
              <a:rPr spc="-120" dirty="0"/>
              <a:t> </a:t>
            </a:r>
            <a:r>
              <a:rPr spc="-70" dirty="0"/>
              <a:t>e</a:t>
            </a:r>
            <a:r>
              <a:rPr spc="-85" dirty="0"/>
              <a:t>v</a:t>
            </a:r>
            <a:r>
              <a:rPr spc="-10" dirty="0"/>
              <a:t>e</a:t>
            </a:r>
            <a:r>
              <a:rPr spc="-55" dirty="0"/>
              <a:t>r</a:t>
            </a:r>
            <a:r>
              <a:rPr spc="-215" dirty="0"/>
              <a:t>y</a:t>
            </a:r>
            <a:r>
              <a:rPr spc="-285" dirty="0"/>
              <a:t>,</a:t>
            </a:r>
            <a:r>
              <a:rPr spc="-120" dirty="0"/>
              <a:t> </a:t>
            </a:r>
            <a:r>
              <a:rPr spc="25" dirty="0"/>
              <a:t>f</a:t>
            </a:r>
            <a:r>
              <a:rPr spc="-40" dirty="0"/>
              <a:t>i</a:t>
            </a:r>
            <a:r>
              <a:rPr spc="-50" dirty="0"/>
              <a:t>n</a:t>
            </a:r>
            <a:r>
              <a:rPr spc="95" dirty="0"/>
              <a:t>d</a:t>
            </a:r>
            <a:endParaRPr spc="95" dirty="0"/>
          </a:p>
        </p:txBody>
      </p:sp>
      <p:sp>
        <p:nvSpPr>
          <p:cNvPr id="6" name="object 6"/>
          <p:cNvSpPr txBox="1"/>
          <p:nvPr/>
        </p:nvSpPr>
        <p:spPr>
          <a:xfrm>
            <a:off x="1227136" y="1916684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10812" y="2718308"/>
            <a:ext cx="50952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" dirty="0">
                <a:solidFill>
                  <a:srgbClr val="202020"/>
                </a:solidFill>
              </a:rPr>
              <a:t>Constructor</a:t>
            </a:r>
            <a:r>
              <a:rPr sz="3600" spc="-200" dirty="0">
                <a:solidFill>
                  <a:srgbClr val="202020"/>
                </a:solidFill>
              </a:rPr>
              <a:t> </a:t>
            </a:r>
            <a:r>
              <a:rPr sz="3600" spc="30" dirty="0">
                <a:solidFill>
                  <a:srgbClr val="202020"/>
                </a:solidFill>
              </a:rPr>
              <a:t>Functions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2718308"/>
            <a:ext cx="3677285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4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Car()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1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1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400" spc="-3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Car();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31963" y="517652"/>
            <a:ext cx="48399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404040"/>
                </a:solidFill>
              </a:rPr>
              <a:t>Constructor</a:t>
            </a:r>
            <a:r>
              <a:rPr sz="3600" spc="-235" dirty="0">
                <a:solidFill>
                  <a:srgbClr val="404040"/>
                </a:solidFill>
              </a:rPr>
              <a:t> </a:t>
            </a:r>
            <a:r>
              <a:rPr sz="3600" spc="35" dirty="0">
                <a:solidFill>
                  <a:srgbClr val="404040"/>
                </a:solidFill>
              </a:rPr>
              <a:t>Function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2419603"/>
            <a:ext cx="3533140" cy="1351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4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Car(id)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817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.carId</a:t>
            </a:r>
            <a:r>
              <a:rPr sz="2400" spc="-6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id;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635" y="4339844"/>
            <a:ext cx="4589780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4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123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car.carId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17822" y="4934203"/>
            <a:ext cx="1121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10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123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37390" y="517652"/>
            <a:ext cx="84277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0" dirty="0">
                <a:solidFill>
                  <a:srgbClr val="404040"/>
                </a:solidFill>
              </a:rPr>
              <a:t>this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-20" dirty="0">
                <a:solidFill>
                  <a:srgbClr val="404040"/>
                </a:solidFill>
              </a:rPr>
              <a:t>Keyword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-85" dirty="0">
                <a:solidFill>
                  <a:srgbClr val="404040"/>
                </a:solidFill>
              </a:rPr>
              <a:t>in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dirty="0">
                <a:solidFill>
                  <a:srgbClr val="404040"/>
                </a:solidFill>
              </a:rPr>
              <a:t>Constructor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35" dirty="0">
                <a:solidFill>
                  <a:srgbClr val="404040"/>
                </a:solidFill>
              </a:rPr>
              <a:t>Function</a:t>
            </a:r>
            <a:endParaRPr sz="36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529588"/>
            <a:ext cx="7770495" cy="468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4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Car(id)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8170" marR="2599055">
              <a:lnSpc>
                <a:spcPct val="163000"/>
              </a:lnSpc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.carId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id;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.start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18427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'start:</a:t>
            </a:r>
            <a:r>
              <a:rPr sz="2400" spc="-4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</a:t>
            </a:r>
            <a:r>
              <a:rPr sz="2400" spc="-3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.carId);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817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Courier New" panose="02070309020205020404"/>
              <a:cs typeface="Courier New" panose="02070309020205020404"/>
            </a:endParaRPr>
          </a:p>
          <a:p>
            <a:pPr marL="12700" marR="2820035">
              <a:lnSpc>
                <a:spcPct val="163000"/>
              </a:lnSpc>
              <a:tabLst>
                <a:tab pos="2567940" algn="l"/>
              </a:tabLst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new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123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car.start();	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5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start:</a:t>
            </a:r>
            <a:r>
              <a:rPr sz="2400" spc="-5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123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65412" y="517652"/>
            <a:ext cx="197421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5" dirty="0">
                <a:solidFill>
                  <a:srgbClr val="404040"/>
                </a:solidFill>
              </a:rPr>
              <a:t>M</a:t>
            </a:r>
            <a:r>
              <a:rPr sz="3600" spc="15" dirty="0">
                <a:solidFill>
                  <a:srgbClr val="404040"/>
                </a:solidFill>
              </a:rPr>
              <a:t>e</a:t>
            </a:r>
            <a:r>
              <a:rPr sz="3600" spc="15" dirty="0">
                <a:solidFill>
                  <a:srgbClr val="404040"/>
                </a:solidFill>
              </a:rPr>
              <a:t>t</a:t>
            </a:r>
            <a:r>
              <a:rPr sz="3600" spc="-70" dirty="0">
                <a:solidFill>
                  <a:srgbClr val="404040"/>
                </a:solidFill>
              </a:rPr>
              <a:t>h</a:t>
            </a:r>
            <a:r>
              <a:rPr sz="3600" spc="110" dirty="0">
                <a:solidFill>
                  <a:srgbClr val="404040"/>
                </a:solidFill>
              </a:rPr>
              <a:t>o</a:t>
            </a:r>
            <a:r>
              <a:rPr sz="3600" spc="20" dirty="0">
                <a:solidFill>
                  <a:srgbClr val="404040"/>
                </a:solidFill>
              </a:rPr>
              <a:t>ds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77101" y="2718308"/>
            <a:ext cx="2528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5" dirty="0">
                <a:solidFill>
                  <a:srgbClr val="202020"/>
                </a:solidFill>
              </a:rPr>
              <a:t>Prototypes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529588"/>
            <a:ext cx="7770495" cy="468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4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Car(id)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8170" marR="2599055">
              <a:lnSpc>
                <a:spcPct val="163000"/>
              </a:lnSpc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.carId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id;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.start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18427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'start:</a:t>
            </a:r>
            <a:r>
              <a:rPr sz="2400" spc="-4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</a:t>
            </a:r>
            <a:r>
              <a:rPr sz="2400" spc="-3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.carId);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817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Courier New" panose="02070309020205020404"/>
              <a:cs typeface="Courier New" panose="02070309020205020404"/>
            </a:endParaRPr>
          </a:p>
          <a:p>
            <a:pPr marL="12700" marR="2820035">
              <a:lnSpc>
                <a:spcPct val="163000"/>
              </a:lnSpc>
              <a:tabLst>
                <a:tab pos="2567940" algn="l"/>
              </a:tabLst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new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123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car.start();	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5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start:</a:t>
            </a:r>
            <a:r>
              <a:rPr sz="2400" spc="-5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123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5129" y="517652"/>
            <a:ext cx="44748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5" dirty="0">
                <a:solidFill>
                  <a:srgbClr val="404040"/>
                </a:solidFill>
              </a:rPr>
              <a:t>Without</a:t>
            </a:r>
            <a:r>
              <a:rPr sz="3600" spc="-240" dirty="0">
                <a:solidFill>
                  <a:srgbClr val="404040"/>
                </a:solidFill>
              </a:rPr>
              <a:t> </a:t>
            </a:r>
            <a:r>
              <a:rPr sz="3600" spc="20" dirty="0">
                <a:solidFill>
                  <a:srgbClr val="404040"/>
                </a:solidFill>
              </a:rPr>
              <a:t>Prototypes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346708"/>
            <a:ext cx="7184390" cy="490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8170" marR="3655695" indent="-586105">
              <a:lnSpc>
                <a:spcPct val="142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function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Car(id)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.carId</a:t>
            </a:r>
            <a:r>
              <a:rPr sz="2400" spc="-6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id;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550">
              <a:latin typeface="Courier New" panose="02070309020205020404"/>
              <a:cs typeface="Courier New" panose="02070309020205020404"/>
            </a:endParaRPr>
          </a:p>
          <a:p>
            <a:pPr marL="598170" marR="5080" indent="-586105">
              <a:lnSpc>
                <a:spcPct val="142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Car.prototype.start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()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console.log('start: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'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.carId);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Courier New" panose="02070309020205020404"/>
              <a:cs typeface="Courier New" panose="02070309020205020404"/>
            </a:endParaRPr>
          </a:p>
          <a:p>
            <a:pPr marL="12700" marR="2233930">
              <a:lnSpc>
                <a:spcPct val="142000"/>
              </a:lnSpc>
              <a:tabLst>
                <a:tab pos="2567940" algn="l"/>
              </a:tabLst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new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Car(123);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car.start();	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5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start:</a:t>
            </a:r>
            <a:r>
              <a:rPr sz="2400" spc="-5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123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98331" y="517652"/>
            <a:ext cx="25082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>
                <a:solidFill>
                  <a:srgbClr val="404040"/>
                </a:solidFill>
              </a:rPr>
              <a:t>Prototypes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2523</Words>
  <Application>WPS Presentation</Application>
  <PresentationFormat>On-screen Show (4:3)</PresentationFormat>
  <Paragraphs>273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Arial</vt:lpstr>
      <vt:lpstr>SimSun</vt:lpstr>
      <vt:lpstr>Wingdings</vt:lpstr>
      <vt:lpstr>Verdana</vt:lpstr>
      <vt:lpstr>Courier New</vt:lpstr>
      <vt:lpstr>Calibri</vt:lpstr>
      <vt:lpstr>Microsoft YaHei</vt:lpstr>
      <vt:lpstr>Arial Unicode MS</vt:lpstr>
      <vt:lpstr>Times New Roman</vt:lpstr>
      <vt:lpstr>Consolas</vt:lpstr>
      <vt:lpstr>Lucida Sans Unicode</vt:lpstr>
      <vt:lpstr>Office Theme</vt:lpstr>
      <vt:lpstr>Objects and Arrays</vt:lpstr>
      <vt:lpstr>Expanding Objects Using Prototypes  JavaScript Object Notation – JSON  Array Iteration</vt:lpstr>
      <vt:lpstr>Constructor Functions</vt:lpstr>
      <vt:lpstr>Constructor Function</vt:lpstr>
      <vt:lpstr>this Keyword in Constructor Function</vt:lpstr>
      <vt:lpstr>Methods</vt:lpstr>
      <vt:lpstr>Prototypes</vt:lpstr>
      <vt:lpstr>Without Prototypes</vt:lpstr>
      <vt:lpstr>Prototypes</vt:lpstr>
      <vt:lpstr>Expanding Objects Using Prototypes</vt:lpstr>
      <vt:lpstr>String.prototype</vt:lpstr>
      <vt:lpstr>JSON – JavaScript Object Notation</vt:lpstr>
      <vt:lpstr>Convert to JSON</vt:lpstr>
      <vt:lpstr>Convert Array to JSON</vt:lpstr>
      <vt:lpstr>Parsing JSON</vt:lpstr>
      <vt:lpstr>Array Iteration</vt:lpstr>
      <vt:lpstr>Array Iteration</vt:lpstr>
      <vt:lpstr>Array Filtering</vt:lpstr>
      <vt:lpstr>Array Testing</vt:lpstr>
      <vt:lpstr>Locate the First Match</vt:lpstr>
      <vt:lpstr>Constructor Functions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Objects and Arrays</dc:title>
  <dc:creator/>
  <cp:lastModifiedBy>steve</cp:lastModifiedBy>
  <cp:revision>3</cp:revision>
  <dcterms:created xsi:type="dcterms:W3CDTF">2021-12-26T08:19:00Z</dcterms:created>
  <dcterms:modified xsi:type="dcterms:W3CDTF">2021-12-27T11:35:41Z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2094E25DA116473595521C880BF8D0B7</vt:lpwstr>
  </property>
  <property fmtid="{D5CDD505-2E9C-101B-9397-08002B2CF9AE}" pid="3" name="KSOProductBuildVer">
    <vt:lpwstr>1033-11.2.0.10426</vt:lpwstr>
  </property>
</Properties>
</file>