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96" r:id="rId22"/>
    <p:sldId id="277" r:id="rId23"/>
    <p:sldId id="279" r:id="rId24"/>
    <p:sldId id="280" r:id="rId25"/>
    <p:sldId id="284" r:id="rId26"/>
    <p:sldId id="285" r:id="rId27"/>
    <p:sldId id="286" r:id="rId28"/>
    <p:sldId id="297" r:id="rId29"/>
    <p:sldId id="287" r:id="rId30"/>
    <p:sldId id="298" r:id="rId31"/>
    <p:sldId id="289" r:id="rId32"/>
    <p:sldId id="290" r:id="rId33"/>
    <p:sldId id="291" r:id="rId34"/>
    <p:sldId id="292" r:id="rId35"/>
    <p:sldId id="303" r:id="rId36"/>
    <p:sldId id="293" r:id="rId37"/>
    <p:sldId id="294" r:id="rId38"/>
  </p:sldIdLst>
  <p:sldSz cx="9144000" cy="6858000" type="screen4x3"/>
  <p:notesSz cx="6991350" cy="928243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3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3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3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3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3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3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3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3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3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00"/>
    <a:srgbClr val="FFCCFF"/>
    <a:srgbClr val="99CCCC"/>
    <a:srgbClr val="9999FF"/>
    <a:srgbClr val="FF6699"/>
    <a:srgbClr val="FF66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4975"/>
    <p:restoredTop sz="76811"/>
  </p:normalViewPr>
  <p:slideViewPr>
    <p:cSldViewPr snapToGrid="0" showGuides="1">
      <p:cViewPr>
        <p:scale>
          <a:sx n="75" d="100"/>
          <a:sy n="75" d="100"/>
        </p:scale>
        <p:origin x="-678" y="162"/>
      </p:cViewPr>
      <p:guideLst>
        <p:guide orient="horz" pos="558"/>
        <p:guide orient="horz" pos="1338"/>
        <p:guide pos="552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5714" name="Header Placeholder 11571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</a:ln>
        </p:spPr>
        <p:txBody>
          <a:bodyPr lIns="92985" tIns="46493" rIns="92985" bIns="46493"/>
          <a:p>
            <a:pPr lvl="0" defTabSz="930275" fontAlgn="base">
              <a:buClr>
                <a:srgbClr val="000000"/>
              </a:buClr>
              <a:buFont typeface="Arial" panose="020B0604020202020204" pitchFamily="34" charset="0"/>
            </a:pPr>
            <a:endParaRPr lang="en-US" sz="1200" b="1" strike="noStrike" noProof="1">
              <a:latin typeface="Arial" panose="020B0604020202020204" pitchFamily="34" charset="0"/>
            </a:endParaRPr>
          </a:p>
        </p:txBody>
      </p:sp>
      <p:sp>
        <p:nvSpPr>
          <p:cNvPr id="115715" name="Date Placeholder 115714"/>
          <p:cNvSpPr>
            <a:spLocks noGrp="1"/>
          </p:cNvSpPr>
          <p:nvPr>
            <p:ph type="dt" sz="quarter" idx="1"/>
          </p:nvPr>
        </p:nvSpPr>
        <p:spPr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</a:ln>
        </p:spPr>
        <p:txBody>
          <a:bodyPr lIns="92985" tIns="46493" rIns="92985" bIns="46493"/>
          <a:p>
            <a:pPr lvl="0" algn="r" defTabSz="930275" fontAlgn="base">
              <a:buClr>
                <a:srgbClr val="000000"/>
              </a:buClr>
              <a:buFont typeface="Arial" panose="020B0604020202020204" pitchFamily="34" charset="0"/>
            </a:pPr>
            <a:endParaRPr lang="en-US" sz="1200" b="1" strike="noStrike" noProof="1">
              <a:latin typeface="Arial" panose="020B0604020202020204" pitchFamily="34" charset="0"/>
            </a:endParaRPr>
          </a:p>
        </p:txBody>
      </p:sp>
      <p:sp>
        <p:nvSpPr>
          <p:cNvPr id="115716" name="Footer Placeholder 115715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</a:ln>
        </p:spPr>
        <p:txBody>
          <a:bodyPr lIns="92985" tIns="46493" rIns="92985" bIns="46493" anchor="b" anchorCtr="0"/>
          <a:p>
            <a:pPr lvl="0" defTabSz="930275" fontAlgn="base">
              <a:buClr>
                <a:srgbClr val="000000"/>
              </a:buClr>
              <a:buFont typeface="Arial" panose="020B0604020202020204" pitchFamily="34" charset="0"/>
            </a:pPr>
            <a:endParaRPr lang="en-US" sz="1200" b="1" strike="noStrike" noProof="1">
              <a:latin typeface="Arial" panose="020B0604020202020204" pitchFamily="34" charset="0"/>
            </a:endParaRPr>
          </a:p>
        </p:txBody>
      </p:sp>
      <p:sp>
        <p:nvSpPr>
          <p:cNvPr id="115717" name="Slide Number Placeholder 115716"/>
          <p:cNvSpPr>
            <a:spLocks noGrp="1"/>
          </p:cNvSpPr>
          <p:nvPr>
            <p:ph type="sldNum" sz="quarter" idx="3"/>
          </p:nvPr>
        </p:nvSpPr>
        <p:spPr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</a:ln>
        </p:spPr>
        <p:txBody>
          <a:bodyPr lIns="92985" tIns="46493" rIns="92985" bIns="46493" anchor="b" anchorCtr="0"/>
          <a:p>
            <a:pPr lvl="0" algn="r" defTabSz="930275" fontAlgn="base">
              <a:buClr>
                <a:srgbClr val="000000"/>
              </a:buClr>
              <a:buFont typeface="Arial" panose="020B0604020202020204" pitchFamily="34" charset="0"/>
            </a:pPr>
            <a:fld id="{9A0DB2DC-4C9A-4742-B13C-FB6460FD3503}" type="slidenum">
              <a:rPr lang="en-US" sz="1200" b="1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z="1200" b="1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Slide_Image_Placeholder"/>
          <p:cNvSpPr>
            <a:spLocks noTextEdit="1"/>
          </p:cNvSpPr>
          <p:nvPr>
            <p:ph type="sldImg"/>
          </p:nvPr>
        </p:nvSpPr>
        <p:spPr>
          <a:xfrm>
            <a:off x="477838" y="463550"/>
            <a:ext cx="6035675" cy="45259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9" name="Notes_TextBox_Placeholder"/>
          <p:cNvSpPr>
            <a:spLocks noGrp="1"/>
          </p:cNvSpPr>
          <p:nvPr>
            <p:ph type="body" sz="quarter"/>
          </p:nvPr>
        </p:nvSpPr>
        <p:spPr>
          <a:xfrm>
            <a:off x="582613" y="5221288"/>
            <a:ext cx="5826125" cy="3467100"/>
          </a:xfrm>
          <a:prstGeom prst="rect">
            <a:avLst/>
          </a:prstGeom>
          <a:noFill/>
          <a:ln w="9525">
            <a:noFill/>
          </a:ln>
        </p:spPr>
        <p:txBody>
          <a:bodyPr lIns="12915" tIns="12915" rIns="12915" bIns="12915" anchor="t" anchorCtr="0"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100" name="Notes_Footer"/>
          <p:cNvSpPr/>
          <p:nvPr/>
        </p:nvSpPr>
        <p:spPr>
          <a:xfrm>
            <a:off x="647700" y="8894763"/>
            <a:ext cx="5838825" cy="1809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985" tIns="46493" rIns="92985" bIns="46493" anchor="ctr" anchorCtr="0"/>
          <a:p>
            <a:pPr lvl="0" defTabSz="930275"/>
            <a:r>
              <a:rPr lang="en-US" sz="1100">
                <a:solidFill>
                  <a:srgbClr val="000000"/>
                </a:solidFill>
              </a:rPr>
              <a:t>Oracle Database 10</a:t>
            </a:r>
            <a:r>
              <a:rPr lang="en-US" sz="1100" i="1">
                <a:solidFill>
                  <a:srgbClr val="000000"/>
                </a:solidFill>
              </a:rPr>
              <a:t>g</a:t>
            </a:r>
            <a:r>
              <a:rPr lang="en-US" sz="1100">
                <a:solidFill>
                  <a:srgbClr val="000000"/>
                </a:solidFill>
              </a:rPr>
              <a:t>: SQL Fundamentals I   </a:t>
            </a:r>
            <a:r>
              <a:rPr lang="en-US" sz="1100"/>
              <a:t>1-</a:t>
            </a:r>
            <a:fld id="{9A0DB2DC-4C9A-4742-B13C-FB6460FD3503}" type="slidenum">
              <a:rPr lang="en-US" altLang="zh-CN" sz="1100"/>
            </a:fld>
            <a:endParaRPr lang="en-US" altLang="zh-CN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572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SzPct val="100000"/>
      <a:buFont typeface="Arial" panose="020B0604020202020204" pitchFamily="34" charset="0"/>
      <a:buNone/>
      <a:defRPr sz="1200" b="1" i="0" u="none" kern="1200" baseline="0">
        <a:solidFill>
          <a:schemeClr val="tx1"/>
        </a:solidFill>
        <a:latin typeface="Arial" panose="020B0604020202020204" pitchFamily="34" charset="0"/>
      </a:defRPr>
    </a:lvl1pPr>
    <a:lvl2pPr marL="114300" lvl="1" indent="0" algn="l" defTabSz="457200" rtl="0" eaLnBrk="1" fontAlgn="base" latinLnBrk="0" hangingPunct="1">
      <a:lnSpc>
        <a:spcPct val="100000"/>
      </a:lnSpc>
      <a:spcBef>
        <a:spcPct val="25000"/>
      </a:spcBef>
      <a:spcAft>
        <a:spcPct val="0"/>
      </a:spcAft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2pPr>
    <a:lvl3pPr marL="457200" lvl="2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Tx/>
      <a:buChar char="•"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3pPr>
    <a:lvl4pPr marL="800100" lvl="3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Char char="-"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4pPr>
    <a:lvl5pPr marL="914400" lvl="4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Courier New" panose="02070309020205020404" pitchFamily="49" charset="0"/>
      <a:buNone/>
      <a:defRPr sz="1100" b="0" i="0" u="none" kern="1200" baseline="0">
        <a:solidFill>
          <a:srgbClr val="000000"/>
        </a:solidFill>
        <a:latin typeface="Courier New" panose="02070309020205020404" pitchFamily="49" charset="0"/>
      </a:defRPr>
    </a:lvl5pPr>
    <a:lvl6pPr marL="2286000" lvl="5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Courier New" panose="02070309020205020404" pitchFamily="49" charset="0"/>
      <a:buNone/>
      <a:defRPr sz="1100" b="0" i="0" u="none" kern="1200" baseline="0">
        <a:solidFill>
          <a:srgbClr val="000000"/>
        </a:solidFill>
        <a:latin typeface="Courier New" panose="02070309020205020404" pitchFamily="49" charset="0"/>
      </a:defRPr>
    </a:lvl6pPr>
    <a:lvl7pPr marL="2743200" lvl="6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Courier New" panose="02070309020205020404" pitchFamily="49" charset="0"/>
      <a:buNone/>
      <a:defRPr sz="1100" b="0" i="0" u="none" kern="1200" baseline="0">
        <a:solidFill>
          <a:srgbClr val="000000"/>
        </a:solidFill>
        <a:latin typeface="Courier New" panose="02070309020205020404" pitchFamily="49" charset="0"/>
      </a:defRPr>
    </a:lvl7pPr>
    <a:lvl8pPr marL="3200400" lvl="7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Courier New" panose="02070309020205020404" pitchFamily="49" charset="0"/>
      <a:buNone/>
      <a:defRPr sz="1100" b="0" i="0" u="none" kern="1200" baseline="0">
        <a:solidFill>
          <a:srgbClr val="000000"/>
        </a:solidFill>
        <a:latin typeface="Courier New" panose="02070309020205020404" pitchFamily="49" charset="0"/>
      </a:defRPr>
    </a:lvl8pPr>
    <a:lvl9pPr marL="3657600" lvl="8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Courier New" panose="02070309020205020404" pitchFamily="49" charset="0"/>
      <a:buNone/>
      <a:defRPr sz="1100" b="0" i="0" u="none" kern="1200" baseline="0">
        <a:solidFill>
          <a:srgbClr val="000000"/>
        </a:solidFill>
        <a:latin typeface="Courier New" panose="02070309020205020404" pitchFamily="49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1.bin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.bin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145" name="Slide Image Placeholder 364549"/>
          <p:cNvSpPr>
            <a:spLocks noTextEdit="1"/>
          </p:cNvSpPr>
          <p:nvPr>
            <p:ph type="sldImg"/>
          </p:nvPr>
        </p:nvSpPr>
        <p:spPr/>
      </p:sp>
      <p:sp>
        <p:nvSpPr>
          <p:cNvPr id="6146" name="Text Placeholder 364550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Slide Image Placeholder 382979"/>
          <p:cNvSpPr>
            <a:spLocks noTextEdit="1"/>
          </p:cNvSpPr>
          <p:nvPr>
            <p:ph type="sldImg"/>
          </p:nvPr>
        </p:nvSpPr>
        <p:spPr/>
      </p:sp>
      <p:sp>
        <p:nvSpPr>
          <p:cNvPr id="24578" name="Text Placeholder 382980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Slide Image Placeholder 387075"/>
          <p:cNvSpPr>
            <a:spLocks noTextEdit="1"/>
          </p:cNvSpPr>
          <p:nvPr>
            <p:ph type="sldImg"/>
          </p:nvPr>
        </p:nvSpPr>
        <p:spPr/>
      </p:sp>
      <p:sp>
        <p:nvSpPr>
          <p:cNvPr id="26626" name="Text Placeholder 387076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Slide Image Placeholder 391173"/>
          <p:cNvSpPr>
            <a:spLocks noTextEdit="1"/>
          </p:cNvSpPr>
          <p:nvPr>
            <p:ph type="sldImg"/>
          </p:nvPr>
        </p:nvSpPr>
        <p:spPr/>
      </p:sp>
      <p:sp>
        <p:nvSpPr>
          <p:cNvPr id="28674" name="Text Placeholder 391174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Slide Image Placeholder 393219"/>
          <p:cNvSpPr>
            <a:spLocks noTextEdit="1"/>
          </p:cNvSpPr>
          <p:nvPr>
            <p:ph type="sldImg"/>
          </p:nvPr>
        </p:nvSpPr>
        <p:spPr/>
      </p:sp>
      <p:sp>
        <p:nvSpPr>
          <p:cNvPr id="30722" name="Text Placeholder 393220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Slide Image Placeholder 395269"/>
          <p:cNvSpPr>
            <a:spLocks noTextEdit="1"/>
          </p:cNvSpPr>
          <p:nvPr>
            <p:ph type="sldImg"/>
          </p:nvPr>
        </p:nvSpPr>
        <p:spPr/>
      </p:sp>
      <p:sp>
        <p:nvSpPr>
          <p:cNvPr id="32770" name="Text Placeholder 395270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Slide Image Placeholder 397315"/>
          <p:cNvSpPr>
            <a:spLocks noTextEdit="1"/>
          </p:cNvSpPr>
          <p:nvPr>
            <p:ph type="sldImg"/>
          </p:nvPr>
        </p:nvSpPr>
        <p:spPr/>
      </p:sp>
      <p:sp>
        <p:nvSpPr>
          <p:cNvPr id="34818" name="Text Placeholder 397316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 b="1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s 399361"/>
          <p:cNvSpPr/>
          <p:nvPr/>
        </p:nvSpPr>
        <p:spPr>
          <a:xfrm>
            <a:off x="3959225" y="-1587"/>
            <a:ext cx="3033713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6866" name="Rectangles 399362"/>
          <p:cNvSpPr/>
          <p:nvPr/>
        </p:nvSpPr>
        <p:spPr>
          <a:xfrm>
            <a:off x="-3175" y="-1587"/>
            <a:ext cx="3030538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6867" name="Slide Image Placeholder 399365"/>
          <p:cNvSpPr>
            <a:spLocks noTextEdit="1"/>
          </p:cNvSpPr>
          <p:nvPr>
            <p:ph type="sldImg"/>
          </p:nvPr>
        </p:nvSpPr>
        <p:spPr/>
      </p:sp>
      <p:sp>
        <p:nvSpPr>
          <p:cNvPr id="36868" name="Text Placeholder 399366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s 403457"/>
          <p:cNvSpPr/>
          <p:nvPr/>
        </p:nvSpPr>
        <p:spPr>
          <a:xfrm>
            <a:off x="3959225" y="-1587"/>
            <a:ext cx="3033713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8914" name="Rectangles 403458"/>
          <p:cNvSpPr/>
          <p:nvPr/>
        </p:nvSpPr>
        <p:spPr>
          <a:xfrm>
            <a:off x="-3175" y="-1587"/>
            <a:ext cx="3030538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8915" name="Slide Image Placeholder 403461"/>
          <p:cNvSpPr>
            <a:spLocks noTextEdit="1"/>
          </p:cNvSpPr>
          <p:nvPr>
            <p:ph type="sldImg"/>
          </p:nvPr>
        </p:nvSpPr>
        <p:spPr/>
      </p:sp>
      <p:sp>
        <p:nvSpPr>
          <p:cNvPr id="38916" name="Text Placeholder 403462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Slide Image Placeholder 405510"/>
          <p:cNvSpPr>
            <a:spLocks noTextEdit="1"/>
          </p:cNvSpPr>
          <p:nvPr>
            <p:ph type="sldImg"/>
          </p:nvPr>
        </p:nvSpPr>
        <p:spPr/>
      </p:sp>
      <p:sp>
        <p:nvSpPr>
          <p:cNvPr id="40962" name="Text Placeholder 405511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>
              <a:lnSpc>
                <a:spcPct val="90000"/>
              </a:lnSpc>
            </a:pPr>
            <a:endParaRPr lang="en-US"/>
          </a:p>
        </p:txBody>
      </p:sp>
      <p:grpSp>
        <p:nvGrpSpPr>
          <p:cNvPr id="40963" name="Group 405513"/>
          <p:cNvGrpSpPr/>
          <p:nvPr/>
        </p:nvGrpSpPr>
        <p:grpSpPr>
          <a:xfrm>
            <a:off x="660400" y="6751638"/>
            <a:ext cx="5299075" cy="2163762"/>
            <a:chOff x="416" y="4253"/>
            <a:chExt cx="3338" cy="1363"/>
          </a:xfrm>
        </p:grpSpPr>
        <p:pic>
          <p:nvPicPr>
            <p:cNvPr id="40964" name="Picture 40550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" y="4253"/>
              <a:ext cx="3233" cy="1203"/>
            </a:xfrm>
            <a:prstGeom prst="rect">
              <a:avLst/>
            </a:prstGeom>
            <a:noFill/>
            <a:ln w="25400">
              <a:noFill/>
            </a:ln>
          </p:spPr>
        </p:pic>
        <p:pic>
          <p:nvPicPr>
            <p:cNvPr id="40965" name="Picture 40550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" y="5475"/>
              <a:ext cx="3226" cy="141"/>
            </a:xfrm>
            <a:prstGeom prst="rect">
              <a:avLst/>
            </a:prstGeom>
            <a:noFill/>
            <a:ln w="25400">
              <a:noFill/>
            </a:ln>
          </p:spPr>
        </p:pic>
        <p:sp>
          <p:nvSpPr>
            <p:cNvPr id="40966" name="Text Box 405509"/>
            <p:cNvSpPr txBox="1"/>
            <p:nvPr/>
          </p:nvSpPr>
          <p:spPr>
            <a:xfrm>
              <a:off x="516" y="5330"/>
              <a:ext cx="224" cy="23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401" tIns="12401" rIns="12401" bIns="12401" anchor="t" anchorCtr="0">
              <a:spAutoFit/>
            </a:bodyPr>
            <a:p>
              <a:pPr lvl="0" defTabSz="803275">
                <a:buClrTx/>
              </a:pPr>
              <a:r>
                <a:rPr lang="en-US">
                  <a:latin typeface="Arial" panose="020B0604020202020204" pitchFamily="34" charset="0"/>
                </a:rPr>
                <a:t>…</a:t>
              </a:r>
              <a:endParaRPr lang="en-US"/>
            </a:p>
          </p:txBody>
        </p:sp>
      </p:grp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Slide Image Placeholder 454657"/>
          <p:cNvSpPr>
            <a:spLocks noTextEdit="1"/>
          </p:cNvSpPr>
          <p:nvPr>
            <p:ph type="sldImg"/>
          </p:nvPr>
        </p:nvSpPr>
        <p:spPr/>
      </p:sp>
      <p:sp>
        <p:nvSpPr>
          <p:cNvPr id="43010" name="Text Placeholder 454658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s 366593"/>
          <p:cNvSpPr/>
          <p:nvPr/>
        </p:nvSpPr>
        <p:spPr>
          <a:xfrm>
            <a:off x="3959225" y="-1587"/>
            <a:ext cx="3033713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8194" name="Rectangles 366594"/>
          <p:cNvSpPr/>
          <p:nvPr/>
        </p:nvSpPr>
        <p:spPr>
          <a:xfrm>
            <a:off x="-3175" y="-1587"/>
            <a:ext cx="3030538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8195" name="Slide Image Placeholder 366597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Text Placeholder 366598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Slide Image Placeholder 407555"/>
          <p:cNvSpPr>
            <a:spLocks noTextEdit="1"/>
          </p:cNvSpPr>
          <p:nvPr>
            <p:ph type="sldImg"/>
          </p:nvPr>
        </p:nvSpPr>
        <p:spPr/>
      </p:sp>
      <p:sp>
        <p:nvSpPr>
          <p:cNvPr id="45058" name="Text Placeholder 407556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s 411649"/>
          <p:cNvSpPr/>
          <p:nvPr/>
        </p:nvSpPr>
        <p:spPr>
          <a:xfrm>
            <a:off x="3959225" y="-1587"/>
            <a:ext cx="3033713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47106" name="Rectangles 411650"/>
          <p:cNvSpPr/>
          <p:nvPr/>
        </p:nvSpPr>
        <p:spPr>
          <a:xfrm>
            <a:off x="-3175" y="-1587"/>
            <a:ext cx="3030538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47107" name="Slide Image Placeholder 411653"/>
          <p:cNvSpPr>
            <a:spLocks noTextEdit="1"/>
          </p:cNvSpPr>
          <p:nvPr>
            <p:ph type="sldImg"/>
          </p:nvPr>
        </p:nvSpPr>
        <p:spPr/>
      </p:sp>
      <p:sp>
        <p:nvSpPr>
          <p:cNvPr id="47108" name="Text Placeholder 411654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s 413697"/>
          <p:cNvSpPr/>
          <p:nvPr/>
        </p:nvSpPr>
        <p:spPr>
          <a:xfrm>
            <a:off x="3960813" y="-1587"/>
            <a:ext cx="3030537" cy="465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49154" name="Rectangles 413698"/>
          <p:cNvSpPr/>
          <p:nvPr/>
        </p:nvSpPr>
        <p:spPr>
          <a:xfrm>
            <a:off x="-1587" y="-1587"/>
            <a:ext cx="3027362" cy="465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49155" name="Slide Image Placeholder 413702"/>
          <p:cNvSpPr>
            <a:spLocks noTextEdit="1"/>
          </p:cNvSpPr>
          <p:nvPr>
            <p:ph type="sldImg"/>
          </p:nvPr>
        </p:nvSpPr>
        <p:spPr/>
      </p:sp>
      <p:sp>
        <p:nvSpPr>
          <p:cNvPr id="49156" name="Text Placeholder 413703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9157" name="Object 413701"/>
          <p:cNvGraphicFramePr/>
          <p:nvPr/>
        </p:nvGraphicFramePr>
        <p:xfrm>
          <a:off x="614363" y="5767388"/>
          <a:ext cx="5894387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6102350" imgH="2656205" progId="Word.Document.8">
                  <p:embed/>
                </p:oleObj>
              </mc:Choice>
              <mc:Fallback>
                <p:oleObj name="" r:id="rId3" imgW="6102350" imgH="2656205" progId="Word.Document.8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363" y="5767388"/>
                        <a:ext cx="5894387" cy="2562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Slide Image Placeholder 421891"/>
          <p:cNvSpPr>
            <a:spLocks noTextEdit="1"/>
          </p:cNvSpPr>
          <p:nvPr>
            <p:ph type="sldImg"/>
          </p:nvPr>
        </p:nvSpPr>
        <p:spPr/>
      </p:sp>
      <p:sp>
        <p:nvSpPr>
          <p:cNvPr id="57346" name="Text Placeholder 421892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Slide Image Placeholder 423940"/>
          <p:cNvSpPr>
            <a:spLocks noTextEdit="1"/>
          </p:cNvSpPr>
          <p:nvPr>
            <p:ph type="sldImg"/>
          </p:nvPr>
        </p:nvSpPr>
        <p:spPr/>
      </p:sp>
      <p:sp>
        <p:nvSpPr>
          <p:cNvPr id="59394" name="Text Placeholder 423941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>
              <a:lnSpc>
                <a:spcPct val="90000"/>
              </a:lnSpc>
            </a:pPr>
            <a:endParaRPr lang="en-US"/>
          </a:p>
        </p:txBody>
      </p:sp>
      <p:graphicFrame>
        <p:nvGraphicFramePr>
          <p:cNvPr id="59395" name="Object 423939"/>
          <p:cNvGraphicFramePr/>
          <p:nvPr/>
        </p:nvGraphicFramePr>
        <p:xfrm>
          <a:off x="622300" y="6645275"/>
          <a:ext cx="56769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5858510" imgH="1757045" progId="Word.Document.8">
                  <p:embed/>
                </p:oleObj>
              </mc:Choice>
              <mc:Fallback>
                <p:oleObj name="" r:id="rId3" imgW="5858510" imgH="1757045" progId="Word.Document.8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300" y="6645275"/>
                        <a:ext cx="5676900" cy="169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Slide Image Placeholder 425995"/>
          <p:cNvSpPr>
            <a:spLocks noTextEdit="1"/>
          </p:cNvSpPr>
          <p:nvPr>
            <p:ph type="sldImg"/>
          </p:nvPr>
        </p:nvSpPr>
        <p:spPr/>
      </p:sp>
      <p:sp>
        <p:nvSpPr>
          <p:cNvPr id="61442" name="Text Placeholder 425996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Slide Image Placeholder 456707"/>
          <p:cNvSpPr>
            <a:spLocks noTextEdit="1"/>
          </p:cNvSpPr>
          <p:nvPr>
            <p:ph type="sldImg"/>
          </p:nvPr>
        </p:nvSpPr>
        <p:spPr/>
      </p:sp>
      <p:sp>
        <p:nvSpPr>
          <p:cNvPr id="63490" name="Text Placeholder 456708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Slide Image Placeholder 428037"/>
          <p:cNvSpPr>
            <a:spLocks noTextEdit="1"/>
          </p:cNvSpPr>
          <p:nvPr>
            <p:ph type="sldImg"/>
          </p:nvPr>
        </p:nvSpPr>
        <p:spPr/>
      </p:sp>
      <p:sp>
        <p:nvSpPr>
          <p:cNvPr id="65538" name="Text Placeholder 428038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Slide Image Placeholder 458753"/>
          <p:cNvSpPr>
            <a:spLocks noTextEdit="1"/>
          </p:cNvSpPr>
          <p:nvPr>
            <p:ph type="sldImg"/>
          </p:nvPr>
        </p:nvSpPr>
        <p:spPr/>
      </p:sp>
      <p:sp>
        <p:nvSpPr>
          <p:cNvPr id="67586" name="Text Placeholder 458754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marL="228600" lvl="0" indent="-228600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Slide Image Placeholder 432131"/>
          <p:cNvSpPr>
            <a:spLocks noTextEdit="1"/>
          </p:cNvSpPr>
          <p:nvPr>
            <p:ph type="sldImg"/>
          </p:nvPr>
        </p:nvSpPr>
        <p:spPr/>
      </p:sp>
      <p:sp>
        <p:nvSpPr>
          <p:cNvPr id="77826" name="Text Placeholder 432132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Slide Image Placeholder 368643"/>
          <p:cNvSpPr>
            <a:spLocks noTextEdit="1"/>
          </p:cNvSpPr>
          <p:nvPr>
            <p:ph type="sldImg"/>
          </p:nvPr>
        </p:nvSpPr>
        <p:spPr/>
      </p:sp>
      <p:sp>
        <p:nvSpPr>
          <p:cNvPr id="10242" name="Text Placeholder 368644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s 434177"/>
          <p:cNvSpPr/>
          <p:nvPr/>
        </p:nvSpPr>
        <p:spPr>
          <a:xfrm>
            <a:off x="3960813" y="-1587"/>
            <a:ext cx="3030537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79874" name="Rectangles 434178"/>
          <p:cNvSpPr/>
          <p:nvPr/>
        </p:nvSpPr>
        <p:spPr>
          <a:xfrm>
            <a:off x="-1587" y="-1587"/>
            <a:ext cx="3027362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79875" name="Slide Image Placeholder 434181"/>
          <p:cNvSpPr>
            <a:spLocks noTextEdit="1"/>
          </p:cNvSpPr>
          <p:nvPr>
            <p:ph type="sldImg"/>
          </p:nvPr>
        </p:nvSpPr>
        <p:spPr/>
      </p:sp>
      <p:sp>
        <p:nvSpPr>
          <p:cNvPr id="79876" name="Text Placeholder 434182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r>
              <a:rPr lang="en-US"/>
              <a:t>Practice 1: Overview</a:t>
            </a:r>
            <a:endParaRPr lang="en-US"/>
          </a:p>
          <a:p>
            <a:pPr lvl="1" indent="0"/>
            <a:r>
              <a:rPr lang="en-US"/>
              <a:t>This is the first of many practices in this course. Practices are intended to cover all topics that are presented in the corresponding lesson.</a:t>
            </a:r>
            <a:endParaRPr lang="en-US"/>
          </a:p>
          <a:p>
            <a:pPr lvl="1" indent="0"/>
            <a:endParaRPr lang="en-US"/>
          </a:p>
          <a:p>
            <a:pPr lvl="1" indent="0"/>
            <a:r>
              <a:rPr lang="en-US"/>
              <a:t>Start SQL Developer.</a:t>
            </a:r>
            <a:endParaRPr lang="en-US"/>
          </a:p>
          <a:p>
            <a:pPr lvl="1" indent="0"/>
            <a:endParaRPr lang="en-US"/>
          </a:p>
          <a:p>
            <a:pPr lvl="1" indent="0"/>
            <a:r>
              <a:rPr lang="en-US"/>
              <a:t>Perform the practices slowly and precisely. You can experiment with saving and running command files. If you have any questions at any time, ask your trainer.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Text Placeholder 436231"/>
          <p:cNvSpPr>
            <a:spLocks noGrp="1"/>
          </p:cNvSpPr>
          <p:nvPr>
            <p:ph type="body"/>
          </p:nvPr>
        </p:nvSpPr>
        <p:spPr>
          <a:xfrm>
            <a:off x="582613" y="476250"/>
            <a:ext cx="5826125" cy="8374063"/>
          </a:xfrm>
        </p:spPr>
        <p:txBody>
          <a:bodyPr lIns="12915" tIns="12915" rIns="12915" bIns="12915" anchor="t" anchorCtr="0"/>
          <a:p>
            <a:pPr lvl="0"/>
            <a:r>
              <a:rPr lang="en-US"/>
              <a:t>Practice 1</a:t>
            </a:r>
            <a:endParaRPr lang="en-US"/>
          </a:p>
          <a:p>
            <a:pPr lvl="1" indent="0"/>
            <a:r>
              <a:rPr lang="en-US" b="1"/>
              <a:t>Part 1</a:t>
            </a:r>
            <a:endParaRPr lang="en-US" b="1"/>
          </a:p>
          <a:p>
            <a:pPr lvl="1" indent="0"/>
            <a:r>
              <a:rPr lang="en-US"/>
              <a:t>Test your knowledge:</a:t>
            </a:r>
            <a:endParaRPr lang="en-US"/>
          </a:p>
          <a:p>
            <a:pPr lvl="2" indent="-228600">
              <a:buNone/>
            </a:pPr>
            <a:r>
              <a:rPr lang="en-US"/>
              <a:t>1.	Initiate an </a:t>
            </a:r>
            <a:r>
              <a:rPr lang="en-US">
                <a:sym typeface="+mn-ea"/>
              </a:rPr>
              <a:t>SQL Developer</a:t>
            </a:r>
            <a:r>
              <a:rPr lang="en-US"/>
              <a:t> session using the user ID and password that was provided during installation</a:t>
            </a:r>
            <a:endParaRPr lang="en-US"/>
          </a:p>
          <a:p>
            <a:pPr lvl="2" indent="-228600">
              <a:buNone/>
            </a:pPr>
            <a:r>
              <a:rPr lang="en-US"/>
              <a:t>2.	</a:t>
            </a:r>
            <a:r>
              <a:rPr lang="en-US">
                <a:sym typeface="+mn-ea"/>
              </a:rPr>
              <a:t>SQL Developer</a:t>
            </a:r>
            <a:r>
              <a:rPr lang="en-US"/>
              <a:t> commands access the database.</a:t>
            </a:r>
            <a:br>
              <a:rPr lang="en-US"/>
            </a:br>
            <a:r>
              <a:rPr lang="en-US"/>
              <a:t>True/False</a:t>
            </a:r>
            <a:endParaRPr lang="en-US"/>
          </a:p>
          <a:p>
            <a:pPr lvl="2" indent="-228600">
              <a:buNone/>
            </a:pPr>
            <a:r>
              <a:rPr lang="en-US"/>
              <a:t>3.	The following </a:t>
            </a:r>
            <a:r>
              <a:rPr lang="en-US">
                <a:latin typeface="Courier New" panose="02070309020205020404" pitchFamily="49" charset="0"/>
              </a:rPr>
              <a:t>SELECT</a:t>
            </a:r>
            <a:r>
              <a:rPr lang="en-US"/>
              <a:t> statement executes successfully:</a:t>
            </a:r>
            <a:endParaRPr lang="en-US" sz="400"/>
          </a:p>
          <a:p>
            <a:pPr lvl="1" indent="0" algn="l"/>
            <a:r>
              <a:rPr lang="en-US">
                <a:latin typeface="Courier New" panose="02070309020205020404" pitchFamily="49" charset="0"/>
              </a:rPr>
              <a:t>      SELECT last_name, job_id, salary AS Sal</a:t>
            </a:r>
            <a:br>
              <a:rPr lang="en-US">
                <a:latin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</a:rPr>
              <a:t>      FROM   employees;</a:t>
            </a:r>
            <a:br>
              <a:rPr lang="en-US">
                <a:latin typeface="Courier New" panose="02070309020205020404" pitchFamily="49" charset="0"/>
              </a:rPr>
            </a:br>
            <a:endParaRPr lang="en-US" b="1">
              <a:latin typeface="Courier New" panose="02070309020205020404" pitchFamily="49" charset="0"/>
            </a:endParaRPr>
          </a:p>
          <a:p>
            <a:pPr lvl="2" indent="-228600" algn="l">
              <a:buNone/>
            </a:pPr>
            <a:r>
              <a:rPr lang="en-US"/>
              <a:t>	True/False</a:t>
            </a:r>
            <a:endParaRPr lang="en-US"/>
          </a:p>
          <a:p>
            <a:pPr lvl="2" indent="-228600">
              <a:buNone/>
            </a:pPr>
            <a:r>
              <a:rPr lang="en-US"/>
              <a:t>4.	The following </a:t>
            </a:r>
            <a:r>
              <a:rPr lang="en-US">
                <a:latin typeface="Courier New" panose="02070309020205020404" pitchFamily="49" charset="0"/>
              </a:rPr>
              <a:t>SELECT</a:t>
            </a:r>
            <a:r>
              <a:rPr lang="en-US"/>
              <a:t> statement executes successfully:</a:t>
            </a:r>
            <a:endParaRPr lang="en-US" b="1">
              <a:latin typeface="Courier New" panose="02070309020205020404" pitchFamily="49" charset="0"/>
            </a:endParaRPr>
          </a:p>
          <a:p>
            <a:pPr lvl="1" indent="0">
              <a:spcBef>
                <a:spcPct val="0"/>
              </a:spcBef>
            </a:pPr>
            <a:r>
              <a:rPr lang="en-US" b="1">
                <a:latin typeface="Courier New" panose="02070309020205020404" pitchFamily="49" charset="0"/>
              </a:rPr>
              <a:t>      </a:t>
            </a:r>
            <a:r>
              <a:rPr lang="en-US">
                <a:latin typeface="Courier New" panose="02070309020205020404" pitchFamily="49" charset="0"/>
              </a:rPr>
              <a:t>SELECT * </a:t>
            </a:r>
            <a:endParaRPr lang="en-US">
              <a:latin typeface="Courier New" panose="02070309020205020404" pitchFamily="49" charset="0"/>
            </a:endParaRPr>
          </a:p>
          <a:p>
            <a:pPr lvl="1" indent="0">
              <a:spcBef>
                <a:spcPct val="0"/>
              </a:spcBef>
            </a:pPr>
            <a:r>
              <a:rPr lang="en-US">
                <a:latin typeface="Courier New" panose="02070309020205020404" pitchFamily="49" charset="0"/>
              </a:rPr>
              <a:t>      FROM   job_grades;</a:t>
            </a:r>
            <a:br>
              <a:rPr lang="en-US">
                <a:latin typeface="Courier New" panose="02070309020205020404" pitchFamily="49" charset="0"/>
              </a:rPr>
            </a:br>
            <a:endParaRPr lang="en-US">
              <a:latin typeface="Courier New" panose="02070309020205020404" pitchFamily="49" charset="0"/>
            </a:endParaRPr>
          </a:p>
          <a:p>
            <a:pPr lvl="2" indent="-228600">
              <a:buNone/>
            </a:pPr>
            <a:r>
              <a:rPr lang="en-US"/>
              <a:t>	True/False</a:t>
            </a:r>
            <a:endParaRPr lang="en-US"/>
          </a:p>
          <a:p>
            <a:pPr lvl="2" indent="-228600">
              <a:buNone/>
            </a:pPr>
            <a:r>
              <a:rPr lang="en-US"/>
              <a:t>5.	There are four coding errors in the following statement. Can you identify them? </a:t>
            </a:r>
            <a:br>
              <a:rPr lang="en-US"/>
            </a:br>
            <a:endParaRPr lang="en-US" b="1">
              <a:latin typeface="Courier New" panose="02070309020205020404" pitchFamily="49" charset="0"/>
            </a:endParaRPr>
          </a:p>
          <a:p>
            <a:pPr lvl="1" indent="0">
              <a:spcBef>
                <a:spcPct val="0"/>
              </a:spcBef>
            </a:pPr>
            <a:r>
              <a:rPr lang="en-US" b="1">
                <a:latin typeface="Courier New" panose="02070309020205020404" pitchFamily="49" charset="0"/>
              </a:rPr>
              <a:t>      </a:t>
            </a:r>
            <a:r>
              <a:rPr lang="en-US">
                <a:latin typeface="Courier New" panose="02070309020205020404" pitchFamily="49" charset="0"/>
              </a:rPr>
              <a:t>SELECT    employee_id, last_name</a:t>
            </a:r>
            <a:endParaRPr lang="en-US" err="1">
              <a:latin typeface="Courier New" panose="02070309020205020404" pitchFamily="49" charset="0"/>
            </a:endParaRPr>
          </a:p>
          <a:p>
            <a:pPr lvl="1" indent="0">
              <a:spcBef>
                <a:spcPct val="0"/>
              </a:spcBef>
            </a:pPr>
            <a:r>
              <a:rPr lang="en-US" err="1">
                <a:latin typeface="Courier New" panose="02070309020205020404" pitchFamily="49" charset="0"/>
              </a:rPr>
              <a:t>      sal</a:t>
            </a:r>
            <a:r>
              <a:rPr lang="en-US">
                <a:latin typeface="Courier New" panose="02070309020205020404" pitchFamily="49" charset="0"/>
              </a:rPr>
              <a:t> x 12  ANNUAL SALARY</a:t>
            </a:r>
            <a:endParaRPr lang="en-US">
              <a:latin typeface="Courier New" panose="02070309020205020404" pitchFamily="49" charset="0"/>
            </a:endParaRPr>
          </a:p>
          <a:p>
            <a:pPr lvl="1" indent="0">
              <a:spcBef>
                <a:spcPct val="0"/>
              </a:spcBef>
            </a:pPr>
            <a:r>
              <a:rPr lang="en-US">
                <a:latin typeface="Courier New" panose="02070309020205020404" pitchFamily="49" charset="0"/>
              </a:rPr>
              <a:t>      FROM      employees;</a:t>
            </a:r>
            <a:br>
              <a:rPr lang="en-US">
                <a:latin typeface="Courier New" panose="02070309020205020404" pitchFamily="49" charset="0"/>
              </a:rPr>
            </a:br>
            <a:endParaRPr lang="en-US">
              <a:latin typeface="Courier New" panose="02070309020205020404" pitchFamily="49" charset="0"/>
            </a:endParaRPr>
          </a:p>
          <a:p>
            <a:pPr lvl="1" indent="0">
              <a:spcBef>
                <a:spcPct val="0"/>
              </a:spcBef>
            </a:pPr>
            <a:r>
              <a:rPr lang="en-US" b="1"/>
              <a:t>Part 2</a:t>
            </a:r>
            <a:endParaRPr lang="en-US" b="1"/>
          </a:p>
          <a:p>
            <a:pPr lvl="1" indent="0">
              <a:spcAft>
                <a:spcPct val="25000"/>
              </a:spcAft>
            </a:pPr>
            <a:r>
              <a:rPr lang="en-US"/>
              <a:t>You have been hired as a SQL programmer for Acme Corporation. Your first task is to create some reports based on data from the Human Resources tables.</a:t>
            </a:r>
            <a:endParaRPr lang="en-US"/>
          </a:p>
          <a:p>
            <a:pPr lvl="2" indent="-228600">
              <a:buNone/>
            </a:pPr>
            <a:r>
              <a:rPr lang="en-US"/>
              <a:t>6.	Your first task is to determine the structure of the </a:t>
            </a:r>
            <a:r>
              <a:rPr lang="en-US">
                <a:latin typeface="Courier New" panose="02070309020205020404" pitchFamily="49" charset="0"/>
              </a:rPr>
              <a:t>DEPARTMENTS</a:t>
            </a:r>
            <a:r>
              <a:rPr lang="en-US"/>
              <a:t> table and its contents.</a:t>
            </a:r>
            <a:endParaRPr lang="en-US"/>
          </a:p>
        </p:txBody>
      </p:sp>
      <p:pic>
        <p:nvPicPr>
          <p:cNvPr id="81922" name="Picture 4362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5" y="7421563"/>
            <a:ext cx="4913313" cy="1139825"/>
          </a:xfrm>
          <a:prstGeom prst="rect">
            <a:avLst/>
          </a:prstGeom>
          <a:noFill/>
          <a:ln w="25400">
            <a:noFill/>
          </a:ln>
        </p:spPr>
      </p:pic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Text Placeholder 438286"/>
          <p:cNvSpPr>
            <a:spLocks noGrp="1"/>
          </p:cNvSpPr>
          <p:nvPr>
            <p:ph type="body"/>
          </p:nvPr>
        </p:nvSpPr>
        <p:spPr>
          <a:xfrm>
            <a:off x="590550" y="476250"/>
            <a:ext cx="5826125" cy="8248650"/>
          </a:xfrm>
        </p:spPr>
        <p:txBody>
          <a:bodyPr lIns="12915" tIns="12915" rIns="12915" bIns="12915" anchor="t" anchorCtr="0"/>
          <a:p>
            <a:pPr lvl="0"/>
            <a:r>
              <a:rPr lang="en-US"/>
              <a:t>Practice 1 (continued)</a:t>
            </a:r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r>
              <a:rPr lang="en-US"/>
              <a:t>7.	You need to determine the structure of the </a:t>
            </a:r>
            <a:r>
              <a:rPr lang="en-US">
                <a:latin typeface="Courier New" panose="02070309020205020404" pitchFamily="49" charset="0"/>
              </a:rPr>
              <a:t>EMPLOYEES</a:t>
            </a:r>
            <a:r>
              <a:rPr lang="en-US"/>
              <a:t> table.</a:t>
            </a:r>
            <a:endParaRPr lang="en-US"/>
          </a:p>
          <a:p>
            <a:pPr lvl="1" indent="0"/>
            <a:r>
              <a:rPr lang="en-US"/>
              <a:t>	</a:t>
            </a:r>
            <a:endParaRPr lang="en-US"/>
          </a:p>
          <a:p>
            <a:pPr lvl="1" indent="0"/>
            <a:endParaRPr lang="en-US"/>
          </a:p>
          <a:p>
            <a:pPr lvl="1" indent="0"/>
            <a:endParaRPr lang="en-US"/>
          </a:p>
          <a:p>
            <a:pPr lvl="1" indent="0"/>
            <a:endParaRPr lang="en-US"/>
          </a:p>
          <a:p>
            <a:pPr lvl="1" indent="0"/>
            <a:endParaRPr lang="en-US"/>
          </a:p>
          <a:p>
            <a:pPr lvl="1" indent="0"/>
            <a:endParaRPr lang="en-US"/>
          </a:p>
          <a:p>
            <a:pPr lvl="1" indent="0"/>
            <a:endParaRPr lang="en-US"/>
          </a:p>
          <a:p>
            <a:pPr lvl="1" indent="0"/>
            <a:endParaRPr lang="en-US"/>
          </a:p>
          <a:p>
            <a:pPr lvl="1" indent="0"/>
            <a:endParaRPr lang="en-US"/>
          </a:p>
          <a:p>
            <a:pPr lvl="1" indent="0"/>
            <a:endParaRPr lang="en-US"/>
          </a:p>
          <a:p>
            <a:pPr lvl="1" indent="0"/>
            <a:endParaRPr lang="en-US"/>
          </a:p>
          <a:p>
            <a:pPr lvl="1" indent="0"/>
            <a:endParaRPr lang="en-US"/>
          </a:p>
          <a:p>
            <a:pPr lvl="2" indent="-228600">
              <a:buNone/>
            </a:pPr>
            <a:r>
              <a:rPr lang="en-US"/>
              <a:t>	The HR department wants a query to display the last name, job code, hire date, and employee number for each employee, with employee number appearing first. Provide an alias </a:t>
            </a:r>
            <a:r>
              <a:rPr lang="en-US">
                <a:latin typeface="Courier New" panose="02070309020205020404" pitchFamily="49" charset="0"/>
              </a:rPr>
              <a:t>STARTDATE</a:t>
            </a:r>
            <a:r>
              <a:rPr lang="en-US"/>
              <a:t> for the </a:t>
            </a:r>
            <a:r>
              <a:rPr lang="en-US">
                <a:latin typeface="Courier New" panose="02070309020205020404" pitchFamily="49" charset="0"/>
              </a:rPr>
              <a:t>HIRE_DATE</a:t>
            </a:r>
            <a:r>
              <a:rPr lang="en-US"/>
              <a:t> column. Save your SQL statement to a file named </a:t>
            </a:r>
            <a:r>
              <a:rPr lang="en-US">
                <a:latin typeface="Courier New" panose="02070309020205020404" pitchFamily="49" charset="0"/>
              </a:rPr>
              <a:t>lab_01_07.</a:t>
            </a:r>
            <a:r>
              <a:rPr lang="en-US" err="1">
                <a:latin typeface="Courier New" panose="02070309020205020404" pitchFamily="49" charset="0"/>
              </a:rPr>
              <a:t>sql</a:t>
            </a:r>
            <a:r>
              <a:rPr lang="en-US"/>
              <a:t> so that you can disperse this file to the HR department.</a:t>
            </a:r>
            <a:endParaRPr lang="en-US"/>
          </a:p>
        </p:txBody>
      </p:sp>
      <p:pic>
        <p:nvPicPr>
          <p:cNvPr id="83970" name="Picture 4382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8" y="3276600"/>
            <a:ext cx="4951412" cy="2678113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83971" name="Picture 4382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57225"/>
            <a:ext cx="5118100" cy="2339975"/>
          </a:xfrm>
          <a:prstGeom prst="rect">
            <a:avLst/>
          </a:prstGeom>
          <a:noFill/>
          <a:ln w="25400">
            <a:noFill/>
          </a:ln>
        </p:spPr>
      </p:pic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Text Placeholder 471053"/>
          <p:cNvSpPr>
            <a:spLocks noGrp="1"/>
          </p:cNvSpPr>
          <p:nvPr>
            <p:ph type="body"/>
          </p:nvPr>
        </p:nvSpPr>
        <p:spPr>
          <a:xfrm>
            <a:off x="582613" y="476250"/>
            <a:ext cx="5826125" cy="8212138"/>
          </a:xfrm>
        </p:spPr>
        <p:txBody>
          <a:bodyPr lIns="12915" tIns="12915" rIns="12915" bIns="12915" anchor="t" anchorCtr="0"/>
          <a:p>
            <a:pPr marL="228600" lvl="0" indent="-228600"/>
            <a:r>
              <a:rPr lang="en-US"/>
              <a:t>Practice 1 (continued)</a:t>
            </a:r>
            <a:endParaRPr lang="en-US"/>
          </a:p>
          <a:p>
            <a:pPr lvl="2" indent="-228600">
              <a:buAutoNum type="arabicPeriod" startAt="8"/>
            </a:pPr>
            <a:r>
              <a:rPr lang="en-US"/>
              <a:t>Test your query in the </a:t>
            </a:r>
            <a:r>
              <a:rPr lang="en-US">
                <a:latin typeface="Courier New" panose="02070309020205020404" pitchFamily="49" charset="0"/>
              </a:rPr>
              <a:t>lab_01_07.</a:t>
            </a:r>
            <a:r>
              <a:rPr lang="en-US" err="1">
                <a:latin typeface="Courier New" panose="02070309020205020404" pitchFamily="49" charset="0"/>
              </a:rPr>
              <a:t>sql</a:t>
            </a:r>
            <a:r>
              <a:rPr lang="en-US" err="1"/>
              <a:t> </a:t>
            </a:r>
            <a:r>
              <a:rPr lang="en-US"/>
              <a:t>file to ensure that it runs correctly.</a:t>
            </a:r>
            <a:endParaRPr lang="en-US"/>
          </a:p>
          <a:p>
            <a:pPr lvl="2" indent="-228600">
              <a:buAutoNum type="arabicPeriod" startAt="8"/>
            </a:pPr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>
              <a:buNone/>
            </a:pPr>
            <a:r>
              <a:rPr lang="en-US"/>
              <a:t>9.	The HR department needs a query to display all unique job codes from the </a:t>
            </a:r>
            <a:r>
              <a:rPr lang="en-US">
                <a:latin typeface="Courier New" panose="02070309020205020404" pitchFamily="49" charset="0"/>
              </a:rPr>
              <a:t>EMPLOYEES</a:t>
            </a:r>
            <a:r>
              <a:rPr lang="en-US"/>
              <a:t> table.</a:t>
            </a:r>
            <a:endParaRPr lang="en-US"/>
          </a:p>
        </p:txBody>
      </p:sp>
      <p:sp useBgFill="1">
        <p:nvSpPr>
          <p:cNvPr id="86018" name="Freeform 471044"/>
          <p:cNvSpPr/>
          <p:nvPr/>
        </p:nvSpPr>
        <p:spPr>
          <a:xfrm>
            <a:off x="1192213" y="6369050"/>
            <a:ext cx="4462462" cy="293688"/>
          </a:xfrm>
          <a:custGeom>
            <a:avLst/>
            <a:gdLst/>
            <a:ahLst/>
            <a:cxnLst/>
            <a:pathLst>
              <a:path w="2896" h="190">
                <a:moveTo>
                  <a:pt x="10" y="0"/>
                </a:moveTo>
                <a:lnTo>
                  <a:pt x="2805" y="2"/>
                </a:lnTo>
                <a:lnTo>
                  <a:pt x="2895" y="5"/>
                </a:lnTo>
                <a:lnTo>
                  <a:pt x="2880" y="186"/>
                </a:lnTo>
                <a:lnTo>
                  <a:pt x="2652" y="103"/>
                </a:lnTo>
                <a:lnTo>
                  <a:pt x="2442" y="162"/>
                </a:lnTo>
                <a:lnTo>
                  <a:pt x="2221" y="82"/>
                </a:lnTo>
                <a:lnTo>
                  <a:pt x="1894" y="167"/>
                </a:lnTo>
                <a:lnTo>
                  <a:pt x="1563" y="87"/>
                </a:lnTo>
                <a:lnTo>
                  <a:pt x="1221" y="143"/>
                </a:lnTo>
                <a:lnTo>
                  <a:pt x="854" y="95"/>
                </a:lnTo>
                <a:lnTo>
                  <a:pt x="573" y="141"/>
                </a:lnTo>
                <a:lnTo>
                  <a:pt x="270" y="103"/>
                </a:lnTo>
                <a:lnTo>
                  <a:pt x="0" y="189"/>
                </a:lnTo>
                <a:lnTo>
                  <a:pt x="10" y="0"/>
                </a:lnTo>
              </a:path>
            </a:pathLst>
          </a:custGeom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6019" name="Group 471050"/>
          <p:cNvGrpSpPr/>
          <p:nvPr/>
        </p:nvGrpSpPr>
        <p:grpSpPr>
          <a:xfrm>
            <a:off x="908050" y="912813"/>
            <a:ext cx="5106988" cy="3962400"/>
            <a:chOff x="572" y="1344"/>
            <a:chExt cx="3217" cy="2496"/>
          </a:xfrm>
        </p:grpSpPr>
        <p:pic>
          <p:nvPicPr>
            <p:cNvPr id="86020" name="Picture 4710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" y="1344"/>
              <a:ext cx="3205" cy="2042"/>
            </a:xfrm>
            <a:prstGeom prst="rect">
              <a:avLst/>
            </a:prstGeom>
            <a:noFill/>
            <a:ln w="25400">
              <a:noFill/>
            </a:ln>
          </p:spPr>
        </p:pic>
        <p:pic>
          <p:nvPicPr>
            <p:cNvPr id="86021" name="Picture 4710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" y="3475"/>
              <a:ext cx="3217" cy="365"/>
            </a:xfrm>
            <a:prstGeom prst="rect">
              <a:avLst/>
            </a:prstGeom>
            <a:noFill/>
            <a:ln w="25400">
              <a:noFill/>
            </a:ln>
          </p:spPr>
        </p:pic>
        <p:sp>
          <p:nvSpPr>
            <p:cNvPr id="86022" name="Text Box 471048"/>
            <p:cNvSpPr txBox="1"/>
            <p:nvPr/>
          </p:nvSpPr>
          <p:spPr>
            <a:xfrm>
              <a:off x="680" y="3221"/>
              <a:ext cx="235" cy="24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936" tIns="12936" rIns="12936" bIns="12936" anchor="t" anchorCtr="0">
              <a:spAutoFit/>
            </a:bodyPr>
            <a:p>
              <a:pPr lvl="0" defTabSz="838200">
                <a:buClrTx/>
              </a:pPr>
              <a:r>
                <a:rPr lang="en-US">
                  <a:latin typeface="Arial" panose="020B0604020202020204" pitchFamily="34" charset="0"/>
                </a:rPr>
                <a:t>…</a:t>
              </a:r>
              <a:endParaRPr lang="en-US"/>
            </a:p>
          </p:txBody>
        </p:sp>
      </p:grpSp>
      <p:pic>
        <p:nvPicPr>
          <p:cNvPr id="86023" name="Picture 4710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456238"/>
            <a:ext cx="5146675" cy="3219450"/>
          </a:xfrm>
          <a:prstGeom prst="rect">
            <a:avLst/>
          </a:prstGeom>
          <a:noFill/>
          <a:ln w="25400">
            <a:noFill/>
          </a:ln>
        </p:spPr>
      </p:pic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Text Placeholder 440336"/>
          <p:cNvSpPr>
            <a:spLocks noGrp="1"/>
          </p:cNvSpPr>
          <p:nvPr>
            <p:ph type="body"/>
          </p:nvPr>
        </p:nvSpPr>
        <p:spPr>
          <a:xfrm>
            <a:off x="582613" y="476250"/>
            <a:ext cx="5826125" cy="8212138"/>
          </a:xfrm>
        </p:spPr>
        <p:txBody>
          <a:bodyPr lIns="12915" tIns="12915" rIns="12915" bIns="12915" anchor="t" anchorCtr="0"/>
          <a:p>
            <a:pPr lvl="0"/>
            <a:r>
              <a:rPr lang="en-US"/>
              <a:t>Practice 1 (continued)</a:t>
            </a:r>
            <a:endParaRPr lang="en-US"/>
          </a:p>
          <a:p>
            <a:pPr lvl="1" indent="0"/>
            <a:r>
              <a:rPr lang="en-US" b="1"/>
              <a:t>Part 3</a:t>
            </a:r>
            <a:r>
              <a:rPr lang="en-US"/>
              <a:t>      </a:t>
            </a:r>
            <a:endParaRPr lang="en-US"/>
          </a:p>
          <a:p>
            <a:pPr lvl="1" indent="0"/>
            <a:r>
              <a:rPr lang="en-US"/>
              <a:t>If you have time, complete the following exercises:</a:t>
            </a:r>
            <a:endParaRPr lang="en-US"/>
          </a:p>
          <a:p>
            <a:pPr lvl="2" indent="-228600">
              <a:buNone/>
            </a:pPr>
            <a:r>
              <a:rPr lang="en-US"/>
              <a:t>10.	The HR department wants more descriptive column headings for its report on employees. Copy the statement from </a:t>
            </a:r>
            <a:r>
              <a:rPr lang="en-US">
                <a:latin typeface="Courier New" panose="02070309020205020404" pitchFamily="49" charset="0"/>
              </a:rPr>
              <a:t>lab_01_07.sql</a:t>
            </a:r>
            <a:r>
              <a:rPr lang="en-US"/>
              <a:t> to the editor in </a:t>
            </a:r>
            <a:r>
              <a:rPr lang="en-US">
                <a:sym typeface="+mn-ea"/>
              </a:rPr>
              <a:t>SQL Developer.</a:t>
            </a:r>
            <a:r>
              <a:rPr lang="en-US"/>
              <a:t> Name the column headings </a:t>
            </a:r>
            <a:r>
              <a:rPr lang="en-US">
                <a:latin typeface="Courier New" panose="02070309020205020404" pitchFamily="49" charset="0"/>
              </a:rPr>
              <a:t>Emp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#</a:t>
            </a:r>
            <a:r>
              <a:rPr lang="en-US"/>
              <a:t>, </a:t>
            </a:r>
            <a:r>
              <a:rPr lang="en-US">
                <a:latin typeface="Courier New" panose="02070309020205020404" pitchFamily="49" charset="0"/>
              </a:rPr>
              <a:t>Employee</a:t>
            </a:r>
            <a:r>
              <a:rPr lang="en-US"/>
              <a:t>, </a:t>
            </a:r>
            <a:r>
              <a:rPr lang="en-US">
                <a:latin typeface="Courier New" panose="02070309020205020404" pitchFamily="49" charset="0"/>
              </a:rPr>
              <a:t>Job</a:t>
            </a:r>
            <a:r>
              <a:rPr lang="en-US"/>
              <a:t>, and </a:t>
            </a:r>
            <a:r>
              <a:rPr lang="en-US">
                <a:latin typeface="Courier New" panose="02070309020205020404" pitchFamily="49" charset="0"/>
              </a:rPr>
              <a:t>Hire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Date</a:t>
            </a:r>
            <a:r>
              <a:rPr lang="en-US"/>
              <a:t>, respectively. Then run your query again.</a:t>
            </a:r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 dirty="0"/>
          </a:p>
          <a:p>
            <a:pPr lvl="2" indent="-228600"/>
            <a:endParaRPr lang="en-US"/>
          </a:p>
          <a:p>
            <a:pPr lvl="2" indent="-228600">
              <a:buNone/>
            </a:pPr>
            <a:r>
              <a:rPr lang="en-US"/>
              <a:t>11.	The HR department has requested a report of all employees and their job IDs. Display the last name concatenated with the job ID (separated by a comma and space) and name the column </a:t>
            </a:r>
            <a:r>
              <a:rPr lang="en-US">
                <a:latin typeface="Courier New" panose="02070309020205020404" pitchFamily="49" charset="0"/>
              </a:rPr>
              <a:t>Employee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and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Title</a:t>
            </a:r>
            <a:r>
              <a:rPr lang="en-US"/>
              <a:t>.</a:t>
            </a:r>
            <a:endParaRPr lang="en-US"/>
          </a:p>
        </p:txBody>
      </p:sp>
      <p:sp useBgFill="1">
        <p:nvSpPr>
          <p:cNvPr id="88066" name="Freeform 440322"/>
          <p:cNvSpPr/>
          <p:nvPr/>
        </p:nvSpPr>
        <p:spPr>
          <a:xfrm>
            <a:off x="1287463" y="7223125"/>
            <a:ext cx="4464050" cy="293688"/>
          </a:xfrm>
          <a:custGeom>
            <a:avLst/>
            <a:gdLst/>
            <a:ahLst/>
            <a:cxnLst/>
            <a:pathLst>
              <a:path w="2896" h="190">
                <a:moveTo>
                  <a:pt x="10" y="0"/>
                </a:moveTo>
                <a:lnTo>
                  <a:pt x="2805" y="2"/>
                </a:lnTo>
                <a:lnTo>
                  <a:pt x="2895" y="5"/>
                </a:lnTo>
                <a:lnTo>
                  <a:pt x="2880" y="186"/>
                </a:lnTo>
                <a:lnTo>
                  <a:pt x="2652" y="103"/>
                </a:lnTo>
                <a:lnTo>
                  <a:pt x="2442" y="162"/>
                </a:lnTo>
                <a:lnTo>
                  <a:pt x="2221" y="82"/>
                </a:lnTo>
                <a:lnTo>
                  <a:pt x="1894" y="167"/>
                </a:lnTo>
                <a:lnTo>
                  <a:pt x="1563" y="87"/>
                </a:lnTo>
                <a:lnTo>
                  <a:pt x="1221" y="143"/>
                </a:lnTo>
                <a:lnTo>
                  <a:pt x="854" y="95"/>
                </a:lnTo>
                <a:lnTo>
                  <a:pt x="573" y="141"/>
                </a:lnTo>
                <a:lnTo>
                  <a:pt x="270" y="103"/>
                </a:lnTo>
                <a:lnTo>
                  <a:pt x="0" y="189"/>
                </a:lnTo>
                <a:lnTo>
                  <a:pt x="10" y="0"/>
                </a:lnTo>
              </a:path>
            </a:pathLst>
          </a:custGeom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8067" name="Group 440329"/>
          <p:cNvGrpSpPr/>
          <p:nvPr/>
        </p:nvGrpSpPr>
        <p:grpSpPr>
          <a:xfrm>
            <a:off x="1033463" y="1924050"/>
            <a:ext cx="5138737" cy="3352800"/>
            <a:chOff x="651" y="960"/>
            <a:chExt cx="3237" cy="2112"/>
          </a:xfrm>
        </p:grpSpPr>
        <p:pic>
          <p:nvPicPr>
            <p:cNvPr id="88068" name="Picture 4403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" y="960"/>
              <a:ext cx="3224" cy="1650"/>
            </a:xfrm>
            <a:prstGeom prst="rect">
              <a:avLst/>
            </a:prstGeom>
            <a:noFill/>
            <a:ln w="25400">
              <a:noFill/>
            </a:ln>
          </p:spPr>
        </p:pic>
        <p:pic>
          <p:nvPicPr>
            <p:cNvPr id="88069" name="Picture 4403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" y="2706"/>
              <a:ext cx="3230" cy="366"/>
            </a:xfrm>
            <a:prstGeom prst="rect">
              <a:avLst/>
            </a:prstGeom>
            <a:noFill/>
            <a:ln w="25400">
              <a:noFill/>
            </a:ln>
          </p:spPr>
        </p:pic>
        <p:sp>
          <p:nvSpPr>
            <p:cNvPr id="88070" name="Text Box 440326"/>
            <p:cNvSpPr txBox="1"/>
            <p:nvPr/>
          </p:nvSpPr>
          <p:spPr>
            <a:xfrm>
              <a:off x="757" y="2485"/>
              <a:ext cx="236" cy="24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936" tIns="12936" rIns="12936" bIns="12936" anchor="t" anchorCtr="0">
              <a:spAutoFit/>
            </a:bodyPr>
            <a:p>
              <a:pPr lvl="0" defTabSz="838200">
                <a:buClrTx/>
              </a:pPr>
              <a:r>
                <a:rPr lang="en-US">
                  <a:latin typeface="Arial" panose="020B0604020202020204" pitchFamily="34" charset="0"/>
                </a:rPr>
                <a:t>…</a:t>
              </a:r>
              <a:endParaRPr lang="en-US"/>
            </a:p>
          </p:txBody>
        </p:sp>
      </p:grpSp>
      <p:grpSp>
        <p:nvGrpSpPr>
          <p:cNvPr id="88071" name="Group 440330"/>
          <p:cNvGrpSpPr/>
          <p:nvPr/>
        </p:nvGrpSpPr>
        <p:grpSpPr>
          <a:xfrm>
            <a:off x="1066800" y="5905500"/>
            <a:ext cx="5100638" cy="2863850"/>
            <a:chOff x="596" y="576"/>
            <a:chExt cx="3213" cy="1804"/>
          </a:xfrm>
        </p:grpSpPr>
        <p:sp useBgFill="1">
          <p:nvSpPr>
            <p:cNvPr id="88072" name="Freeform 440331"/>
            <p:cNvSpPr/>
            <p:nvPr/>
          </p:nvSpPr>
          <p:spPr>
            <a:xfrm>
              <a:off x="933" y="1847"/>
              <a:ext cx="2810" cy="186"/>
            </a:xfrm>
            <a:custGeom>
              <a:avLst/>
              <a:gdLst/>
              <a:ahLst/>
              <a:cxnLst/>
              <a:pathLst>
                <a:path w="2895" h="190">
                  <a:moveTo>
                    <a:pt x="10" y="0"/>
                  </a:moveTo>
                  <a:lnTo>
                    <a:pt x="2805" y="2"/>
                  </a:lnTo>
                  <a:lnTo>
                    <a:pt x="2894" y="5"/>
                  </a:lnTo>
                  <a:lnTo>
                    <a:pt x="2879" y="186"/>
                  </a:lnTo>
                  <a:lnTo>
                    <a:pt x="2651" y="103"/>
                  </a:lnTo>
                  <a:lnTo>
                    <a:pt x="2441" y="162"/>
                  </a:lnTo>
                  <a:lnTo>
                    <a:pt x="2221" y="82"/>
                  </a:lnTo>
                  <a:lnTo>
                    <a:pt x="1893" y="167"/>
                  </a:lnTo>
                  <a:lnTo>
                    <a:pt x="1562" y="87"/>
                  </a:lnTo>
                  <a:lnTo>
                    <a:pt x="1220" y="143"/>
                  </a:lnTo>
                  <a:lnTo>
                    <a:pt x="854" y="95"/>
                  </a:lnTo>
                  <a:lnTo>
                    <a:pt x="573" y="141"/>
                  </a:lnTo>
                  <a:lnTo>
                    <a:pt x="270" y="103"/>
                  </a:lnTo>
                  <a:lnTo>
                    <a:pt x="0" y="189"/>
                  </a:lnTo>
                  <a:lnTo>
                    <a:pt x="10" y="0"/>
                  </a:lnTo>
                </a:path>
              </a:pathLst>
            </a:custGeom>
            <a:ln w="9525">
              <a:noFill/>
            </a:ln>
          </p:spPr>
          <p:txBody>
            <a:bodyPr/>
            <a:p>
              <a:endParaRPr lang="en-US"/>
            </a:p>
          </p:txBody>
        </p:sp>
        <p:pic>
          <p:nvPicPr>
            <p:cNvPr id="88073" name="Picture 4403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" y="576"/>
              <a:ext cx="3212" cy="1365"/>
            </a:xfrm>
            <a:prstGeom prst="rect">
              <a:avLst/>
            </a:prstGeom>
            <a:noFill/>
            <a:ln w="25400">
              <a:noFill/>
            </a:ln>
          </p:spPr>
        </p:pic>
        <p:pic>
          <p:nvPicPr>
            <p:cNvPr id="88074" name="Picture 4403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7" y="2021"/>
              <a:ext cx="3212" cy="359"/>
            </a:xfrm>
            <a:prstGeom prst="rect">
              <a:avLst/>
            </a:prstGeom>
            <a:noFill/>
            <a:ln w="25400">
              <a:noFill/>
            </a:ln>
          </p:spPr>
        </p:pic>
        <p:sp>
          <p:nvSpPr>
            <p:cNvPr id="88075" name="Text Box 440334"/>
            <p:cNvSpPr txBox="1"/>
            <p:nvPr/>
          </p:nvSpPr>
          <p:spPr>
            <a:xfrm>
              <a:off x="703" y="1797"/>
              <a:ext cx="236" cy="24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936" tIns="12936" rIns="12936" bIns="12936" anchor="t" anchorCtr="0">
              <a:spAutoFit/>
            </a:bodyPr>
            <a:p>
              <a:pPr lvl="0" defTabSz="838200">
                <a:buClrTx/>
              </a:pPr>
              <a:r>
                <a:rPr lang="en-US">
                  <a:latin typeface="Arial" panose="020B0604020202020204" pitchFamily="34" charset="0"/>
                </a:rPr>
                <a:t>…</a:t>
              </a:r>
              <a:endParaRPr lang="en-US"/>
            </a:p>
          </p:txBody>
        </p:sp>
      </p:grp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Text Placeholder 442383"/>
          <p:cNvSpPr>
            <a:spLocks noGrp="1"/>
          </p:cNvSpPr>
          <p:nvPr>
            <p:ph type="body"/>
          </p:nvPr>
        </p:nvSpPr>
        <p:spPr>
          <a:xfrm>
            <a:off x="582613" y="476250"/>
            <a:ext cx="5826125" cy="8212138"/>
          </a:xfrm>
        </p:spPr>
        <p:txBody>
          <a:bodyPr lIns="12915" tIns="12915" rIns="12915" bIns="12915" anchor="t" anchorCtr="0"/>
          <a:p>
            <a:pPr lvl="0"/>
            <a:r>
              <a:rPr lang="en-US"/>
              <a:t>Practice 1 (continued)    </a:t>
            </a:r>
            <a:endParaRPr lang="en-US"/>
          </a:p>
          <a:p>
            <a:pPr lvl="1" indent="0"/>
            <a:r>
              <a:rPr lang="en-US"/>
              <a:t>If you want an extra challenge, complete the following exercise:</a:t>
            </a:r>
            <a:endParaRPr lang="en-US"/>
          </a:p>
          <a:p>
            <a:pPr lvl="2" indent="-228600">
              <a:buNone/>
            </a:pPr>
            <a:r>
              <a:rPr lang="en-US"/>
              <a:t>12.	To familiarize yourself with the data in the </a:t>
            </a:r>
            <a:r>
              <a:rPr lang="en-US">
                <a:latin typeface="Courier New" panose="02070309020205020404" pitchFamily="49" charset="0"/>
              </a:rPr>
              <a:t>EMPLOYEES</a:t>
            </a:r>
            <a:r>
              <a:rPr lang="en-US"/>
              <a:t> table, create a query to display all the data from that table. Separate each column output by a comma. Name the column title </a:t>
            </a:r>
            <a:r>
              <a:rPr lang="en-US">
                <a:latin typeface="Courier New" panose="02070309020205020404" pitchFamily="49" charset="0"/>
              </a:rPr>
              <a:t>THE_OUTPUT</a:t>
            </a:r>
            <a:r>
              <a:rPr lang="en-US"/>
              <a:t>.</a:t>
            </a:r>
            <a:endParaRPr lang="en-US"/>
          </a:p>
        </p:txBody>
      </p:sp>
      <p:sp useBgFill="1">
        <p:nvSpPr>
          <p:cNvPr id="90114" name="Freeform 442371"/>
          <p:cNvSpPr/>
          <p:nvPr/>
        </p:nvSpPr>
        <p:spPr>
          <a:xfrm>
            <a:off x="1176338" y="6416675"/>
            <a:ext cx="4987925" cy="293688"/>
          </a:xfrm>
          <a:custGeom>
            <a:avLst/>
            <a:gdLst/>
            <a:ahLst/>
            <a:cxnLst/>
            <a:pathLst>
              <a:path w="3237" h="190">
                <a:moveTo>
                  <a:pt x="11" y="0"/>
                </a:moveTo>
                <a:lnTo>
                  <a:pt x="3136" y="2"/>
                </a:lnTo>
                <a:lnTo>
                  <a:pt x="3236" y="5"/>
                </a:lnTo>
                <a:lnTo>
                  <a:pt x="3220" y="186"/>
                </a:lnTo>
                <a:lnTo>
                  <a:pt x="2965" y="103"/>
                </a:lnTo>
                <a:lnTo>
                  <a:pt x="2730" y="162"/>
                </a:lnTo>
                <a:lnTo>
                  <a:pt x="2483" y="82"/>
                </a:lnTo>
                <a:lnTo>
                  <a:pt x="2117" y="167"/>
                </a:lnTo>
                <a:lnTo>
                  <a:pt x="1747" y="87"/>
                </a:lnTo>
                <a:lnTo>
                  <a:pt x="1365" y="143"/>
                </a:lnTo>
                <a:lnTo>
                  <a:pt x="955" y="95"/>
                </a:lnTo>
                <a:lnTo>
                  <a:pt x="640" y="141"/>
                </a:lnTo>
                <a:lnTo>
                  <a:pt x="302" y="103"/>
                </a:lnTo>
                <a:lnTo>
                  <a:pt x="0" y="189"/>
                </a:lnTo>
                <a:lnTo>
                  <a:pt x="11" y="0"/>
                </a:lnTo>
              </a:path>
            </a:pathLst>
          </a:custGeom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90115" name="Group 442381"/>
          <p:cNvGrpSpPr/>
          <p:nvPr/>
        </p:nvGrpSpPr>
        <p:grpSpPr>
          <a:xfrm>
            <a:off x="969963" y="1533525"/>
            <a:ext cx="5235575" cy="3324225"/>
            <a:chOff x="611" y="2784"/>
            <a:chExt cx="3298" cy="2094"/>
          </a:xfrm>
        </p:grpSpPr>
        <p:pic>
          <p:nvPicPr>
            <p:cNvPr id="90116" name="Picture 4423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" y="2784"/>
              <a:ext cx="3291" cy="1638"/>
            </a:xfrm>
            <a:prstGeom prst="rect">
              <a:avLst/>
            </a:prstGeom>
            <a:noFill/>
            <a:ln w="25400">
              <a:noFill/>
            </a:ln>
          </p:spPr>
        </p:pic>
        <p:pic>
          <p:nvPicPr>
            <p:cNvPr id="90117" name="Picture 44237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" y="4500"/>
              <a:ext cx="3297" cy="378"/>
            </a:xfrm>
            <a:prstGeom prst="rect">
              <a:avLst/>
            </a:prstGeom>
            <a:noFill/>
            <a:ln w="25400">
              <a:noFill/>
            </a:ln>
          </p:spPr>
        </p:pic>
        <p:sp>
          <p:nvSpPr>
            <p:cNvPr id="90118" name="Text Box 442377"/>
            <p:cNvSpPr txBox="1"/>
            <p:nvPr/>
          </p:nvSpPr>
          <p:spPr>
            <a:xfrm>
              <a:off x="674" y="4287"/>
              <a:ext cx="235" cy="24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936" tIns="12936" rIns="12936" bIns="12936" anchor="t" anchorCtr="0">
              <a:spAutoFit/>
            </a:bodyPr>
            <a:p>
              <a:pPr lvl="0" defTabSz="838200">
                <a:buClrTx/>
              </a:pPr>
              <a:r>
                <a:rPr lang="en-US">
                  <a:latin typeface="Arial" panose="020B0604020202020204" pitchFamily="34" charset="0"/>
                </a:rPr>
                <a:t>…</a:t>
              </a:r>
              <a:endParaRPr lang="en-US"/>
            </a:p>
          </p:txBody>
        </p:sp>
      </p:grp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s 370689"/>
          <p:cNvSpPr/>
          <p:nvPr/>
        </p:nvSpPr>
        <p:spPr>
          <a:xfrm>
            <a:off x="3959225" y="-1587"/>
            <a:ext cx="3033713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12290" name="Rectangles 370690"/>
          <p:cNvSpPr/>
          <p:nvPr/>
        </p:nvSpPr>
        <p:spPr>
          <a:xfrm>
            <a:off x="-3175" y="-1587"/>
            <a:ext cx="3030538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12291" name="Slide Image Placeholder 370693"/>
          <p:cNvSpPr>
            <a:spLocks noTextEdit="1"/>
          </p:cNvSpPr>
          <p:nvPr>
            <p:ph type="sldImg"/>
          </p:nvPr>
        </p:nvSpPr>
        <p:spPr>
          <a:xfrm>
            <a:off x="477838" y="476250"/>
            <a:ext cx="6035675" cy="4525963"/>
          </a:xfrm>
        </p:spPr>
      </p:sp>
      <p:sp>
        <p:nvSpPr>
          <p:cNvPr id="12292" name="Text Placeholder 370694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Slide Image Placeholder 372739"/>
          <p:cNvSpPr>
            <a:spLocks noTextEdit="1"/>
          </p:cNvSpPr>
          <p:nvPr>
            <p:ph type="sldImg"/>
          </p:nvPr>
        </p:nvSpPr>
        <p:spPr/>
      </p:sp>
      <p:sp>
        <p:nvSpPr>
          <p:cNvPr id="14338" name="Text Placeholder 372740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 sz="11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Slide Image Placeholder 374790"/>
          <p:cNvSpPr>
            <a:spLocks noTextEdit="1"/>
          </p:cNvSpPr>
          <p:nvPr>
            <p:ph type="sldImg"/>
          </p:nvPr>
        </p:nvSpPr>
        <p:spPr/>
      </p:sp>
      <p:sp>
        <p:nvSpPr>
          <p:cNvPr id="16386" name="Text Placeholder 374791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6387" name="Group 374792"/>
          <p:cNvGrpSpPr/>
          <p:nvPr/>
        </p:nvGrpSpPr>
        <p:grpSpPr>
          <a:xfrm>
            <a:off x="665163" y="7086600"/>
            <a:ext cx="5178425" cy="1239838"/>
            <a:chOff x="419" y="4203"/>
            <a:chExt cx="3262" cy="781"/>
          </a:xfrm>
        </p:grpSpPr>
        <p:pic>
          <p:nvPicPr>
            <p:cNvPr id="16388" name="Picture 37478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" y="4203"/>
              <a:ext cx="3256" cy="533"/>
            </a:xfrm>
            <a:prstGeom prst="rect">
              <a:avLst/>
            </a:prstGeom>
            <a:noFill/>
            <a:ln w="25400">
              <a:noFill/>
            </a:ln>
          </p:spPr>
        </p:pic>
        <p:pic>
          <p:nvPicPr>
            <p:cNvPr id="16389" name="Picture 37478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" y="4831"/>
              <a:ext cx="3262" cy="153"/>
            </a:xfrm>
            <a:prstGeom prst="rect">
              <a:avLst/>
            </a:prstGeom>
            <a:noFill/>
            <a:ln w="25400">
              <a:noFill/>
            </a:ln>
          </p:spPr>
        </p:pic>
        <p:sp>
          <p:nvSpPr>
            <p:cNvPr id="16390" name="Text Box 374789"/>
            <p:cNvSpPr txBox="1"/>
            <p:nvPr/>
          </p:nvSpPr>
          <p:spPr>
            <a:xfrm>
              <a:off x="527" y="4625"/>
              <a:ext cx="224" cy="23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401" tIns="12401" rIns="12401" bIns="12401" anchor="t" anchorCtr="0">
              <a:spAutoFit/>
            </a:bodyPr>
            <a:p>
              <a:pPr lvl="0" defTabSz="803275">
                <a:buClrTx/>
              </a:pPr>
              <a:r>
                <a:rPr lang="en-US">
                  <a:latin typeface="Arial" panose="020B0604020202020204" pitchFamily="34" charset="0"/>
                </a:rPr>
                <a:t>…</a:t>
              </a:r>
              <a:endParaRPr lang="en-US"/>
            </a:p>
          </p:txBody>
        </p:sp>
      </p:grp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s 376833"/>
          <p:cNvSpPr/>
          <p:nvPr/>
        </p:nvSpPr>
        <p:spPr>
          <a:xfrm>
            <a:off x="3959225" y="-1587"/>
            <a:ext cx="3033713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18434" name="Rectangles 376834"/>
          <p:cNvSpPr/>
          <p:nvPr/>
        </p:nvSpPr>
        <p:spPr>
          <a:xfrm>
            <a:off x="-3175" y="-1587"/>
            <a:ext cx="3030538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18435" name="Slide Image Placeholder 376837"/>
          <p:cNvSpPr>
            <a:spLocks noTextEdit="1"/>
          </p:cNvSpPr>
          <p:nvPr>
            <p:ph type="sldImg"/>
          </p:nvPr>
        </p:nvSpPr>
        <p:spPr/>
      </p:sp>
      <p:sp>
        <p:nvSpPr>
          <p:cNvPr id="18436" name="Text Placeholder 376838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s 378881"/>
          <p:cNvSpPr/>
          <p:nvPr/>
        </p:nvSpPr>
        <p:spPr>
          <a:xfrm>
            <a:off x="3959225" y="-1587"/>
            <a:ext cx="3033713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20482" name="Rectangles 378882"/>
          <p:cNvSpPr/>
          <p:nvPr/>
        </p:nvSpPr>
        <p:spPr>
          <a:xfrm>
            <a:off x="-3175" y="-1587"/>
            <a:ext cx="3030538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20483" name="Slide Image Placeholder 378888"/>
          <p:cNvSpPr>
            <a:spLocks noTextEdit="1"/>
          </p:cNvSpPr>
          <p:nvPr>
            <p:ph type="sldImg"/>
          </p:nvPr>
        </p:nvSpPr>
        <p:spPr/>
      </p:sp>
      <p:sp>
        <p:nvSpPr>
          <p:cNvPr id="20484" name="Text Placeholder 378889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1" indent="0"/>
            <a:endParaRPr lang="en-US"/>
          </a:p>
        </p:txBody>
      </p:sp>
      <p:pic>
        <p:nvPicPr>
          <p:cNvPr id="20485" name="Picture 3788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6096000"/>
            <a:ext cx="5148263" cy="1258888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20486" name="Picture 3788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7523163"/>
            <a:ext cx="5159375" cy="752475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20487" name="Text Box 378887"/>
          <p:cNvSpPr txBox="1"/>
          <p:nvPr/>
        </p:nvSpPr>
        <p:spPr>
          <a:xfrm>
            <a:off x="846138" y="7162800"/>
            <a:ext cx="355600" cy="376238"/>
          </a:xfrm>
          <a:prstGeom prst="rect">
            <a:avLst/>
          </a:prstGeom>
          <a:noFill/>
          <a:ln w="25400">
            <a:noFill/>
          </a:ln>
        </p:spPr>
        <p:txBody>
          <a:bodyPr lIns="12401" tIns="12401" rIns="12401" bIns="12401" anchor="t" anchorCtr="0">
            <a:spAutoFit/>
          </a:bodyPr>
          <a:p>
            <a:pPr lvl="0" defTabSz="803275">
              <a:buClrTx/>
            </a:pPr>
            <a:r>
              <a:rPr lang="en-US">
                <a:latin typeface="Arial" panose="020B0604020202020204" pitchFamily="34" charset="0"/>
              </a:rPr>
              <a:t>…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Slide Image Placeholder 380931"/>
          <p:cNvSpPr>
            <a:spLocks noTextEdit="1"/>
          </p:cNvSpPr>
          <p:nvPr>
            <p:ph type="sldImg"/>
          </p:nvPr>
        </p:nvSpPr>
        <p:spPr/>
      </p:sp>
      <p:sp>
        <p:nvSpPr>
          <p:cNvPr id="22530" name="Text Placeholder 380932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_Gray_Number"/>
          <p:cNvSpPr/>
          <p:nvPr/>
        </p:nvSpPr>
        <p:spPr>
          <a:xfrm>
            <a:off x="939800" y="952500"/>
            <a:ext cx="7302500" cy="431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2700" tIns="12700" rIns="12700" bIns="12700" anchor="ctr" anchorCtr="0"/>
          <a:p>
            <a:pPr lvl="0" algn="ctr" defTabSz="228600">
              <a:buClrTx/>
              <a:buFont typeface="Arial" panose="020B0604020202020204" pitchFamily="34" charset="0"/>
            </a:pPr>
            <a:r>
              <a:rPr lang="en-US" sz="27700">
                <a:solidFill>
                  <a:srgbClr val="CCCCCC"/>
                </a:solidFill>
                <a:latin typeface="Times New Roman" panose="02020603050405020304" pitchFamily="18" charset="0"/>
              </a:rPr>
              <a:t>1</a:t>
            </a:r>
            <a:endParaRPr lang="en-US" sz="2770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51" name="Oracle_banner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70638"/>
            <a:ext cx="9182100" cy="309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483" name="Default_Title"/>
          <p:cNvSpPr>
            <a:spLocks noGrp="1"/>
          </p:cNvSpPr>
          <p:nvPr>
            <p:ph type="ctrTitle" hasCustomPrompt="1"/>
          </p:nvPr>
        </p:nvSpPr>
        <p:spPr>
          <a:xfrm>
            <a:off x="914400" y="2667000"/>
            <a:ext cx="7315200" cy="1181100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 anchor="t" anchorCtr="0"/>
          <a:lstStyle>
            <a:lvl1pPr lvl="0">
              <a:spcBef>
                <a:spcPct val="0"/>
              </a:spcBef>
              <a:buClr>
                <a:srgbClr val="000000"/>
              </a:buClr>
              <a:buSzTx/>
              <a:buFont typeface="Arial" panose="020B0604020202020204" pitchFamily="34" charset="0"/>
              <a:defRPr/>
            </a:lvl1pPr>
          </a:lstStyle>
          <a:p>
            <a:pPr lvl="0" fontAlgn="base"/>
            <a:r>
              <a:rPr strike="noStrike" noProof="1" dirty="0"/>
              <a:t>&lt;Insert Lesson, Module, Course Title&gt;</a:t>
            </a:r>
            <a:endParaRPr strike="noStrike" noProof="1" dirty="0"/>
          </a:p>
        </p:txBody>
      </p:sp>
      <p:sp>
        <p:nvSpPr>
          <p:cNvPr id="276484" name="Title_PlaceholderSubtitle"/>
          <p:cNvSpPr>
            <a:spLocks noGrp="1"/>
          </p:cNvSpPr>
          <p:nvPr>
            <p:ph type="subTitle" idx="1" hasCustomPrompt="1"/>
          </p:nvPr>
        </p:nvSpPr>
        <p:spPr>
          <a:xfrm>
            <a:off x="927100" y="4419600"/>
            <a:ext cx="7302500" cy="431800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 anchor="t" anchorCtr="0"/>
          <a:lstStyle>
            <a:lvl1pPr lvl="0" algn="ctr">
              <a:buClr>
                <a:srgbClr val="000000"/>
              </a:buClr>
              <a:buSzTx/>
              <a:buFont typeface="Arial" panose="020B0604020202020204" pitchFamily="34" charset="0"/>
              <a:defRPr/>
            </a:lvl1pPr>
            <a:lvl2pPr marL="228600" lvl="1" indent="0" algn="ctr">
              <a:spcBef>
                <a:spcPct val="0"/>
              </a:spcBef>
              <a:buClr>
                <a:srgbClr val="000000"/>
              </a:buClr>
              <a:buSzTx/>
              <a:buFont typeface="Arial" panose="020B0604020202020204" pitchFamily="34" charset="0"/>
              <a:buNone/>
              <a:defRPr sz="2800"/>
            </a:lvl2pPr>
            <a:lvl3pPr marL="457200" lvl="2" indent="228600" algn="ctr">
              <a:spcBef>
                <a:spcPct val="0"/>
              </a:spcBef>
              <a:buClr>
                <a:srgbClr val="000000"/>
              </a:buClr>
              <a:buSzTx/>
              <a:buFont typeface="Arial" panose="020B0604020202020204" pitchFamily="34" charset="0"/>
              <a:buNone/>
              <a:defRPr sz="2800" b="0"/>
            </a:lvl3pPr>
            <a:lvl4pPr marL="685800" lvl="3" indent="0" algn="ctr">
              <a:spcBef>
                <a:spcPct val="0"/>
              </a:spcBef>
              <a:buClr>
                <a:srgbClr val="000000"/>
              </a:buClr>
              <a:buSzTx/>
              <a:buFont typeface="Arial" panose="020B0604020202020204" pitchFamily="34" charset="0"/>
              <a:buNone/>
              <a:defRPr sz="2800" b="0">
                <a:solidFill>
                  <a:schemeClr val="tx1"/>
                </a:solidFill>
              </a:defRPr>
            </a:lvl4pPr>
            <a:lvl5pPr marL="914400" lvl="4" indent="0" algn="ctr">
              <a:spcBef>
                <a:spcPct val="0"/>
              </a:spcBef>
              <a:buClr>
                <a:srgbClr val="000000"/>
              </a:buClr>
              <a:buSzTx/>
              <a:buFont typeface="Arial" panose="020B0604020202020204" pitchFamily="34" charset="0"/>
              <a:buNone/>
              <a:defRPr sz="2800" b="0"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strike="noStrike" noProof="1" dirty="0"/>
              <a:t>&lt;Insert Subtitle&gt;</a:t>
            </a:r>
            <a:endParaRPr strike="noStrike" noProof="1" dirty="0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8100" y="533400"/>
            <a:ext cx="1841500" cy="314007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3600" y="533400"/>
            <a:ext cx="5417746" cy="314007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3600" y="1816100"/>
            <a:ext cx="3609340" cy="185737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0260" y="1816100"/>
            <a:ext cx="3609340" cy="185737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wmf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Slide_PlaceholderTitle"/>
          <p:cNvSpPr>
            <a:spLocks noGrp="1"/>
          </p:cNvSpPr>
          <p:nvPr>
            <p:ph type="title"/>
          </p:nvPr>
        </p:nvSpPr>
        <p:spPr>
          <a:xfrm>
            <a:off x="889000" y="533400"/>
            <a:ext cx="7315200" cy="876300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 anchor="t" anchorCtr="0"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Slide_PlaceholderText"/>
          <p:cNvSpPr>
            <a:spLocks noGrp="1"/>
          </p:cNvSpPr>
          <p:nvPr>
            <p:ph type="body"/>
          </p:nvPr>
        </p:nvSpPr>
        <p:spPr>
          <a:xfrm>
            <a:off x="863600" y="1816100"/>
            <a:ext cx="7366000" cy="1857375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 anchor="t" anchorCtr="0">
            <a:spAutoFit/>
          </a:bodyPr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1028" name="Oracle_banner"/>
          <p:cNvPicPr/>
          <p:nvPr/>
        </p:nvPicPr>
        <p:blipFill>
          <a:blip r:embed="rId12"/>
          <a:stretch>
            <a:fillRect/>
          </a:stretch>
        </p:blipFill>
        <p:spPr>
          <a:xfrm>
            <a:off x="0" y="6370638"/>
            <a:ext cx="9182100" cy="309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Slide_Page_Number"/>
          <p:cNvSpPr/>
          <p:nvPr/>
        </p:nvSpPr>
        <p:spPr>
          <a:xfrm>
            <a:off x="457200" y="6654800"/>
            <a:ext cx="965200" cy="18256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just"/>
            <a:r>
              <a:rPr lang="en-US" sz="1200" b="0">
                <a:latin typeface="Arial" panose="020B0604020202020204" pitchFamily="34" charset="0"/>
              </a:rPr>
              <a:t>1-</a:t>
            </a:r>
            <a:fld id="{9A0DB2DC-4C9A-4742-B13C-FB6460FD3503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2286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lvl="0" indent="0" algn="l" defTabSz="2286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1500" lvl="1" indent="-457200" algn="l" defTabSz="2286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28700" lvl="2" indent="-342900" algn="l" defTabSz="2286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143000" lvl="3" indent="0" algn="l" defTabSz="2286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000" b="1" i="0" u="none" kern="1200" baseline="0">
          <a:solidFill>
            <a:srgbClr val="FF0000"/>
          </a:solidFill>
          <a:latin typeface="+mn-lt"/>
          <a:ea typeface="+mn-ea"/>
          <a:cs typeface="+mn-cs"/>
        </a:defRPr>
      </a:lvl4pPr>
      <a:lvl5pPr marL="1257300" lvl="4" indent="0" algn="l" defTabSz="2286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2286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2286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2286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2286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300"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300"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300"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300"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300"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300"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300"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300"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3531" name="Title 363530"/>
          <p:cNvSpPr>
            <a:spLocks noGrp="1"/>
          </p:cNvSpPr>
          <p:nvPr>
            <p:ph type="ctrTitle" hasCustomPrompt="1"/>
          </p:nvPr>
        </p:nvSpPr>
        <p:spPr/>
        <p:txBody>
          <a:bodyPr lIns="12700" tIns="12700" rIns="12700" bIns="12700" anchor="t" anchorCtr="0"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</a:pPr>
            <a:r>
              <a:rPr kumimoji="0" sz="28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Retrieving Data Using </a:t>
            </a:r>
            <a:br>
              <a:rPr kern="1200" baseline="0"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kumimoji="0" sz="28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the SQL </a:t>
            </a:r>
            <a:r>
              <a:rPr kumimoji="0" sz="3200" b="1" i="0" u="none" strike="noStrike" kern="1200" cap="none" spc="0" normalizeH="0" baseline="0" noProof="1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Times New Roman" panose="02020603050405020304" pitchFamily="18" charset="0"/>
              </a:rPr>
              <a:t>SELECT</a:t>
            </a:r>
            <a:r>
              <a:rPr kumimoji="0" sz="28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Statement</a:t>
            </a:r>
            <a:r>
              <a:rPr kumimoji="0" sz="28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endParaRPr kumimoji="0" sz="28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s 381966"/>
          <p:cNvSpPr/>
          <p:nvPr/>
        </p:nvSpPr>
        <p:spPr>
          <a:xfrm>
            <a:off x="876300" y="1771650"/>
            <a:ext cx="7277100" cy="79057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last_name, salary, salary + 300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3554" name="Title 381968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Using Arithmetic Operators</a:t>
            </a:r>
            <a:endParaRPr lang="en-US"/>
          </a:p>
        </p:txBody>
      </p:sp>
      <p:sp>
        <p:nvSpPr>
          <p:cNvPr id="23555" name="Rectangles 381957"/>
          <p:cNvSpPr/>
          <p:nvPr/>
        </p:nvSpPr>
        <p:spPr>
          <a:xfrm>
            <a:off x="4410075" y="1863725"/>
            <a:ext cx="1914525" cy="320675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grpSp>
        <p:nvGrpSpPr>
          <p:cNvPr id="23556" name="Group 381964"/>
          <p:cNvGrpSpPr/>
          <p:nvPr/>
        </p:nvGrpSpPr>
        <p:grpSpPr>
          <a:xfrm>
            <a:off x="1014413" y="2903538"/>
            <a:ext cx="6961187" cy="1633537"/>
            <a:chOff x="585" y="1935"/>
            <a:chExt cx="4385" cy="1029"/>
          </a:xfrm>
        </p:grpSpPr>
        <p:sp>
          <p:nvSpPr>
            <p:cNvPr id="23557" name="Text Box 381958"/>
            <p:cNvSpPr txBox="1"/>
            <p:nvPr/>
          </p:nvSpPr>
          <p:spPr>
            <a:xfrm>
              <a:off x="585" y="2650"/>
              <a:ext cx="231" cy="24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700" tIns="12700" rIns="12700" bIns="12700" anchor="t" anchorCtr="0">
              <a:spAutoFit/>
            </a:bodyPr>
            <a:p>
              <a:pPr algn="ctr" defTabSz="822325">
                <a:buClrTx/>
              </a:pPr>
              <a:r>
                <a:rPr lang="en-US" sz="2400">
                  <a:latin typeface="Arial" panose="020B0604020202020204" pitchFamily="34" charset="0"/>
                </a:rPr>
                <a:t>…</a:t>
              </a:r>
              <a:endParaRPr lang="en-US" sz="2400">
                <a:latin typeface="Arial" panose="020B0604020202020204" pitchFamily="34" charset="0"/>
              </a:endParaRPr>
            </a:p>
          </p:txBody>
        </p:sp>
        <p:pic>
          <p:nvPicPr>
            <p:cNvPr id="23558" name="Picture 38195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0" y="1935"/>
              <a:ext cx="4380" cy="834"/>
            </a:xfrm>
            <a:prstGeom prst="rect">
              <a:avLst/>
            </a:prstGeom>
            <a:noFill/>
            <a:ln w="25400">
              <a:noFill/>
            </a:ln>
          </p:spPr>
        </p:pic>
        <p:pic>
          <p:nvPicPr>
            <p:cNvPr id="23559" name="Picture 38196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" y="2851"/>
              <a:ext cx="4374" cy="113"/>
            </a:xfrm>
            <a:prstGeom prst="rect">
              <a:avLst/>
            </a:prstGeom>
            <a:noFill/>
            <a:ln w="25400">
              <a:noFill/>
            </a:ln>
          </p:spPr>
        </p:pic>
      </p:grp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s 386059"/>
          <p:cNvSpPr/>
          <p:nvPr/>
        </p:nvSpPr>
        <p:spPr>
          <a:xfrm>
            <a:off x="876300" y="1784350"/>
            <a:ext cx="7277100" cy="779463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last_name, salary, 12*salary+100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5602" name="Title 386050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t" anchorCtr="0"/>
          <a:p>
            <a:r>
              <a:rPr lang="en-US"/>
              <a:t>Operator Precedence</a:t>
            </a:r>
            <a:endParaRPr lang="en-US"/>
          </a:p>
        </p:txBody>
      </p:sp>
      <p:sp>
        <p:nvSpPr>
          <p:cNvPr id="25603" name="Rectangles 386052"/>
          <p:cNvSpPr/>
          <p:nvPr/>
        </p:nvSpPr>
        <p:spPr>
          <a:xfrm>
            <a:off x="4471988" y="1851025"/>
            <a:ext cx="2057400" cy="346075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5604" name="Rectangles 386061"/>
          <p:cNvSpPr/>
          <p:nvPr/>
        </p:nvSpPr>
        <p:spPr>
          <a:xfrm>
            <a:off x="876300" y="3849688"/>
            <a:ext cx="7277100" cy="741362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last_name, salary, 12*(salary+100)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5605" name="Rectangles 386062"/>
          <p:cNvSpPr/>
          <p:nvPr/>
        </p:nvSpPr>
        <p:spPr>
          <a:xfrm>
            <a:off x="4460875" y="3906838"/>
            <a:ext cx="2320925" cy="346075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grpSp>
        <p:nvGrpSpPr>
          <p:cNvPr id="25606" name="Group 386078"/>
          <p:cNvGrpSpPr/>
          <p:nvPr/>
        </p:nvGrpSpPr>
        <p:grpSpPr>
          <a:xfrm>
            <a:off x="1069975" y="2706688"/>
            <a:ext cx="6943725" cy="1027112"/>
            <a:chOff x="626" y="1729"/>
            <a:chExt cx="4374" cy="647"/>
          </a:xfrm>
        </p:grpSpPr>
        <p:sp>
          <p:nvSpPr>
            <p:cNvPr id="25607" name="Text Box 386053"/>
            <p:cNvSpPr txBox="1"/>
            <p:nvPr/>
          </p:nvSpPr>
          <p:spPr>
            <a:xfrm>
              <a:off x="630" y="2062"/>
              <a:ext cx="231" cy="24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700" tIns="12700" rIns="12700" bIns="12700" anchor="t" anchorCtr="0">
              <a:spAutoFit/>
            </a:bodyPr>
            <a:p>
              <a:pPr algn="ctr" defTabSz="822325">
                <a:buClrTx/>
              </a:pPr>
              <a:r>
                <a:rPr lang="en-US" sz="2400">
                  <a:latin typeface="Arial" panose="020B0604020202020204" pitchFamily="34" charset="0"/>
                </a:rPr>
                <a:t>…</a:t>
              </a:r>
              <a:endParaRPr lang="en-US" sz="2400">
                <a:latin typeface="Arial" panose="020B0604020202020204" pitchFamily="34" charset="0"/>
              </a:endParaRPr>
            </a:p>
          </p:txBody>
        </p:sp>
        <p:pic>
          <p:nvPicPr>
            <p:cNvPr id="25608" name="Picture 38605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30" y="2260"/>
              <a:ext cx="4370" cy="116"/>
            </a:xfrm>
            <a:prstGeom prst="rect">
              <a:avLst/>
            </a:prstGeom>
            <a:noFill/>
            <a:ln w="25400">
              <a:noFill/>
            </a:ln>
          </p:spPr>
        </p:pic>
        <p:pic>
          <p:nvPicPr>
            <p:cNvPr id="25609" name="Picture 386070" descr="D:\Temp\01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" y="1729"/>
              <a:ext cx="4374" cy="49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5610" name="Group 386079"/>
          <p:cNvGrpSpPr/>
          <p:nvPr/>
        </p:nvGrpSpPr>
        <p:grpSpPr>
          <a:xfrm>
            <a:off x="1019175" y="4792663"/>
            <a:ext cx="6994525" cy="1030287"/>
            <a:chOff x="594" y="3181"/>
            <a:chExt cx="4406" cy="649"/>
          </a:xfrm>
        </p:grpSpPr>
        <p:pic>
          <p:nvPicPr>
            <p:cNvPr id="25611" name="Picture 386074" descr="D:\Temp\02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" y="3181"/>
              <a:ext cx="4406" cy="49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5612" name="Text Box 386075"/>
            <p:cNvSpPr txBox="1"/>
            <p:nvPr/>
          </p:nvSpPr>
          <p:spPr>
            <a:xfrm>
              <a:off x="621" y="3516"/>
              <a:ext cx="231" cy="24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700" tIns="12700" rIns="12700" bIns="12700" anchor="t" anchorCtr="0">
              <a:spAutoFit/>
            </a:bodyPr>
            <a:p>
              <a:pPr algn="ctr" defTabSz="822325">
                <a:buClrTx/>
              </a:pPr>
              <a:r>
                <a:rPr lang="en-US" sz="2400">
                  <a:latin typeface="Arial" panose="020B0604020202020204" pitchFamily="34" charset="0"/>
                </a:rPr>
                <a:t>…</a:t>
              </a:r>
              <a:endParaRPr lang="en-US" sz="2400">
                <a:latin typeface="Arial" panose="020B0604020202020204" pitchFamily="34" charset="0"/>
              </a:endParaRPr>
            </a:p>
          </p:txBody>
        </p:sp>
        <p:pic>
          <p:nvPicPr>
            <p:cNvPr id="25613" name="Picture 38607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21" y="3714"/>
              <a:ext cx="4370" cy="116"/>
            </a:xfrm>
            <a:prstGeom prst="rect">
              <a:avLst/>
            </a:prstGeom>
            <a:noFill/>
            <a:ln w="25400">
              <a:noFill/>
            </a:ln>
          </p:spPr>
        </p:pic>
      </p:grpSp>
      <p:sp>
        <p:nvSpPr>
          <p:cNvPr id="25614" name="Oval 386080"/>
          <p:cNvSpPr/>
          <p:nvPr/>
        </p:nvSpPr>
        <p:spPr>
          <a:xfrm>
            <a:off x="7569200" y="1939925"/>
            <a:ext cx="490538" cy="493713"/>
          </a:xfrm>
          <a:prstGeom prst="ellipse">
            <a:avLst/>
          </a:prstGeom>
          <a:solidFill>
            <a:srgbClr val="CCC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46038" tIns="46038" rIns="46038" bIns="46038" anchor="ctr" anchorCtr="0"/>
          <a:p>
            <a:pPr algn="ctr" defTabSz="822325" eaLnBrk="0" hangingPunct="0">
              <a:lnSpc>
                <a:spcPct val="95000"/>
              </a:lnSpc>
            </a:pPr>
            <a:r>
              <a:rPr lang="en-US" sz="2400">
                <a:latin typeface="Arial" panose="020B0604020202020204" pitchFamily="34" charset="0"/>
              </a:rPr>
              <a:t>1</a:t>
            </a:r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25615" name="Oval 386081"/>
          <p:cNvSpPr/>
          <p:nvPr/>
        </p:nvSpPr>
        <p:spPr>
          <a:xfrm>
            <a:off x="7567613" y="3949700"/>
            <a:ext cx="493712" cy="493713"/>
          </a:xfrm>
          <a:prstGeom prst="ellipse">
            <a:avLst/>
          </a:prstGeom>
          <a:solidFill>
            <a:srgbClr val="CCC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46038" tIns="46038" rIns="46038" bIns="46038" anchor="ctr" anchorCtr="0"/>
          <a:p>
            <a:pPr algn="ctr" defTabSz="822325" eaLnBrk="0" hangingPunct="0">
              <a:lnSpc>
                <a:spcPct val="95000"/>
              </a:lnSpc>
            </a:pPr>
            <a:r>
              <a:rPr lang="en-US" sz="2400">
                <a:latin typeface="Arial" panose="020B0604020202020204" pitchFamily="34" charset="0"/>
              </a:rPr>
              <a:t>2</a:t>
            </a:r>
            <a:endParaRPr 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s 390145"/>
          <p:cNvSpPr/>
          <p:nvPr/>
        </p:nvSpPr>
        <p:spPr>
          <a:xfrm>
            <a:off x="876300" y="3046413"/>
            <a:ext cx="7277100" cy="779462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602105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7650" name="Title 390166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Defining a Null Value</a:t>
            </a:r>
            <a:endParaRPr lang="en-US"/>
          </a:p>
        </p:txBody>
      </p:sp>
      <p:sp>
        <p:nvSpPr>
          <p:cNvPr id="27651" name="Text Placeholder 390167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1096963"/>
          </a:xfrm>
        </p:spPr>
        <p:txBody>
          <a:bodyPr lIns="12700" tIns="12700" rIns="12700" bIns="12700" anchor="t" anchorCtr="0">
            <a:spAutoFit/>
          </a:bodyPr>
          <a:p>
            <a:pPr lvl="1"/>
            <a:r>
              <a:rPr lang="en-US"/>
              <a:t>A null is a value that is unavailable, unassigned, unknown, or inapplicable.</a:t>
            </a:r>
            <a:endParaRPr lang="en-US"/>
          </a:p>
          <a:p>
            <a:pPr lvl="1"/>
            <a:r>
              <a:rPr lang="en-US"/>
              <a:t>A null is not the same as a zero or a blank space.</a:t>
            </a:r>
            <a:endParaRPr lang="en-US"/>
          </a:p>
        </p:txBody>
      </p:sp>
      <p:sp>
        <p:nvSpPr>
          <p:cNvPr id="27652" name="Rectangles 390148"/>
          <p:cNvSpPr/>
          <p:nvPr/>
        </p:nvSpPr>
        <p:spPr>
          <a:xfrm>
            <a:off x="1030288" y="3019425"/>
            <a:ext cx="4124325" cy="8048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602105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last_name, job_id, salary, commission_pct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602105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7653" name="Rectangles 390149"/>
          <p:cNvSpPr/>
          <p:nvPr/>
        </p:nvSpPr>
        <p:spPr>
          <a:xfrm>
            <a:off x="5724525" y="3122613"/>
            <a:ext cx="2008188" cy="346075"/>
          </a:xfrm>
          <a:prstGeom prst="rect">
            <a:avLst/>
          </a:prstGeom>
          <a:noFill/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4" name="Text Box 390150"/>
          <p:cNvSpPr txBox="1"/>
          <p:nvPr/>
        </p:nvSpPr>
        <p:spPr>
          <a:xfrm>
            <a:off x="1069975" y="4468813"/>
            <a:ext cx="366713" cy="39052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 anchor="t" anchorCtr="0">
            <a:spAutoFit/>
          </a:bodyPr>
          <a:p>
            <a:pPr algn="ctr" defTabSz="822325">
              <a:buClrTx/>
            </a:pPr>
            <a:r>
              <a:rPr lang="en-US" sz="2400">
                <a:latin typeface="Arial" panose="020B0604020202020204" pitchFamily="34" charset="0"/>
              </a:rPr>
              <a:t>…</a:t>
            </a:r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27655" name="Text Box 390151"/>
          <p:cNvSpPr txBox="1"/>
          <p:nvPr/>
        </p:nvSpPr>
        <p:spPr>
          <a:xfrm>
            <a:off x="1082675" y="5370513"/>
            <a:ext cx="366713" cy="39052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 anchor="t" anchorCtr="0">
            <a:spAutoFit/>
          </a:bodyPr>
          <a:p>
            <a:pPr algn="ctr" defTabSz="822325">
              <a:buClrTx/>
            </a:pPr>
            <a:r>
              <a:rPr lang="en-US" sz="2400">
                <a:latin typeface="Arial" panose="020B0604020202020204" pitchFamily="34" charset="0"/>
              </a:rPr>
              <a:t>…</a:t>
            </a:r>
            <a:endParaRPr lang="en-US" sz="2400">
              <a:latin typeface="Arial" panose="020B0604020202020204" pitchFamily="34" charset="0"/>
            </a:endParaRPr>
          </a:p>
        </p:txBody>
      </p:sp>
      <p:pic>
        <p:nvPicPr>
          <p:cNvPr id="27656" name="Picture 3901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225" y="3954463"/>
            <a:ext cx="6962775" cy="676275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27657" name="Picture 3901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4832350"/>
            <a:ext cx="6972300" cy="64770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27658" name="Picture 390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5764213"/>
            <a:ext cx="6962775" cy="257175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27659" name="Picture 3901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0" y="6018213"/>
            <a:ext cx="6962775" cy="185737"/>
          </a:xfrm>
          <a:prstGeom prst="rect">
            <a:avLst/>
          </a:prstGeom>
          <a:noFill/>
          <a:ln w="25400">
            <a:noFill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s 392193"/>
          <p:cNvSpPr/>
          <p:nvPr/>
        </p:nvSpPr>
        <p:spPr>
          <a:xfrm>
            <a:off x="876300" y="2619375"/>
            <a:ext cx="7277100" cy="728663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9698" name="Rectangles 392194"/>
          <p:cNvSpPr/>
          <p:nvPr/>
        </p:nvSpPr>
        <p:spPr>
          <a:xfrm>
            <a:off x="1017588" y="2759075"/>
            <a:ext cx="6848475" cy="56038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last_name, 12*salary*commission_pct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9699" name="Title 392204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Null Values </a:t>
            </a:r>
            <a:br>
              <a:rPr lang="en-US"/>
            </a:br>
            <a:r>
              <a:rPr lang="en-US"/>
              <a:t>in Arithmetic Expressions</a:t>
            </a:r>
            <a:endParaRPr lang="en-US"/>
          </a:p>
        </p:txBody>
      </p:sp>
      <p:sp>
        <p:nvSpPr>
          <p:cNvPr id="29700" name="Text Placeholder 392205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695325"/>
          </a:xfrm>
        </p:spPr>
        <p:txBody>
          <a:bodyPr lIns="12700" tIns="12700" rIns="12700" bIns="12700" anchor="t" anchorCtr="0">
            <a:spAutoFit/>
          </a:bodyPr>
          <a:p>
            <a:r>
              <a:rPr lang="en-US"/>
              <a:t>Arithmetic expressions containing a null value evaluate to null.</a:t>
            </a:r>
            <a:endParaRPr lang="en-US"/>
          </a:p>
        </p:txBody>
      </p:sp>
      <p:sp>
        <p:nvSpPr>
          <p:cNvPr id="29701" name="Rectangles 392197"/>
          <p:cNvSpPr/>
          <p:nvPr/>
        </p:nvSpPr>
        <p:spPr>
          <a:xfrm>
            <a:off x="3452813" y="2719388"/>
            <a:ext cx="3805237" cy="338137"/>
          </a:xfrm>
          <a:prstGeom prst="rect">
            <a:avLst/>
          </a:prstGeom>
          <a:noFill/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9702" name="Text Box 392198"/>
          <p:cNvSpPr txBox="1"/>
          <p:nvPr/>
        </p:nvSpPr>
        <p:spPr>
          <a:xfrm>
            <a:off x="1035050" y="4900613"/>
            <a:ext cx="366713" cy="39052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 anchor="t" anchorCtr="0">
            <a:spAutoFit/>
          </a:bodyPr>
          <a:p>
            <a:pPr algn="ctr" defTabSz="822325">
              <a:buClrTx/>
            </a:pPr>
            <a:r>
              <a:rPr lang="en-US" sz="2400">
                <a:latin typeface="Arial" panose="020B0604020202020204" pitchFamily="34" charset="0"/>
              </a:rPr>
              <a:t>…</a:t>
            </a:r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29703" name="Text Box 392199"/>
          <p:cNvSpPr txBox="1"/>
          <p:nvPr/>
        </p:nvSpPr>
        <p:spPr>
          <a:xfrm>
            <a:off x="1047750" y="4062413"/>
            <a:ext cx="366713" cy="39052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 anchor="t" anchorCtr="0">
            <a:spAutoFit/>
          </a:bodyPr>
          <a:p>
            <a:pPr algn="ctr" defTabSz="822325">
              <a:buClrTx/>
            </a:pPr>
            <a:r>
              <a:rPr lang="en-US" sz="2400">
                <a:latin typeface="Arial" panose="020B0604020202020204" pitchFamily="34" charset="0"/>
              </a:rPr>
              <a:t>…</a:t>
            </a:r>
            <a:endParaRPr lang="en-US" sz="2400">
              <a:latin typeface="Arial" panose="020B0604020202020204" pitchFamily="34" charset="0"/>
            </a:endParaRPr>
          </a:p>
        </p:txBody>
      </p:sp>
      <p:pic>
        <p:nvPicPr>
          <p:cNvPr id="29704" name="Picture 3922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33463" y="3543300"/>
            <a:ext cx="6953250" cy="69850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29705" name="Picture 3922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3" y="4443413"/>
            <a:ext cx="6953250" cy="638175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29706" name="Picture 392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3" y="5286375"/>
            <a:ext cx="6943725" cy="24765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29707" name="Picture 3922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63" y="5535613"/>
            <a:ext cx="6937375" cy="185737"/>
          </a:xfrm>
          <a:prstGeom prst="rect">
            <a:avLst/>
          </a:prstGeom>
          <a:noFill/>
          <a:ln w="25400">
            <a:noFill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Title 394243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Defining a Column Alias</a:t>
            </a:r>
            <a:endParaRPr lang="en-US"/>
          </a:p>
        </p:txBody>
      </p:sp>
      <p:sp>
        <p:nvSpPr>
          <p:cNvPr id="31746" name="Text Placeholder 394244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3306763"/>
          </a:xfrm>
        </p:spPr>
        <p:txBody>
          <a:bodyPr lIns="12700" tIns="12700" rIns="12700" bIns="12700" anchor="t" anchorCtr="0">
            <a:spAutoFit/>
          </a:bodyPr>
          <a:p>
            <a:r>
              <a:rPr lang="en-US"/>
              <a:t>A column alias:</a:t>
            </a:r>
            <a:endParaRPr lang="en-US"/>
          </a:p>
          <a:p>
            <a:pPr lvl="1"/>
            <a:r>
              <a:rPr lang="en-US"/>
              <a:t>Renames a column heading</a:t>
            </a:r>
            <a:endParaRPr lang="en-US"/>
          </a:p>
          <a:p>
            <a:pPr lvl="1"/>
            <a:r>
              <a:rPr lang="en-US"/>
              <a:t>Is useful with calculations</a:t>
            </a:r>
            <a:endParaRPr lang="en-US"/>
          </a:p>
          <a:p>
            <a:pPr lvl="1"/>
            <a:r>
              <a:rPr lang="en-US"/>
              <a:t>Immediately follows the column name (There can also be the optional </a:t>
            </a:r>
            <a:r>
              <a:rPr lang="en-US">
                <a:latin typeface="Courier New" panose="02070309020205020404" pitchFamily="49" charset="0"/>
              </a:rPr>
              <a:t>AS</a:t>
            </a:r>
            <a:r>
              <a:rPr lang="en-US"/>
              <a:t> keyword between the column name and alias.)</a:t>
            </a:r>
            <a:endParaRPr lang="en-US"/>
          </a:p>
          <a:p>
            <a:pPr lvl="1"/>
            <a:r>
              <a:rPr lang="en-US"/>
              <a:t>Requires double quotation marks if it contains spaces or special characters or if it is case-sensitive</a:t>
            </a:r>
            <a:endParaRPr lang="en-US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3793" name="Picture 3962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4921250"/>
            <a:ext cx="6953250" cy="866775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33794" name="Picture 396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643188"/>
            <a:ext cx="6972300" cy="885825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33795" name="Rectangles 396291"/>
          <p:cNvSpPr/>
          <p:nvPr/>
        </p:nvSpPr>
        <p:spPr>
          <a:xfrm>
            <a:off x="887413" y="1816100"/>
            <a:ext cx="7277100" cy="70167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3796" name="Rectangles 396292"/>
          <p:cNvSpPr/>
          <p:nvPr/>
        </p:nvSpPr>
        <p:spPr>
          <a:xfrm>
            <a:off x="876300" y="4038600"/>
            <a:ext cx="7277100" cy="68897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3797" name="Title 396293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t" anchorCtr="0"/>
          <a:p>
            <a:r>
              <a:rPr lang="en-US"/>
              <a:t>Using Column Aliases</a:t>
            </a:r>
            <a:endParaRPr lang="en-US"/>
          </a:p>
        </p:txBody>
      </p:sp>
      <p:sp>
        <p:nvSpPr>
          <p:cNvPr id="33798" name="Rectangles 396294"/>
          <p:cNvSpPr/>
          <p:nvPr/>
        </p:nvSpPr>
        <p:spPr>
          <a:xfrm>
            <a:off x="1198563" y="2690813"/>
            <a:ext cx="3552825" cy="201612"/>
          </a:xfrm>
          <a:prstGeom prst="rect">
            <a:avLst/>
          </a:prstGeom>
          <a:noFill/>
          <a:ln w="28575" cap="flat" cmpd="sng">
            <a:solidFill>
              <a:srgbClr val="FF5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3799" name="Rectangles 396295"/>
          <p:cNvSpPr/>
          <p:nvPr/>
        </p:nvSpPr>
        <p:spPr>
          <a:xfrm>
            <a:off x="1174750" y="4946650"/>
            <a:ext cx="2479675" cy="198438"/>
          </a:xfrm>
          <a:prstGeom prst="rect">
            <a:avLst/>
          </a:prstGeom>
          <a:noFill/>
          <a:ln w="28575" cap="flat" cmpd="sng">
            <a:solidFill>
              <a:srgbClr val="FF5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3800" name="Rectangles 396296"/>
          <p:cNvSpPr/>
          <p:nvPr/>
        </p:nvSpPr>
        <p:spPr>
          <a:xfrm>
            <a:off x="965200" y="4117975"/>
            <a:ext cx="6438900" cy="5492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latin typeface="Courier New" panose="02070309020205020404" pitchFamily="49" charset="0"/>
              </a:rPr>
              <a:t>SELECT last_name "Name" , salary*12 "Annual Salary"</a:t>
            </a:r>
            <a:endParaRPr lang="en-US" sz="1800"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latin typeface="Courier New" panose="02070309020205020404" pitchFamily="49" charset="0"/>
              </a:rPr>
              <a:t>FROM   employees;</a:t>
            </a:r>
            <a:endParaRPr lang="en-US" sz="1800">
              <a:latin typeface="Courier New" panose="02070309020205020404" pitchFamily="49" charset="0"/>
            </a:endParaRPr>
          </a:p>
        </p:txBody>
      </p:sp>
      <p:sp>
        <p:nvSpPr>
          <p:cNvPr id="33801" name="Rectangles 396297"/>
          <p:cNvSpPr/>
          <p:nvPr/>
        </p:nvSpPr>
        <p:spPr>
          <a:xfrm>
            <a:off x="974725" y="1803400"/>
            <a:ext cx="5108575" cy="7270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last_name AS name, commission_pct comm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3802" name="Rectangles 396298"/>
          <p:cNvSpPr/>
          <p:nvPr/>
        </p:nvSpPr>
        <p:spPr>
          <a:xfrm>
            <a:off x="3740150" y="1911350"/>
            <a:ext cx="619125" cy="219075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3803" name="Rectangles 396299"/>
          <p:cNvSpPr/>
          <p:nvPr/>
        </p:nvSpPr>
        <p:spPr>
          <a:xfrm>
            <a:off x="3314700" y="4132263"/>
            <a:ext cx="885825" cy="231775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3804" name="Text Box 396300"/>
          <p:cNvSpPr txBox="1"/>
          <p:nvPr/>
        </p:nvSpPr>
        <p:spPr>
          <a:xfrm>
            <a:off x="996950" y="3363913"/>
            <a:ext cx="366713" cy="39052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 anchor="t" anchorCtr="0">
            <a:spAutoFit/>
          </a:bodyPr>
          <a:p>
            <a:pPr algn="ctr" defTabSz="822325">
              <a:buClrTx/>
            </a:pPr>
            <a:r>
              <a:rPr lang="en-US" sz="2400">
                <a:latin typeface="Arial" panose="020B0604020202020204" pitchFamily="34" charset="0"/>
              </a:rPr>
              <a:t>…</a:t>
            </a:r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33805" name="Text Box 396301"/>
          <p:cNvSpPr txBox="1"/>
          <p:nvPr/>
        </p:nvSpPr>
        <p:spPr>
          <a:xfrm>
            <a:off x="996950" y="5594350"/>
            <a:ext cx="366713" cy="39052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 anchor="t" anchorCtr="0">
            <a:spAutoFit/>
          </a:bodyPr>
          <a:p>
            <a:pPr algn="ctr" defTabSz="822325">
              <a:buClrTx/>
            </a:pPr>
            <a:r>
              <a:rPr lang="en-US" sz="2400">
                <a:latin typeface="Arial" panose="020B0604020202020204" pitchFamily="34" charset="0"/>
              </a:rPr>
              <a:t>…</a:t>
            </a:r>
            <a:endParaRPr lang="en-US" sz="2400">
              <a:latin typeface="Arial" panose="020B0604020202020204" pitchFamily="34" charset="0"/>
            </a:endParaRPr>
          </a:p>
        </p:txBody>
      </p:sp>
      <p:pic>
        <p:nvPicPr>
          <p:cNvPr id="33806" name="Picture 3963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3744913"/>
            <a:ext cx="6981825" cy="180975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33807" name="Rectangles 396303"/>
          <p:cNvSpPr/>
          <p:nvPr/>
        </p:nvSpPr>
        <p:spPr>
          <a:xfrm>
            <a:off x="6642100" y="1911350"/>
            <a:ext cx="619125" cy="219075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3808" name="Rectangles 396304"/>
          <p:cNvSpPr/>
          <p:nvPr/>
        </p:nvSpPr>
        <p:spPr>
          <a:xfrm>
            <a:off x="5043488" y="2686050"/>
            <a:ext cx="2638425" cy="193675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33809" name="Picture 3963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5975350"/>
            <a:ext cx="6981825" cy="180975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33810" name="Rectangles 396306"/>
          <p:cNvSpPr/>
          <p:nvPr/>
        </p:nvSpPr>
        <p:spPr>
          <a:xfrm>
            <a:off x="4527550" y="4946650"/>
            <a:ext cx="2479675" cy="198438"/>
          </a:xfrm>
          <a:prstGeom prst="rect">
            <a:avLst/>
          </a:prstGeom>
          <a:noFill/>
          <a:ln w="28575" cap="flat" cmpd="sng">
            <a:solidFill>
              <a:srgbClr val="FF5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3811" name="Rectangles 396307"/>
          <p:cNvSpPr/>
          <p:nvPr/>
        </p:nvSpPr>
        <p:spPr>
          <a:xfrm>
            <a:off x="5953125" y="4133850"/>
            <a:ext cx="2079625" cy="231775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Title 398339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Concatenation Operator</a:t>
            </a:r>
            <a:endParaRPr lang="en-US"/>
          </a:p>
        </p:txBody>
      </p:sp>
      <p:sp>
        <p:nvSpPr>
          <p:cNvPr id="35842" name="Text Placeholder 398340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2235200"/>
          </a:xfrm>
        </p:spPr>
        <p:txBody>
          <a:bodyPr lIns="12700" tIns="12700" rIns="12700" bIns="12700" anchor="t" anchorCtr="0">
            <a:spAutoFit/>
          </a:bodyPr>
          <a:p>
            <a:r>
              <a:rPr lang="en-US"/>
              <a:t>A concatenation operator:</a:t>
            </a:r>
            <a:endParaRPr lang="en-US"/>
          </a:p>
          <a:p>
            <a:pPr lvl="1"/>
            <a:r>
              <a:rPr lang="en-US"/>
              <a:t>Links columns or character strings to other columns </a:t>
            </a:r>
            <a:endParaRPr lang="en-US"/>
          </a:p>
          <a:p>
            <a:pPr lvl="1"/>
            <a:r>
              <a:rPr lang="en-US"/>
              <a:t>Is represented by two vertical bars (||)</a:t>
            </a:r>
            <a:endParaRPr lang="en-US"/>
          </a:p>
          <a:p>
            <a:pPr lvl="1"/>
            <a:r>
              <a:rPr lang="en-US"/>
              <a:t>Creates a resultant column that is a character expression</a:t>
            </a:r>
            <a:endParaRPr lang="en-US"/>
          </a:p>
        </p:txBody>
      </p:sp>
      <p:sp>
        <p:nvSpPr>
          <p:cNvPr id="35843" name="Rectangles 398341"/>
          <p:cNvSpPr/>
          <p:nvPr/>
        </p:nvSpPr>
        <p:spPr>
          <a:xfrm>
            <a:off x="876300" y="4149725"/>
            <a:ext cx="7277100" cy="741363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latin typeface="Courier New" panose="02070309020205020404" pitchFamily="49" charset="0"/>
              </a:rPr>
              <a:t>SELECT	last_name||job_id AS "Employees"</a:t>
            </a:r>
            <a:endParaRPr lang="en-US" sz="1800"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latin typeface="Courier New" panose="02070309020205020404" pitchFamily="49" charset="0"/>
              </a:rPr>
              <a:t>FROM 	employees;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5844" name="Rectangles 398342"/>
          <p:cNvSpPr/>
          <p:nvPr/>
        </p:nvSpPr>
        <p:spPr>
          <a:xfrm>
            <a:off x="3400425" y="4244975"/>
            <a:ext cx="274638" cy="269875"/>
          </a:xfrm>
          <a:prstGeom prst="rect">
            <a:avLst/>
          </a:prstGeom>
          <a:noFill/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grpSp>
        <p:nvGrpSpPr>
          <p:cNvPr id="35845" name="Group 398347"/>
          <p:cNvGrpSpPr/>
          <p:nvPr/>
        </p:nvGrpSpPr>
        <p:grpSpPr>
          <a:xfrm>
            <a:off x="893763" y="5064125"/>
            <a:ext cx="7221537" cy="1152525"/>
            <a:chOff x="587" y="3190"/>
            <a:chExt cx="4549" cy="726"/>
          </a:xfrm>
        </p:grpSpPr>
        <p:sp>
          <p:nvSpPr>
            <p:cNvPr id="35846" name="Text Box 398343"/>
            <p:cNvSpPr txBox="1"/>
            <p:nvPr/>
          </p:nvSpPr>
          <p:spPr>
            <a:xfrm>
              <a:off x="606" y="3564"/>
              <a:ext cx="231" cy="24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700" tIns="12700" rIns="12700" bIns="12700" anchor="t" anchorCtr="0">
              <a:spAutoFit/>
            </a:bodyPr>
            <a:p>
              <a:pPr algn="ctr" defTabSz="822325">
                <a:buClrTx/>
              </a:pPr>
              <a:r>
                <a:rPr lang="en-US" sz="2400">
                  <a:latin typeface="Arial" panose="020B0604020202020204" pitchFamily="34" charset="0"/>
                </a:rPr>
                <a:t>…</a:t>
              </a:r>
              <a:endParaRPr lang="en-US" sz="2400">
                <a:latin typeface="Arial" panose="020B0604020202020204" pitchFamily="34" charset="0"/>
              </a:endParaRPr>
            </a:p>
          </p:txBody>
        </p:sp>
        <p:pic>
          <p:nvPicPr>
            <p:cNvPr id="35847" name="Picture 39834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7" y="3802"/>
              <a:ext cx="4398" cy="114"/>
            </a:xfrm>
            <a:prstGeom prst="rect">
              <a:avLst/>
            </a:prstGeom>
            <a:noFill/>
            <a:ln w="25400">
              <a:noFill/>
            </a:ln>
          </p:spPr>
        </p:pic>
        <p:pic>
          <p:nvPicPr>
            <p:cNvPr id="35848" name="Picture 398345" descr="D:\Temp\03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" y="3190"/>
              <a:ext cx="4549" cy="52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itle 402435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Literal Character Strings</a:t>
            </a:r>
            <a:endParaRPr lang="en-US"/>
          </a:p>
        </p:txBody>
      </p:sp>
      <p:sp>
        <p:nvSpPr>
          <p:cNvPr id="37890" name="Text Placeholder 402436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2168525"/>
          </a:xfrm>
        </p:spPr>
        <p:txBody>
          <a:bodyPr lIns="12700" tIns="12700" rIns="12700" bIns="12700" anchor="t" anchorCtr="0">
            <a:spAutoFit/>
          </a:bodyPr>
          <a:p>
            <a:pPr lvl="1"/>
            <a:r>
              <a:rPr lang="en-US"/>
              <a:t>A literal is a character, a number, or a date that is included in the </a:t>
            </a:r>
            <a:r>
              <a:rPr lang="en-US">
                <a:latin typeface="Courier New" panose="02070309020205020404" pitchFamily="49" charset="0"/>
              </a:rPr>
              <a:t>SELECT</a:t>
            </a:r>
            <a:r>
              <a:rPr lang="en-US"/>
              <a:t> statement.</a:t>
            </a:r>
            <a:endParaRPr lang="en-US"/>
          </a:p>
          <a:p>
            <a:pPr lvl="1"/>
            <a:r>
              <a:rPr lang="en-US"/>
              <a:t>Date and character literal values must be enclosed by single quotation marks.</a:t>
            </a:r>
            <a:endParaRPr lang="en-US"/>
          </a:p>
          <a:p>
            <a:pPr lvl="1"/>
            <a:r>
              <a:rPr lang="en-US"/>
              <a:t>Each character string is output once for each</a:t>
            </a:r>
            <a:br>
              <a:rPr lang="en-US"/>
            </a:br>
            <a:r>
              <a:rPr lang="en-US"/>
              <a:t>row returned.</a:t>
            </a:r>
            <a:endParaRPr lang="en-US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Title 404482"/>
          <p:cNvSpPr>
            <a:spLocks noGrp="1"/>
          </p:cNvSpPr>
          <p:nvPr>
            <p:ph type="title"/>
          </p:nvPr>
        </p:nvSpPr>
        <p:spPr>
          <a:xfrm>
            <a:off x="731838" y="530225"/>
            <a:ext cx="7618412" cy="881063"/>
          </a:xfrm>
        </p:spPr>
        <p:txBody>
          <a:bodyPr vert="horz" wrap="square" lIns="92075" tIns="46038" rIns="92075" bIns="46038" anchor="t" anchorCtr="0"/>
          <a:p>
            <a:r>
              <a:rPr lang="en-US"/>
              <a:t>Using Literal Character Strings</a:t>
            </a:r>
            <a:endParaRPr lang="en-US"/>
          </a:p>
        </p:txBody>
      </p:sp>
      <p:sp>
        <p:nvSpPr>
          <p:cNvPr id="39938" name="Text Box 404485"/>
          <p:cNvSpPr txBox="1"/>
          <p:nvPr/>
        </p:nvSpPr>
        <p:spPr>
          <a:xfrm>
            <a:off x="1031875" y="4886325"/>
            <a:ext cx="366713" cy="39052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 anchor="t" anchorCtr="0">
            <a:spAutoFit/>
          </a:bodyPr>
          <a:p>
            <a:pPr algn="ctr" defTabSz="822325">
              <a:buClrTx/>
            </a:pPr>
            <a:r>
              <a:rPr lang="en-US" sz="2400">
                <a:latin typeface="Arial" panose="020B0604020202020204" pitchFamily="34" charset="0"/>
              </a:rPr>
              <a:t>…</a:t>
            </a:r>
            <a:endParaRPr lang="en-US" sz="2400">
              <a:latin typeface="Arial" panose="020B0604020202020204" pitchFamily="34" charset="0"/>
            </a:endParaRPr>
          </a:p>
        </p:txBody>
      </p:sp>
      <p:pic>
        <p:nvPicPr>
          <p:cNvPr id="39939" name="Picture 4044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638" y="3076575"/>
            <a:ext cx="6934200" cy="1971675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39940" name="Picture 4044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38" y="5267325"/>
            <a:ext cx="6981825" cy="180975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39941" name="Rectangles 404489"/>
          <p:cNvSpPr/>
          <p:nvPr/>
        </p:nvSpPr>
        <p:spPr>
          <a:xfrm>
            <a:off x="876300" y="1919288"/>
            <a:ext cx="7277100" cy="1071562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last_name ||' is a '||job_id 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AS "Employee Details"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2" name="Rectangles 404484"/>
          <p:cNvSpPr/>
          <p:nvPr/>
        </p:nvSpPr>
        <p:spPr>
          <a:xfrm>
            <a:off x="3522663" y="2019300"/>
            <a:ext cx="1146175" cy="309563"/>
          </a:xfrm>
          <a:prstGeom prst="rect">
            <a:avLst/>
          </a:prstGeom>
          <a:noFill/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Title 453642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Alternative Quote (</a:t>
            </a:r>
            <a:r>
              <a:rPr lang="en-US">
                <a:latin typeface="Courier New" panose="02070309020205020404" pitchFamily="49" charset="0"/>
              </a:rPr>
              <a:t>q</a:t>
            </a:r>
            <a:r>
              <a:rPr lang="en-US"/>
              <a:t>) Operator</a:t>
            </a:r>
            <a:endParaRPr lang="en-US"/>
          </a:p>
        </p:txBody>
      </p:sp>
      <p:sp>
        <p:nvSpPr>
          <p:cNvPr id="41986" name="Text Placeholder 453643"/>
          <p:cNvSpPr>
            <a:spLocks noGrp="1"/>
          </p:cNvSpPr>
          <p:nvPr>
            <p:ph idx="1"/>
          </p:nvPr>
        </p:nvSpPr>
        <p:spPr/>
        <p:txBody>
          <a:bodyPr lIns="12700" tIns="12700" rIns="12700" bIns="12700" anchor="t" anchorCtr="0">
            <a:spAutoFit/>
          </a:bodyPr>
          <a:p>
            <a:pPr lvl="1"/>
            <a:r>
              <a:rPr lang="en-US"/>
              <a:t>Specify your own quotation mark delimiter</a:t>
            </a:r>
            <a:endParaRPr lang="en-US"/>
          </a:p>
          <a:p>
            <a:pPr lvl="1"/>
            <a:r>
              <a:rPr lang="en-US"/>
              <a:t>Choose any delimiter</a:t>
            </a:r>
            <a:endParaRPr lang="en-US"/>
          </a:p>
          <a:p>
            <a:pPr lvl="1"/>
            <a:r>
              <a:rPr lang="en-US"/>
              <a:t>Increase readability and usability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1987" name="Rectangles 453635"/>
          <p:cNvSpPr/>
          <p:nvPr/>
        </p:nvSpPr>
        <p:spPr>
          <a:xfrm>
            <a:off x="876300" y="3057525"/>
            <a:ext cx="7277100" cy="155575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department_name || 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q'[, it's assigned Manager Id: ]' 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|| manager_id 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AS "Department and Manager" 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departments;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41988" name="Picture 453637" descr="D:\Temp\06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788" y="4719638"/>
            <a:ext cx="6823075" cy="993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9" name="Rectangles 453638"/>
          <p:cNvSpPr/>
          <p:nvPr/>
        </p:nvSpPr>
        <p:spPr>
          <a:xfrm>
            <a:off x="3019425" y="6022975"/>
            <a:ext cx="914400" cy="914400"/>
          </a:xfrm>
          <a:prstGeom prst="rect">
            <a:avLst/>
          </a:prstGeom>
          <a:noFill/>
          <a:ln w="25400">
            <a:noFill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1990" name="Text Box 453639"/>
          <p:cNvSpPr txBox="1"/>
          <p:nvPr/>
        </p:nvSpPr>
        <p:spPr>
          <a:xfrm>
            <a:off x="1114425" y="5532438"/>
            <a:ext cx="366713" cy="39052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 anchor="t" anchorCtr="0">
            <a:spAutoFit/>
          </a:bodyPr>
          <a:p>
            <a:pPr algn="ctr" defTabSz="822325">
              <a:buClrTx/>
            </a:pPr>
            <a:r>
              <a:rPr lang="en-US" sz="2400">
                <a:latin typeface="Arial" panose="020B0604020202020204" pitchFamily="34" charset="0"/>
              </a:rPr>
              <a:t>…</a:t>
            </a:r>
            <a:endParaRPr lang="en-US" sz="2400">
              <a:latin typeface="Arial" panose="020B0604020202020204" pitchFamily="34" charset="0"/>
            </a:endParaRPr>
          </a:p>
        </p:txBody>
      </p:sp>
      <p:pic>
        <p:nvPicPr>
          <p:cNvPr id="41991" name="Picture 4536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5856288"/>
            <a:ext cx="6972300" cy="238125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41992" name="Rectangles 453641"/>
          <p:cNvSpPr/>
          <p:nvPr/>
        </p:nvSpPr>
        <p:spPr>
          <a:xfrm>
            <a:off x="1841500" y="3400425"/>
            <a:ext cx="4629150" cy="300038"/>
          </a:xfrm>
          <a:prstGeom prst="rect">
            <a:avLst/>
          </a:prstGeom>
          <a:noFill/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defTabSz="228600">
              <a:buClrTx/>
            </a:pPr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365571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Objectives</a:t>
            </a:r>
            <a:endParaRPr lang="en-US"/>
          </a:p>
        </p:txBody>
      </p:sp>
      <p:sp>
        <p:nvSpPr>
          <p:cNvPr id="7170" name="Text Placeholder 365572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2258695"/>
          </a:xfrm>
        </p:spPr>
        <p:txBody>
          <a:bodyPr lIns="12700" tIns="12700" rIns="12700" bIns="12700" anchor="t" anchorCtr="0">
            <a:spAutoFit/>
          </a:bodyPr>
          <a:p>
            <a:pPr>
              <a:spcBef>
                <a:spcPct val="0"/>
              </a:spcBef>
            </a:pPr>
            <a:r>
              <a:rPr lang="en-US"/>
              <a:t>After completing this lesson, you should be able to do the following:</a:t>
            </a:r>
            <a:endParaRPr lang="en-US"/>
          </a:p>
          <a:p>
            <a:pPr lvl="1"/>
            <a:r>
              <a:rPr lang="en-US"/>
              <a:t>List the capabilities of SQL </a:t>
            </a:r>
            <a:r>
              <a:rPr lang="en-US">
                <a:latin typeface="Courier New" panose="02070309020205020404" pitchFamily="49" charset="0"/>
              </a:rPr>
              <a:t>SELECT</a:t>
            </a:r>
            <a:r>
              <a:rPr lang="en-US"/>
              <a:t> statements</a:t>
            </a:r>
            <a:endParaRPr lang="en-US"/>
          </a:p>
          <a:p>
            <a:pPr lvl="1"/>
            <a:r>
              <a:rPr lang="en-US"/>
              <a:t>Execute a basic </a:t>
            </a:r>
            <a:r>
              <a:rPr lang="en-US">
                <a:latin typeface="Courier New" panose="02070309020205020404" pitchFamily="49" charset="0"/>
              </a:rPr>
              <a:t>SELECT</a:t>
            </a:r>
            <a:r>
              <a:rPr lang="en-US"/>
              <a:t> statement</a:t>
            </a:r>
            <a:endParaRPr lang="en-US"/>
          </a:p>
          <a:p>
            <a:pPr lvl="1"/>
            <a:r>
              <a:rPr lang="en-US"/>
              <a:t>Differentiate between SQL statements and SQL Developer commands</a:t>
            </a:r>
            <a:endParaRPr lang="en-US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Title 406535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Duplicate Rows</a:t>
            </a:r>
            <a:endParaRPr lang="en-US"/>
          </a:p>
        </p:txBody>
      </p:sp>
      <p:sp>
        <p:nvSpPr>
          <p:cNvPr id="44034" name="Text Placeholder 406536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695325"/>
          </a:xfrm>
        </p:spPr>
        <p:txBody>
          <a:bodyPr lIns="12700" tIns="12700" rIns="12700" bIns="12700" anchor="t" anchorCtr="0">
            <a:spAutoFit/>
          </a:bodyPr>
          <a:p>
            <a:r>
              <a:rPr lang="en-US"/>
              <a:t>The default display of queries is all rows, including duplicate rows.</a:t>
            </a:r>
            <a:endParaRPr lang="en-US"/>
          </a:p>
        </p:txBody>
      </p:sp>
      <p:sp>
        <p:nvSpPr>
          <p:cNvPr id="44035" name="Rectangles 406531"/>
          <p:cNvSpPr/>
          <p:nvPr/>
        </p:nvSpPr>
        <p:spPr>
          <a:xfrm>
            <a:off x="876300" y="2574925"/>
            <a:ext cx="7286625" cy="70167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department_id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44036" name="Group 406538"/>
          <p:cNvGrpSpPr/>
          <p:nvPr/>
        </p:nvGrpSpPr>
        <p:grpSpPr>
          <a:xfrm>
            <a:off x="874713" y="3314700"/>
            <a:ext cx="7273925" cy="1160463"/>
            <a:chOff x="593" y="2064"/>
            <a:chExt cx="4582" cy="731"/>
          </a:xfrm>
        </p:grpSpPr>
        <p:sp>
          <p:nvSpPr>
            <p:cNvPr id="44037" name="Text Box 406532"/>
            <p:cNvSpPr txBox="1"/>
            <p:nvPr/>
          </p:nvSpPr>
          <p:spPr>
            <a:xfrm>
              <a:off x="613" y="2441"/>
              <a:ext cx="231" cy="24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700" tIns="12700" rIns="12700" bIns="12700" anchor="t" anchorCtr="0">
              <a:spAutoFit/>
            </a:bodyPr>
            <a:p>
              <a:pPr algn="ctr" defTabSz="822325">
                <a:buClrTx/>
              </a:pPr>
              <a:r>
                <a:rPr lang="en-US" sz="2400">
                  <a:latin typeface="Arial" panose="020B0604020202020204" pitchFamily="34" charset="0"/>
                </a:rPr>
                <a:t>…</a:t>
              </a:r>
              <a:endParaRPr lang="en-US" sz="2400">
                <a:latin typeface="Arial" panose="020B0604020202020204" pitchFamily="34" charset="0"/>
              </a:endParaRPr>
            </a:p>
          </p:txBody>
        </p:sp>
        <p:pic>
          <p:nvPicPr>
            <p:cNvPr id="44038" name="Picture 40653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5" y="2681"/>
              <a:ext cx="4398" cy="114"/>
            </a:xfrm>
            <a:prstGeom prst="rect">
              <a:avLst/>
            </a:prstGeom>
            <a:noFill/>
            <a:ln w="25400">
              <a:noFill/>
            </a:ln>
          </p:spPr>
        </p:pic>
        <p:pic>
          <p:nvPicPr>
            <p:cNvPr id="44039" name="Picture 406537" descr="D:\Temp\04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" y="2064"/>
              <a:ext cx="4582" cy="51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4040" name="Rectangles 406539"/>
          <p:cNvSpPr/>
          <p:nvPr/>
        </p:nvSpPr>
        <p:spPr>
          <a:xfrm>
            <a:off x="876300" y="4484688"/>
            <a:ext cx="7286625" cy="70167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DISTINCT department_id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4041" name="Rectangles 406540"/>
          <p:cNvSpPr/>
          <p:nvPr/>
        </p:nvSpPr>
        <p:spPr>
          <a:xfrm>
            <a:off x="1895475" y="4554538"/>
            <a:ext cx="1295400" cy="250825"/>
          </a:xfrm>
          <a:prstGeom prst="rect">
            <a:avLst/>
          </a:prstGeom>
          <a:noFill/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44042" name="Picture 406541" descr="D:\Temp\05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63" y="5226050"/>
            <a:ext cx="7191375" cy="803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43" name="Picture 4065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63" y="6156325"/>
            <a:ext cx="6956425" cy="190500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44044" name="Text Box 406543"/>
          <p:cNvSpPr txBox="1"/>
          <p:nvPr/>
        </p:nvSpPr>
        <p:spPr>
          <a:xfrm>
            <a:off x="955675" y="5834063"/>
            <a:ext cx="366713" cy="39052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 anchor="t" anchorCtr="0">
            <a:spAutoFit/>
          </a:bodyPr>
          <a:p>
            <a:pPr algn="ctr" defTabSz="822325">
              <a:buClrTx/>
            </a:pPr>
            <a:r>
              <a:rPr lang="en-US" sz="2400">
                <a:latin typeface="Arial" panose="020B0604020202020204" pitchFamily="34" charset="0"/>
              </a:rPr>
              <a:t>…</a:t>
            </a:r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44045" name="Oval 406544"/>
          <p:cNvSpPr/>
          <p:nvPr/>
        </p:nvSpPr>
        <p:spPr>
          <a:xfrm>
            <a:off x="7502525" y="2660650"/>
            <a:ext cx="490538" cy="493713"/>
          </a:xfrm>
          <a:prstGeom prst="ellipse">
            <a:avLst/>
          </a:prstGeom>
          <a:solidFill>
            <a:srgbClr val="CCC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46038" tIns="46038" rIns="46038" bIns="46038" anchor="ctr" anchorCtr="0"/>
          <a:p>
            <a:pPr algn="ctr" defTabSz="822325" eaLnBrk="0" hangingPunct="0">
              <a:lnSpc>
                <a:spcPct val="95000"/>
              </a:lnSpc>
            </a:pPr>
            <a:r>
              <a:rPr lang="en-US" sz="2400">
                <a:latin typeface="Arial" panose="020B0604020202020204" pitchFamily="34" charset="0"/>
              </a:rPr>
              <a:t>1</a:t>
            </a:r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44046" name="Oval 406545"/>
          <p:cNvSpPr/>
          <p:nvPr/>
        </p:nvSpPr>
        <p:spPr>
          <a:xfrm>
            <a:off x="7500938" y="4591050"/>
            <a:ext cx="493712" cy="493713"/>
          </a:xfrm>
          <a:prstGeom prst="ellipse">
            <a:avLst/>
          </a:prstGeom>
          <a:solidFill>
            <a:srgbClr val="CCC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46038" tIns="46038" rIns="46038" bIns="46038" anchor="ctr" anchorCtr="0"/>
          <a:p>
            <a:pPr algn="ctr" defTabSz="822325" eaLnBrk="0" hangingPunct="0">
              <a:lnSpc>
                <a:spcPct val="95000"/>
              </a:lnSpc>
            </a:pPr>
            <a:r>
              <a:rPr lang="en-US" sz="2400">
                <a:latin typeface="Arial" panose="020B0604020202020204" pitchFamily="34" charset="0"/>
              </a:rPr>
              <a:t>2</a:t>
            </a:r>
            <a:endParaRPr 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Title 410805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SQL and </a:t>
            </a:r>
            <a:r>
              <a:rPr lang="en-US" i="1">
                <a:sym typeface="+mn-ea"/>
              </a:rPr>
              <a:t>SQL Developer</a:t>
            </a:r>
            <a:r>
              <a:rPr lang="en-US"/>
              <a:t> Interaction</a:t>
            </a:r>
            <a:endParaRPr lang="en-US"/>
          </a:p>
        </p:txBody>
      </p:sp>
      <p:sp>
        <p:nvSpPr>
          <p:cNvPr id="46082" name="Rectangles 410627"/>
          <p:cNvSpPr/>
          <p:nvPr/>
        </p:nvSpPr>
        <p:spPr>
          <a:xfrm>
            <a:off x="3962400" y="2001838"/>
            <a:ext cx="1924050" cy="3667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algn="ctr" eaLnBrk="0" hangingPunct="0"/>
            <a:r>
              <a:rPr lang="en-US" sz="1800">
                <a:latin typeface="Arial" panose="020B0604020202020204" pitchFamily="34" charset="0"/>
              </a:rPr>
              <a:t>SQL statements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6083" name="Straight Connector 410628"/>
          <p:cNvSpPr/>
          <p:nvPr/>
        </p:nvSpPr>
        <p:spPr>
          <a:xfrm>
            <a:off x="2809875" y="2362200"/>
            <a:ext cx="3657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46084" name="Rectangles 410644"/>
          <p:cNvSpPr/>
          <p:nvPr/>
        </p:nvSpPr>
        <p:spPr>
          <a:xfrm>
            <a:off x="5360988" y="3843338"/>
            <a:ext cx="1657350" cy="4222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algn="ctr" eaLnBrk="0" hangingPunct="0">
              <a:lnSpc>
                <a:spcPct val="120000"/>
              </a:lnSpc>
              <a:spcBef>
                <a:spcPct val="60000"/>
              </a:spcBef>
            </a:pPr>
            <a:r>
              <a:rPr lang="en-US" sz="1800">
                <a:latin typeface="Arial" panose="020B0604020202020204" pitchFamily="34" charset="0"/>
              </a:rPr>
              <a:t>Query results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6085" name="Freeform 410645"/>
          <p:cNvSpPr/>
          <p:nvPr/>
        </p:nvSpPr>
        <p:spPr>
          <a:xfrm>
            <a:off x="5029200" y="3435350"/>
            <a:ext cx="2289175" cy="388938"/>
          </a:xfrm>
          <a:custGeom>
            <a:avLst/>
            <a:gdLst/>
            <a:ahLst/>
            <a:cxnLst/>
            <a:pathLst>
              <a:path w="1397" h="153">
                <a:moveTo>
                  <a:pt x="1396" y="0"/>
                </a:moveTo>
                <a:lnTo>
                  <a:pt x="1396" y="152"/>
                </a:lnTo>
                <a:lnTo>
                  <a:pt x="0" y="152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/>
          <a:p>
            <a:endParaRPr lang="en-US"/>
          </a:p>
        </p:txBody>
      </p:sp>
      <p:sp>
        <p:nvSpPr>
          <p:cNvPr id="46086" name="Rectangles 410667"/>
          <p:cNvSpPr/>
          <p:nvPr/>
        </p:nvSpPr>
        <p:spPr>
          <a:xfrm>
            <a:off x="2200911" y="3843338"/>
            <a:ext cx="1818005" cy="64516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algn="ctr" eaLnBrk="0" hangingPunct="0"/>
            <a:r>
              <a:rPr lang="en-US" sz="1800" i="1">
                <a:sym typeface="+mn-ea"/>
              </a:rPr>
              <a:t>SQL Developer</a:t>
            </a:r>
            <a:endParaRPr lang="en-US" sz="1800" i="1">
              <a:sym typeface="+mn-ea"/>
            </a:endParaRPr>
          </a:p>
          <a:p>
            <a:pPr algn="ctr" eaLnBrk="0" hangingPunct="0"/>
            <a:r>
              <a:rPr lang="en-US" sz="1800">
                <a:latin typeface="Arial" panose="020B0604020202020204" pitchFamily="34" charset="0"/>
              </a:rPr>
              <a:t> commands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6087" name="Freeform 410668"/>
          <p:cNvSpPr/>
          <p:nvPr/>
        </p:nvSpPr>
        <p:spPr>
          <a:xfrm>
            <a:off x="1720850" y="3333750"/>
            <a:ext cx="2635250" cy="490538"/>
          </a:xfrm>
          <a:custGeom>
            <a:avLst/>
            <a:gdLst/>
            <a:ahLst/>
            <a:cxnLst/>
            <a:pathLst>
              <a:path w="1660" h="309">
                <a:moveTo>
                  <a:pt x="0" y="0"/>
                </a:moveTo>
                <a:lnTo>
                  <a:pt x="0" y="308"/>
                </a:lnTo>
                <a:lnTo>
                  <a:pt x="1659" y="308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/>
          <a:p>
            <a:endParaRPr lang="en-US"/>
          </a:p>
        </p:txBody>
      </p:sp>
      <p:sp>
        <p:nvSpPr>
          <p:cNvPr id="46088" name="Rectangles 410749"/>
          <p:cNvSpPr/>
          <p:nvPr/>
        </p:nvSpPr>
        <p:spPr>
          <a:xfrm>
            <a:off x="1898650" y="5005388"/>
            <a:ext cx="819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algn="ctr" eaLnBrk="0" hangingPunct="0"/>
            <a:r>
              <a:rPr lang="en-US" sz="1800">
                <a:latin typeface="Arial" panose="020B0604020202020204" pitchFamily="34" charset="0"/>
              </a:rPr>
              <a:t>Client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6089" name="Rectangles 410777"/>
          <p:cNvSpPr/>
          <p:nvPr/>
        </p:nvSpPr>
        <p:spPr>
          <a:xfrm>
            <a:off x="3956050" y="4614863"/>
            <a:ext cx="2025650" cy="3667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algn="ctr" eaLnBrk="0" hangingPunct="0"/>
            <a:r>
              <a:rPr lang="en-US" sz="1800">
                <a:latin typeface="Arial" panose="020B0604020202020204" pitchFamily="34" charset="0"/>
              </a:rPr>
              <a:t>Formatted report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6090" name="Straight Connector 410778"/>
          <p:cNvSpPr/>
          <p:nvPr/>
        </p:nvSpPr>
        <p:spPr>
          <a:xfrm>
            <a:off x="1844675" y="4791075"/>
            <a:ext cx="2079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sm" len="sm"/>
            <a:tailEnd type="none" w="sm" len="sm"/>
          </a:ln>
        </p:spPr>
      </p:sp>
      <p:pic>
        <p:nvPicPr>
          <p:cNvPr id="46093" name="Picture 410807" descr="C:\temp\docum080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4513" y="3132138"/>
            <a:ext cx="693737" cy="13271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6094" name="Group 410809"/>
          <p:cNvGrpSpPr/>
          <p:nvPr/>
        </p:nvGrpSpPr>
        <p:grpSpPr>
          <a:xfrm>
            <a:off x="6457950" y="2147888"/>
            <a:ext cx="1703388" cy="1374775"/>
            <a:chOff x="4014" y="1353"/>
            <a:chExt cx="1073" cy="866"/>
          </a:xfrm>
        </p:grpSpPr>
        <p:sp>
          <p:nvSpPr>
            <p:cNvPr id="46095" name="Rectangles 410630"/>
            <p:cNvSpPr/>
            <p:nvPr/>
          </p:nvSpPr>
          <p:spPr>
            <a:xfrm>
              <a:off x="4014" y="1529"/>
              <a:ext cx="1073" cy="51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algn="ctr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6096" name="Oval 410631"/>
            <p:cNvSpPr/>
            <p:nvPr/>
          </p:nvSpPr>
          <p:spPr>
            <a:xfrm>
              <a:off x="4014" y="1353"/>
              <a:ext cx="1073" cy="33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6097" name="Oval 410632"/>
            <p:cNvSpPr/>
            <p:nvPr/>
          </p:nvSpPr>
          <p:spPr>
            <a:xfrm>
              <a:off x="4014" y="1886"/>
              <a:ext cx="1073" cy="33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algn="ctr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6098" name="Rectangles 410633"/>
            <p:cNvSpPr/>
            <p:nvPr/>
          </p:nvSpPr>
          <p:spPr>
            <a:xfrm>
              <a:off x="4287" y="1387"/>
              <a:ext cx="540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73025" tIns="36513" rIns="73025" bIns="36513" anchor="t" anchorCtr="0">
              <a:spAutoFit/>
            </a:bodyPr>
            <a:p>
              <a:pPr algn="ctr" defTabSz="586105" eaLnBrk="0" hangingPunct="0">
                <a:lnSpc>
                  <a:spcPct val="80000"/>
                </a:lnSpc>
              </a:pPr>
              <a:r>
                <a:rPr 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Oracle</a:t>
              </a:r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defTabSz="586105" eaLnBrk="0" hangingPunct="0">
                <a:lnSpc>
                  <a:spcPct val="80000"/>
                </a:lnSpc>
              </a:pPr>
              <a:r>
                <a:rPr 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server</a:t>
              </a:r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6099" name="Group 410808"/>
            <p:cNvGrpSpPr/>
            <p:nvPr/>
          </p:nvGrpSpPr>
          <p:grpSpPr>
            <a:xfrm>
              <a:off x="4249" y="1753"/>
              <a:ext cx="611" cy="379"/>
              <a:chOff x="4249" y="1753"/>
              <a:chExt cx="611" cy="379"/>
            </a:xfrm>
          </p:grpSpPr>
          <p:sp>
            <p:nvSpPr>
              <p:cNvPr id="46100" name="Rectangles 410634"/>
              <p:cNvSpPr/>
              <p:nvPr/>
            </p:nvSpPr>
            <p:spPr>
              <a:xfrm>
                <a:off x="4250" y="1753"/>
                <a:ext cx="178" cy="101"/>
              </a:xfrm>
              <a:prstGeom prst="rect">
                <a:avLst/>
              </a:prstGeom>
              <a:solidFill>
                <a:srgbClr val="FFCC99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6101" name="Rectangles 410635"/>
              <p:cNvSpPr/>
              <p:nvPr/>
            </p:nvSpPr>
            <p:spPr>
              <a:xfrm>
                <a:off x="4467" y="1753"/>
                <a:ext cx="178" cy="101"/>
              </a:xfrm>
              <a:prstGeom prst="rect">
                <a:avLst/>
              </a:prstGeom>
              <a:solidFill>
                <a:srgbClr val="FFCC99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6102" name="Rectangles 410636"/>
              <p:cNvSpPr/>
              <p:nvPr/>
            </p:nvSpPr>
            <p:spPr>
              <a:xfrm>
                <a:off x="4682" y="1753"/>
                <a:ext cx="178" cy="101"/>
              </a:xfrm>
              <a:prstGeom prst="rect">
                <a:avLst/>
              </a:prstGeom>
              <a:solidFill>
                <a:srgbClr val="FFCC99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6103" name="Rectangles 410637"/>
              <p:cNvSpPr/>
              <p:nvPr/>
            </p:nvSpPr>
            <p:spPr>
              <a:xfrm>
                <a:off x="4249" y="1894"/>
                <a:ext cx="178" cy="101"/>
              </a:xfrm>
              <a:prstGeom prst="rect">
                <a:avLst/>
              </a:prstGeom>
              <a:solidFill>
                <a:srgbClr val="FFCC99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6104" name="Rectangles 410638"/>
              <p:cNvSpPr/>
              <p:nvPr/>
            </p:nvSpPr>
            <p:spPr>
              <a:xfrm>
                <a:off x="4466" y="1894"/>
                <a:ext cx="178" cy="101"/>
              </a:xfrm>
              <a:prstGeom prst="rect">
                <a:avLst/>
              </a:prstGeom>
              <a:solidFill>
                <a:srgbClr val="FFCC99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6105" name="Rectangles 410639"/>
              <p:cNvSpPr/>
              <p:nvPr/>
            </p:nvSpPr>
            <p:spPr>
              <a:xfrm>
                <a:off x="4681" y="1894"/>
                <a:ext cx="178" cy="101"/>
              </a:xfrm>
              <a:prstGeom prst="rect">
                <a:avLst/>
              </a:prstGeom>
              <a:solidFill>
                <a:srgbClr val="FFCC99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6106" name="Rectangles 410640"/>
              <p:cNvSpPr/>
              <p:nvPr/>
            </p:nvSpPr>
            <p:spPr>
              <a:xfrm>
                <a:off x="4250" y="2031"/>
                <a:ext cx="178" cy="101"/>
              </a:xfrm>
              <a:prstGeom prst="rect">
                <a:avLst/>
              </a:prstGeom>
              <a:solidFill>
                <a:srgbClr val="FFCC99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6107" name="Rectangles 410641"/>
              <p:cNvSpPr/>
              <p:nvPr/>
            </p:nvSpPr>
            <p:spPr>
              <a:xfrm>
                <a:off x="4467" y="2031"/>
                <a:ext cx="178" cy="101"/>
              </a:xfrm>
              <a:prstGeom prst="rect">
                <a:avLst/>
              </a:prstGeom>
              <a:solidFill>
                <a:srgbClr val="FFCC99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6108" name="Rectangles 410642"/>
              <p:cNvSpPr/>
              <p:nvPr/>
            </p:nvSpPr>
            <p:spPr>
              <a:xfrm>
                <a:off x="4682" y="2031"/>
                <a:ext cx="178" cy="101"/>
              </a:xfrm>
              <a:prstGeom prst="rect">
                <a:avLst/>
              </a:prstGeom>
              <a:solidFill>
                <a:srgbClr val="FFCC99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en-US" altLang="zh-CN"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46109" name="Picture 410810" descr="C:\temp\docum080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1138" y="4937125"/>
            <a:ext cx="693737" cy="1327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110" name="Picture 410811" descr="C:\temp\docum080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4413" y="4937125"/>
            <a:ext cx="693737" cy="1327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111" name="Picture 410812" descr="C:\temp\docum080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7688" y="4937125"/>
            <a:ext cx="693737" cy="1327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112" name="Picture 410813" descr="C:\temp\docum080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0963" y="4937125"/>
            <a:ext cx="693737" cy="1327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113" name="Picture 410814" descr="C:\temp\compu003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4665663"/>
            <a:ext cx="1417638" cy="1406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Content Placeholder 99"/>
          <p:cNvPicPr/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940" y="1722755"/>
            <a:ext cx="2400935" cy="15443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Title 412681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SQL Statements Versus </a:t>
            </a:r>
            <a:br>
              <a:rPr lang="en-US"/>
            </a:br>
            <a:r>
              <a:rPr lang="en-US" i="1">
                <a:sym typeface="+mn-ea"/>
              </a:rPr>
              <a:t>SQL Developer</a:t>
            </a:r>
            <a:r>
              <a:rPr lang="en-US"/>
              <a:t> Commands </a:t>
            </a:r>
            <a:endParaRPr lang="en-US"/>
          </a:p>
        </p:txBody>
      </p:sp>
      <p:sp>
        <p:nvSpPr>
          <p:cNvPr id="48130" name="Rectangles 412674"/>
          <p:cNvSpPr/>
          <p:nvPr/>
        </p:nvSpPr>
        <p:spPr>
          <a:xfrm>
            <a:off x="1695450" y="5376863"/>
            <a:ext cx="1520825" cy="847725"/>
          </a:xfrm>
          <a:prstGeom prst="rect">
            <a:avLst/>
          </a:prstGeom>
          <a:solidFill>
            <a:srgbClr val="FF6699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800">
                <a:latin typeface="Arial" panose="020B0604020202020204" pitchFamily="34" charset="0"/>
              </a:rPr>
              <a:t>SQL</a:t>
            </a:r>
            <a:endParaRPr lang="en-US" sz="1800">
              <a:latin typeface="Arial" panose="020B0604020202020204" pitchFamily="34" charset="0"/>
            </a:endParaRPr>
          </a:p>
          <a:p>
            <a:pPr algn="ctr" eaLnBrk="0" hangingPunct="0"/>
            <a:r>
              <a:rPr lang="en-US" sz="1800">
                <a:latin typeface="Arial" panose="020B0604020202020204" pitchFamily="34" charset="0"/>
              </a:rPr>
              <a:t>statements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8131" name="Straight Connector 412675"/>
          <p:cNvSpPr/>
          <p:nvPr/>
        </p:nvSpPr>
        <p:spPr>
          <a:xfrm>
            <a:off x="4537075" y="1849438"/>
            <a:ext cx="0" cy="441960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677" name="Rectangles 412676"/>
          <p:cNvSpPr/>
          <p:nvPr/>
        </p:nvSpPr>
        <p:spPr>
          <a:xfrm>
            <a:off x="889000" y="1109663"/>
            <a:ext cx="3621088" cy="29527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marL="0" marR="0" indent="0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6580" algn="l"/>
              </a:tabLst>
            </a:pPr>
            <a:endParaRPr kumimoji="0" sz="20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6580" algn="l"/>
              </a:tabLst>
            </a:pP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SQL </a:t>
            </a:r>
            <a:endParaRPr kumimoji="0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1630" marR="0" lvl="1" indent="-227330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•"/>
              <a:tabLst>
                <a:tab pos="576580" algn="l"/>
              </a:tabLst>
            </a:pP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 language</a:t>
            </a:r>
            <a:endParaRPr kumimoji="0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1630" marR="0" lvl="1" indent="-227330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•"/>
              <a:tabLst>
                <a:tab pos="576580" algn="l"/>
              </a:tabLst>
            </a:pP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ANSI standard</a:t>
            </a:r>
            <a:endParaRPr kumimoji="0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1630" marR="0" lvl="1" indent="-227330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•"/>
              <a:tabLst>
                <a:tab pos="576580" algn="l"/>
              </a:tabLst>
            </a:pP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Keyword cannot be abbreviated.</a:t>
            </a:r>
            <a:endParaRPr kumimoji="0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1630" marR="0" lvl="1" indent="-227330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•"/>
              <a:tabLst>
                <a:tab pos="576580" algn="l"/>
              </a:tabLst>
            </a:pP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Statements manipulate data and table definitions in the database.</a:t>
            </a:r>
            <a:endParaRPr kumimoji="0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2678" name="Rectangles 412677"/>
          <p:cNvSpPr/>
          <p:nvPr/>
        </p:nvSpPr>
        <p:spPr>
          <a:xfrm>
            <a:off x="4651375" y="1109663"/>
            <a:ext cx="3779838" cy="335343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marL="0" marR="0" indent="0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6580" algn="l"/>
              </a:tabLst>
            </a:pPr>
            <a:endParaRPr kumimoji="0" sz="20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+mn-ea"/>
              <a:cs typeface="+mn-cs"/>
            </a:endParaRPr>
          </a:p>
          <a:p>
            <a:pPr marL="114300" marR="0" lvl="1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Tx/>
              <a:tabLst>
                <a:tab pos="576580" algn="l"/>
              </a:tabLst>
            </a:pPr>
            <a:r>
              <a:rPr lang="en-US" sz="2000" i="1">
                <a:sym typeface="+mn-ea"/>
              </a:rPr>
              <a:t>SQL Developer</a:t>
            </a:r>
            <a:endParaRPr lang="en-US" sz="2000" i="1">
              <a:sym typeface="+mn-ea"/>
            </a:endParaRPr>
          </a:p>
          <a:p>
            <a:pPr marL="341630" marR="0" lvl="1" indent="-227330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•"/>
              <a:tabLst>
                <a:tab pos="576580" algn="l"/>
              </a:tabLst>
            </a:pP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An environment</a:t>
            </a:r>
            <a:endParaRPr kumimoji="0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1630" marR="0" lvl="1" indent="-227330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•"/>
              <a:tabLst>
                <a:tab pos="576580" algn="l"/>
              </a:tabLst>
            </a:pP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Oracle-proprietary</a:t>
            </a:r>
            <a:endParaRPr kumimoji="0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1630" marR="0" lvl="1" indent="-227330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•"/>
              <a:tabLst>
                <a:tab pos="576580" algn="l"/>
              </a:tabLst>
            </a:pP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Keywords can be abbreviated.</a:t>
            </a:r>
            <a:endParaRPr kumimoji="0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1630" marR="0" lvl="1" indent="-227330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•"/>
              <a:tabLst>
                <a:tab pos="576580" algn="l"/>
              </a:tabLst>
            </a:pP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Commands do not allow manipulation of values in the database.</a:t>
            </a:r>
            <a:endParaRPr kumimoji="0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1630" marR="0" lvl="1" indent="-227330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•"/>
              <a:tabLst>
                <a:tab pos="576580" algn="l"/>
              </a:tabLst>
            </a:pPr>
            <a:endParaRPr kumimoji="0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4" name="Rectangles 412678"/>
          <p:cNvSpPr/>
          <p:nvPr/>
        </p:nvSpPr>
        <p:spPr>
          <a:xfrm>
            <a:off x="5761355" y="5372100"/>
            <a:ext cx="1977390" cy="852805"/>
          </a:xfrm>
          <a:prstGeom prst="rect">
            <a:avLst/>
          </a:prstGeom>
          <a:solidFill>
            <a:srgbClr val="99CCCC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800" i="1">
                <a:sym typeface="+mn-ea"/>
              </a:rPr>
              <a:t>SQL Developer</a:t>
            </a:r>
            <a:endParaRPr lang="en-US" sz="1800" i="1">
              <a:sym typeface="+mn-ea"/>
            </a:endParaRPr>
          </a:p>
          <a:p>
            <a:pPr algn="ctr" eaLnBrk="0" hangingPunct="0"/>
            <a:r>
              <a:rPr lang="en-US" sz="1800">
                <a:latin typeface="Arial" panose="020B0604020202020204" pitchFamily="34" charset="0"/>
              </a:rPr>
              <a:t>commands</a:t>
            </a:r>
            <a:endParaRPr 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Title 420868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Displaying Table Structure</a:t>
            </a:r>
            <a:endParaRPr lang="en-US"/>
          </a:p>
        </p:txBody>
      </p:sp>
      <p:sp>
        <p:nvSpPr>
          <p:cNvPr id="56322" name="Text Placeholder 420869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702310"/>
          </a:xfrm>
        </p:spPr>
        <p:txBody>
          <a:bodyPr lIns="12700" tIns="12700" rIns="12700" bIns="12700" anchor="t" anchorCtr="0">
            <a:spAutoFit/>
          </a:bodyPr>
          <a:p>
            <a:pPr>
              <a:spcBef>
                <a:spcPct val="0"/>
              </a:spcBef>
            </a:pPr>
            <a:r>
              <a:rPr lang="en-US"/>
              <a:t>Use the </a:t>
            </a:r>
            <a:r>
              <a:rPr lang="en-US" i="1">
                <a:sym typeface="+mn-ea"/>
              </a:rPr>
              <a:t>SQL Developer</a:t>
            </a:r>
            <a:endParaRPr lang="en-US" i="1">
              <a:sym typeface="+mn-ea"/>
            </a:endParaRPr>
          </a:p>
          <a:p>
            <a:pPr>
              <a:spcBef>
                <a:spcPct val="0"/>
              </a:spcBef>
            </a:pPr>
            <a:r>
              <a:rPr lang="en-US">
                <a:latin typeface="Courier New" panose="02070309020205020404" pitchFamily="49" charset="0"/>
              </a:rPr>
              <a:t>DESCRIBE</a:t>
            </a:r>
            <a:r>
              <a:rPr lang="en-US"/>
              <a:t> command to display the structure of a table:</a:t>
            </a:r>
            <a:endParaRPr lang="en-US"/>
          </a:p>
        </p:txBody>
      </p:sp>
      <p:sp>
        <p:nvSpPr>
          <p:cNvPr id="56323" name="Rectangles 420867"/>
          <p:cNvSpPr/>
          <p:nvPr/>
        </p:nvSpPr>
        <p:spPr>
          <a:xfrm>
            <a:off x="876300" y="2743200"/>
            <a:ext cx="7277100" cy="39687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DESC[RIBE]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tablename</a:t>
            </a:r>
            <a:endParaRPr lang="en-US" sz="1800" i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Title 422918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Displaying Table Structure</a:t>
            </a:r>
            <a:endParaRPr lang="en-US"/>
          </a:p>
        </p:txBody>
      </p:sp>
      <p:sp>
        <p:nvSpPr>
          <p:cNvPr id="58370" name="Rectangles 422914"/>
          <p:cNvSpPr/>
          <p:nvPr/>
        </p:nvSpPr>
        <p:spPr>
          <a:xfrm>
            <a:off x="876300" y="1831975"/>
            <a:ext cx="7277100" cy="39687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DESCRIBE employees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58371" name="Picture 4229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2365375"/>
            <a:ext cx="6953250" cy="2628900"/>
          </a:xfrm>
          <a:prstGeom prst="rect">
            <a:avLst/>
          </a:prstGeom>
          <a:noFill/>
          <a:ln w="25400">
            <a:noFill/>
          </a:ln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Title 424974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876300"/>
          </a:xfrm>
        </p:spPr>
        <p:txBody>
          <a:bodyPr lIns="12700" tIns="12700" rIns="12700" bIns="12700" anchor="t" anchorCtr="0"/>
          <a:p>
            <a:r>
              <a:rPr lang="en-US"/>
              <a:t>Interacting with Script Files</a:t>
            </a:r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64535" y="970280"/>
            <a:ext cx="3610610" cy="518223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Title 455681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Interacting with Script Files</a:t>
            </a:r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3790" y="1334135"/>
            <a:ext cx="5135245" cy="40208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Title 427026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Interacting with Script Files</a:t>
            </a:r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0220" y="1122045"/>
            <a:ext cx="6360160" cy="49504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Title 457729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Interacting with Script Files</a:t>
            </a:r>
            <a:endParaRPr lang="en-US"/>
          </a:p>
        </p:txBody>
      </p:sp>
      <p:graphicFrame>
        <p:nvGraphicFramePr>
          <p:cNvPr id="2" name="Content Placeholder 1"/>
          <p:cNvGraphicFramePr/>
          <p:nvPr>
            <p:ph idx="1"/>
          </p:nvPr>
        </p:nvGraphicFramePr>
        <p:xfrm>
          <a:off x="1385570" y="1583055"/>
          <a:ext cx="6818630" cy="369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324225" imgH="1457325" progId="Paint.Picture">
                  <p:embed/>
                </p:oleObj>
              </mc:Choice>
              <mc:Fallback>
                <p:oleObj name="" r:id="rId1" imgW="3324225" imgH="145732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5570" y="1583055"/>
                        <a:ext cx="6818630" cy="3691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Title 431128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Summary</a:t>
            </a:r>
            <a:endParaRPr lang="en-US"/>
          </a:p>
        </p:txBody>
      </p:sp>
      <p:sp>
        <p:nvSpPr>
          <p:cNvPr id="76802" name="Text Placeholder 431129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3268345"/>
          </a:xfrm>
        </p:spPr>
        <p:txBody>
          <a:bodyPr lIns="12700" tIns="12700" rIns="12700" bIns="12700" anchor="t" anchorCtr="0">
            <a:spAutoFit/>
          </a:bodyPr>
          <a:p>
            <a:r>
              <a:rPr lang="en-US"/>
              <a:t>In this lesson, you should have learned how to: </a:t>
            </a:r>
            <a:endParaRPr lang="en-US"/>
          </a:p>
          <a:p>
            <a:pPr lvl="1"/>
            <a:r>
              <a:rPr lang="en-US"/>
              <a:t>Write a </a:t>
            </a:r>
            <a:r>
              <a:rPr lang="en-US">
                <a:latin typeface="Courier New" panose="02070309020205020404" pitchFamily="49" charset="0"/>
              </a:rPr>
              <a:t>SELECT</a:t>
            </a:r>
            <a:r>
              <a:rPr lang="en-US"/>
              <a:t> statement that:</a:t>
            </a:r>
            <a:endParaRPr lang="en-US"/>
          </a:p>
          <a:p>
            <a:pPr lvl="2"/>
            <a:r>
              <a:rPr lang="en-US"/>
              <a:t>Returns all rows and columns from a table</a:t>
            </a:r>
            <a:endParaRPr lang="en-US"/>
          </a:p>
          <a:p>
            <a:pPr lvl="2"/>
            <a:r>
              <a:rPr lang="en-US"/>
              <a:t>Returns specified columns from a table</a:t>
            </a:r>
            <a:endParaRPr lang="en-US"/>
          </a:p>
          <a:p>
            <a:pPr lvl="2"/>
            <a:r>
              <a:rPr lang="en-US"/>
              <a:t>Uses column aliases to display more descriptive column headings</a:t>
            </a:r>
            <a:endParaRPr lang="en-US"/>
          </a:p>
          <a:p>
            <a:pPr lvl="1"/>
            <a:r>
              <a:rPr lang="en-US"/>
              <a:t>Use the SQL Developer environment to write, save, and execute SQL statements and SQL Developer commands</a:t>
            </a:r>
            <a:endParaRPr lang="en-US"/>
          </a:p>
        </p:txBody>
      </p:sp>
      <p:sp>
        <p:nvSpPr>
          <p:cNvPr id="76803" name="Rectangles 431106"/>
          <p:cNvSpPr/>
          <p:nvPr/>
        </p:nvSpPr>
        <p:spPr>
          <a:xfrm>
            <a:off x="876300" y="5095875"/>
            <a:ext cx="7277100" cy="92392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*|{[DISTINCT]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column|expression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alias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],...}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table;</a:t>
            </a:r>
            <a:endParaRPr lang="en-US" sz="1800" i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367690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Capabilities of SQL </a:t>
            </a:r>
            <a:r>
              <a:rPr lang="en-US">
                <a:latin typeface="Courier New" panose="02070309020205020404" pitchFamily="49" charset="0"/>
              </a:rPr>
              <a:t>SELECT</a:t>
            </a:r>
            <a:r>
              <a:rPr lang="en-US"/>
              <a:t> Statements</a:t>
            </a:r>
            <a:endParaRPr lang="en-US"/>
          </a:p>
        </p:txBody>
      </p:sp>
      <p:sp>
        <p:nvSpPr>
          <p:cNvPr id="9218" name="Rectangles 367617"/>
          <p:cNvSpPr/>
          <p:nvPr/>
        </p:nvSpPr>
        <p:spPr>
          <a:xfrm>
            <a:off x="1692275" y="2268538"/>
            <a:ext cx="1841500" cy="1346200"/>
          </a:xfrm>
          <a:prstGeom prst="rect">
            <a:avLst/>
          </a:prstGeom>
          <a:solidFill>
            <a:srgbClr val="CCCC99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219" name="Rectangles 367618"/>
          <p:cNvSpPr/>
          <p:nvPr/>
        </p:nvSpPr>
        <p:spPr>
          <a:xfrm>
            <a:off x="1641475" y="4352925"/>
            <a:ext cx="1841500" cy="1346200"/>
          </a:xfrm>
          <a:prstGeom prst="rect">
            <a:avLst/>
          </a:prstGeom>
          <a:solidFill>
            <a:srgbClr val="CCCC99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220" name="Rectangles 367619"/>
          <p:cNvSpPr/>
          <p:nvPr/>
        </p:nvSpPr>
        <p:spPr>
          <a:xfrm>
            <a:off x="5613400" y="2257425"/>
            <a:ext cx="1841500" cy="1346200"/>
          </a:xfrm>
          <a:prstGeom prst="rect">
            <a:avLst/>
          </a:prstGeom>
          <a:solidFill>
            <a:srgbClr val="CCCC99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grpSp>
        <p:nvGrpSpPr>
          <p:cNvPr id="9221" name="Group 367620"/>
          <p:cNvGrpSpPr/>
          <p:nvPr/>
        </p:nvGrpSpPr>
        <p:grpSpPr>
          <a:xfrm>
            <a:off x="1974850" y="2279650"/>
            <a:ext cx="1274763" cy="1327150"/>
            <a:chOff x="1244" y="1460"/>
            <a:chExt cx="803" cy="836"/>
          </a:xfrm>
        </p:grpSpPr>
        <p:sp>
          <p:nvSpPr>
            <p:cNvPr id="9222" name="Rectangles 367621"/>
            <p:cNvSpPr/>
            <p:nvPr/>
          </p:nvSpPr>
          <p:spPr>
            <a:xfrm>
              <a:off x="1244" y="1460"/>
              <a:ext cx="425" cy="836"/>
            </a:xfrm>
            <a:prstGeom prst="rect">
              <a:avLst/>
            </a:prstGeom>
            <a:solidFill>
              <a:srgbClr val="FF66FF"/>
            </a:solidFill>
            <a:ln w="9525">
              <a:noFill/>
            </a:ln>
          </p:spPr>
          <p:txBody>
            <a:bodyPr anchor="t" anchorCtr="0"/>
            <a:p>
              <a:pPr algn="ctr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9223" name="Rectangles 367622"/>
            <p:cNvSpPr/>
            <p:nvPr/>
          </p:nvSpPr>
          <p:spPr>
            <a:xfrm>
              <a:off x="1852" y="1460"/>
              <a:ext cx="195" cy="836"/>
            </a:xfrm>
            <a:prstGeom prst="rect">
              <a:avLst/>
            </a:prstGeom>
            <a:solidFill>
              <a:srgbClr val="FF66FF"/>
            </a:solidFill>
            <a:ln w="9525">
              <a:noFill/>
            </a:ln>
          </p:spPr>
          <p:txBody>
            <a:bodyPr anchor="t" anchorCtr="0"/>
            <a:p>
              <a:pPr algn="ctr"/>
              <a:endParaRPr lang="en-US" altLang="zh-CN">
                <a:latin typeface="Arial" panose="020B0604020202020204" pitchFamily="34" charset="0"/>
              </a:endParaRPr>
            </a:p>
          </p:txBody>
        </p:sp>
      </p:grpSp>
      <p:grpSp>
        <p:nvGrpSpPr>
          <p:cNvPr id="9224" name="Group 367623"/>
          <p:cNvGrpSpPr/>
          <p:nvPr/>
        </p:nvGrpSpPr>
        <p:grpSpPr>
          <a:xfrm>
            <a:off x="5622925" y="2420938"/>
            <a:ext cx="1825625" cy="1066800"/>
            <a:chOff x="3422" y="1549"/>
            <a:chExt cx="1150" cy="672"/>
          </a:xfrm>
        </p:grpSpPr>
        <p:sp>
          <p:nvSpPr>
            <p:cNvPr id="9225" name="Rectangles 367624"/>
            <p:cNvSpPr/>
            <p:nvPr/>
          </p:nvSpPr>
          <p:spPr>
            <a:xfrm>
              <a:off x="3422" y="1741"/>
              <a:ext cx="1150" cy="91"/>
            </a:xfrm>
            <a:prstGeom prst="rect">
              <a:avLst/>
            </a:prstGeom>
            <a:solidFill>
              <a:srgbClr val="FF66FF"/>
            </a:solidFill>
            <a:ln w="9525">
              <a:noFill/>
            </a:ln>
          </p:spPr>
          <p:txBody>
            <a:bodyPr anchor="t" anchorCtr="0"/>
            <a:p>
              <a:pPr algn="ctr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9226" name="Rectangles 367625"/>
            <p:cNvSpPr/>
            <p:nvPr/>
          </p:nvSpPr>
          <p:spPr>
            <a:xfrm>
              <a:off x="3422" y="2026"/>
              <a:ext cx="1150" cy="195"/>
            </a:xfrm>
            <a:prstGeom prst="rect">
              <a:avLst/>
            </a:prstGeom>
            <a:solidFill>
              <a:srgbClr val="FF66FF"/>
            </a:solidFill>
            <a:ln w="9525">
              <a:noFill/>
            </a:ln>
          </p:spPr>
          <p:txBody>
            <a:bodyPr anchor="t" anchorCtr="0"/>
            <a:p>
              <a:pPr algn="ctr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9227" name="Rectangles 367626"/>
            <p:cNvSpPr/>
            <p:nvPr/>
          </p:nvSpPr>
          <p:spPr>
            <a:xfrm>
              <a:off x="3422" y="1549"/>
              <a:ext cx="1150" cy="85"/>
            </a:xfrm>
            <a:prstGeom prst="rect">
              <a:avLst/>
            </a:prstGeom>
            <a:solidFill>
              <a:srgbClr val="FF66FF"/>
            </a:solidFill>
            <a:ln w="9525">
              <a:noFill/>
            </a:ln>
          </p:spPr>
          <p:txBody>
            <a:bodyPr anchor="t" anchorCtr="0"/>
            <a:p>
              <a:pPr algn="ctr"/>
              <a:endParaRPr lang="en-US" altLang="zh-CN">
                <a:latin typeface="Arial" panose="020B0604020202020204" pitchFamily="34" charset="0"/>
              </a:endParaRPr>
            </a:p>
          </p:txBody>
        </p:sp>
      </p:grpSp>
      <p:sp>
        <p:nvSpPr>
          <p:cNvPr id="9228" name="Straight Connector 367629"/>
          <p:cNvSpPr/>
          <p:nvPr/>
        </p:nvSpPr>
        <p:spPr>
          <a:xfrm>
            <a:off x="5614988" y="24161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29" name="Straight Connector 367630"/>
          <p:cNvSpPr/>
          <p:nvPr/>
        </p:nvSpPr>
        <p:spPr>
          <a:xfrm>
            <a:off x="5614988" y="2559050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30" name="Straight Connector 367631"/>
          <p:cNvSpPr/>
          <p:nvPr/>
        </p:nvSpPr>
        <p:spPr>
          <a:xfrm>
            <a:off x="5614988" y="27209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31" name="Straight Connector 367632"/>
          <p:cNvSpPr/>
          <p:nvPr/>
        </p:nvSpPr>
        <p:spPr>
          <a:xfrm>
            <a:off x="5614988" y="28733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32" name="Straight Connector 367633"/>
          <p:cNvSpPr/>
          <p:nvPr/>
        </p:nvSpPr>
        <p:spPr>
          <a:xfrm>
            <a:off x="5614988" y="30257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33" name="Straight Connector 367634"/>
          <p:cNvSpPr/>
          <p:nvPr/>
        </p:nvSpPr>
        <p:spPr>
          <a:xfrm>
            <a:off x="5614988" y="31781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34" name="Straight Connector 367635"/>
          <p:cNvSpPr/>
          <p:nvPr/>
        </p:nvSpPr>
        <p:spPr>
          <a:xfrm>
            <a:off x="5614988" y="33305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35" name="Straight Connector 367636"/>
          <p:cNvSpPr/>
          <p:nvPr/>
        </p:nvSpPr>
        <p:spPr>
          <a:xfrm>
            <a:off x="5614988" y="34829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9236" name="Group 367695"/>
          <p:cNvGrpSpPr/>
          <p:nvPr/>
        </p:nvGrpSpPr>
        <p:grpSpPr>
          <a:xfrm>
            <a:off x="5886450" y="2244725"/>
            <a:ext cx="1292225" cy="1347788"/>
            <a:chOff x="3708" y="1414"/>
            <a:chExt cx="814" cy="867"/>
          </a:xfrm>
        </p:grpSpPr>
        <p:sp>
          <p:nvSpPr>
            <p:cNvPr id="9237" name="Straight Connector 367627"/>
            <p:cNvSpPr/>
            <p:nvPr/>
          </p:nvSpPr>
          <p:spPr>
            <a:xfrm>
              <a:off x="4146" y="1414"/>
              <a:ext cx="0" cy="867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38" name="Straight Connector 367628"/>
            <p:cNvSpPr/>
            <p:nvPr/>
          </p:nvSpPr>
          <p:spPr>
            <a:xfrm>
              <a:off x="3708" y="1414"/>
              <a:ext cx="0" cy="867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39" name="Straight Connector 367637"/>
            <p:cNvSpPr/>
            <p:nvPr/>
          </p:nvSpPr>
          <p:spPr>
            <a:xfrm>
              <a:off x="4317" y="1414"/>
              <a:ext cx="0" cy="867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40" name="Straight Connector 367638"/>
            <p:cNvSpPr/>
            <p:nvPr/>
          </p:nvSpPr>
          <p:spPr>
            <a:xfrm>
              <a:off x="4522" y="1422"/>
              <a:ext cx="0" cy="858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9241" name="Rectangles 367640"/>
          <p:cNvSpPr/>
          <p:nvPr/>
        </p:nvSpPr>
        <p:spPr>
          <a:xfrm>
            <a:off x="5651500" y="4354513"/>
            <a:ext cx="1841500" cy="1346200"/>
          </a:xfrm>
          <a:prstGeom prst="rect">
            <a:avLst/>
          </a:prstGeom>
          <a:solidFill>
            <a:srgbClr val="CCCC99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grpSp>
        <p:nvGrpSpPr>
          <p:cNvPr id="9242" name="Group 367641"/>
          <p:cNvGrpSpPr/>
          <p:nvPr/>
        </p:nvGrpSpPr>
        <p:grpSpPr>
          <a:xfrm>
            <a:off x="3216275" y="4360863"/>
            <a:ext cx="2708275" cy="1330325"/>
            <a:chOff x="2026" y="2771"/>
            <a:chExt cx="1706" cy="838"/>
          </a:xfrm>
        </p:grpSpPr>
        <p:sp>
          <p:nvSpPr>
            <p:cNvPr id="9243" name="Rectangles 367642"/>
            <p:cNvSpPr/>
            <p:nvPr/>
          </p:nvSpPr>
          <p:spPr>
            <a:xfrm>
              <a:off x="2026" y="2771"/>
              <a:ext cx="165" cy="835"/>
            </a:xfrm>
            <a:prstGeom prst="rect">
              <a:avLst/>
            </a:prstGeom>
            <a:solidFill>
              <a:srgbClr val="FF66FF"/>
            </a:solidFill>
            <a:ln w="9525">
              <a:noFill/>
            </a:ln>
          </p:spPr>
          <p:txBody>
            <a:bodyPr anchor="t" anchorCtr="0"/>
            <a:p>
              <a:pPr algn="ctr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9244" name="Rectangles 367643"/>
            <p:cNvSpPr/>
            <p:nvPr/>
          </p:nvSpPr>
          <p:spPr>
            <a:xfrm>
              <a:off x="3567" y="2774"/>
              <a:ext cx="165" cy="835"/>
            </a:xfrm>
            <a:prstGeom prst="rect">
              <a:avLst/>
            </a:prstGeom>
            <a:solidFill>
              <a:srgbClr val="FF66FF"/>
            </a:solidFill>
            <a:ln w="9525">
              <a:noFill/>
            </a:ln>
          </p:spPr>
          <p:txBody>
            <a:bodyPr anchor="t" anchorCtr="0"/>
            <a:p>
              <a:pPr algn="ctr"/>
              <a:endParaRPr lang="en-US" altLang="zh-CN">
                <a:latin typeface="Arial" panose="020B0604020202020204" pitchFamily="34" charset="0"/>
              </a:endParaRPr>
            </a:p>
          </p:txBody>
        </p:sp>
      </p:grpSp>
      <p:sp>
        <p:nvSpPr>
          <p:cNvPr id="9245" name="Rectangles 367644"/>
          <p:cNvSpPr/>
          <p:nvPr/>
        </p:nvSpPr>
        <p:spPr>
          <a:xfrm>
            <a:off x="5486400" y="1790700"/>
            <a:ext cx="1428750" cy="42703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2200">
                <a:latin typeface="Arial" panose="020B0604020202020204" pitchFamily="34" charset="0"/>
              </a:rPr>
              <a:t>Selection</a:t>
            </a:r>
            <a:endParaRPr lang="en-US" sz="2200">
              <a:latin typeface="Arial" panose="020B0604020202020204" pitchFamily="34" charset="0"/>
            </a:endParaRPr>
          </a:p>
        </p:txBody>
      </p:sp>
      <p:sp>
        <p:nvSpPr>
          <p:cNvPr id="9246" name="Rectangles 367645"/>
          <p:cNvSpPr/>
          <p:nvPr/>
        </p:nvSpPr>
        <p:spPr>
          <a:xfrm>
            <a:off x="1579563" y="1784350"/>
            <a:ext cx="1550987" cy="42703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2200">
                <a:latin typeface="Arial" panose="020B0604020202020204" pitchFamily="34" charset="0"/>
              </a:rPr>
              <a:t>Projection</a:t>
            </a:r>
            <a:endParaRPr lang="en-US" sz="2200">
              <a:latin typeface="Arial" panose="020B0604020202020204" pitchFamily="34" charset="0"/>
            </a:endParaRPr>
          </a:p>
        </p:txBody>
      </p:sp>
      <p:sp>
        <p:nvSpPr>
          <p:cNvPr id="9247" name="Straight Connector 367646"/>
          <p:cNvSpPr/>
          <p:nvPr/>
        </p:nvSpPr>
        <p:spPr>
          <a:xfrm>
            <a:off x="2609850" y="4354513"/>
            <a:ext cx="0" cy="1362075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48" name="Straight Connector 367647"/>
          <p:cNvSpPr/>
          <p:nvPr/>
        </p:nvSpPr>
        <p:spPr>
          <a:xfrm>
            <a:off x="1914525" y="4354513"/>
            <a:ext cx="0" cy="1362075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49" name="Straight Connector 367648"/>
          <p:cNvSpPr/>
          <p:nvPr/>
        </p:nvSpPr>
        <p:spPr>
          <a:xfrm>
            <a:off x="1643063" y="45116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50" name="Straight Connector 367649"/>
          <p:cNvSpPr/>
          <p:nvPr/>
        </p:nvSpPr>
        <p:spPr>
          <a:xfrm>
            <a:off x="1643063" y="46640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51" name="Straight Connector 367650"/>
          <p:cNvSpPr/>
          <p:nvPr/>
        </p:nvSpPr>
        <p:spPr>
          <a:xfrm>
            <a:off x="1643063" y="48164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52" name="Straight Connector 367651"/>
          <p:cNvSpPr/>
          <p:nvPr/>
        </p:nvSpPr>
        <p:spPr>
          <a:xfrm>
            <a:off x="1643063" y="49688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53" name="Straight Connector 367652"/>
          <p:cNvSpPr/>
          <p:nvPr/>
        </p:nvSpPr>
        <p:spPr>
          <a:xfrm>
            <a:off x="1643063" y="51212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54" name="Straight Connector 367653"/>
          <p:cNvSpPr/>
          <p:nvPr/>
        </p:nvSpPr>
        <p:spPr>
          <a:xfrm>
            <a:off x="1643063" y="52736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55" name="Straight Connector 367654"/>
          <p:cNvSpPr/>
          <p:nvPr/>
        </p:nvSpPr>
        <p:spPr>
          <a:xfrm>
            <a:off x="1643063" y="54260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56" name="Straight Connector 367655"/>
          <p:cNvSpPr/>
          <p:nvPr/>
        </p:nvSpPr>
        <p:spPr>
          <a:xfrm>
            <a:off x="1643063" y="55784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57" name="Straight Connector 367656"/>
          <p:cNvSpPr/>
          <p:nvPr/>
        </p:nvSpPr>
        <p:spPr>
          <a:xfrm>
            <a:off x="2881313" y="4354513"/>
            <a:ext cx="0" cy="1362075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58" name="Straight Connector 367657"/>
          <p:cNvSpPr/>
          <p:nvPr/>
        </p:nvSpPr>
        <p:spPr>
          <a:xfrm>
            <a:off x="3206750" y="4352925"/>
            <a:ext cx="0" cy="1362075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59" name="Straight Connector 367658"/>
          <p:cNvSpPr/>
          <p:nvPr/>
        </p:nvSpPr>
        <p:spPr>
          <a:xfrm>
            <a:off x="6351588" y="4368800"/>
            <a:ext cx="0" cy="133350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0" name="Straight Connector 367659"/>
          <p:cNvSpPr/>
          <p:nvPr/>
        </p:nvSpPr>
        <p:spPr>
          <a:xfrm>
            <a:off x="5924550" y="4356100"/>
            <a:ext cx="0" cy="1362075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1" name="Straight Connector 367660"/>
          <p:cNvSpPr/>
          <p:nvPr/>
        </p:nvSpPr>
        <p:spPr>
          <a:xfrm>
            <a:off x="5653088" y="4513263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2" name="Straight Connector 367661"/>
          <p:cNvSpPr/>
          <p:nvPr/>
        </p:nvSpPr>
        <p:spPr>
          <a:xfrm>
            <a:off x="5653088" y="4665663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3" name="Straight Connector 367662"/>
          <p:cNvSpPr/>
          <p:nvPr/>
        </p:nvSpPr>
        <p:spPr>
          <a:xfrm>
            <a:off x="5653088" y="4818063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4" name="Straight Connector 367663"/>
          <p:cNvSpPr/>
          <p:nvPr/>
        </p:nvSpPr>
        <p:spPr>
          <a:xfrm>
            <a:off x="5653088" y="4970463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5" name="Straight Connector 367664"/>
          <p:cNvSpPr/>
          <p:nvPr/>
        </p:nvSpPr>
        <p:spPr>
          <a:xfrm>
            <a:off x="5653088" y="5122863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6" name="Straight Connector 367665"/>
          <p:cNvSpPr/>
          <p:nvPr/>
        </p:nvSpPr>
        <p:spPr>
          <a:xfrm>
            <a:off x="5653088" y="5275263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7" name="Straight Connector 367666"/>
          <p:cNvSpPr/>
          <p:nvPr/>
        </p:nvSpPr>
        <p:spPr>
          <a:xfrm>
            <a:off x="5653088" y="5427663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8" name="Straight Connector 367667"/>
          <p:cNvSpPr/>
          <p:nvPr/>
        </p:nvSpPr>
        <p:spPr>
          <a:xfrm>
            <a:off x="5653088" y="5580063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9" name="Straight Connector 367668"/>
          <p:cNvSpPr/>
          <p:nvPr/>
        </p:nvSpPr>
        <p:spPr>
          <a:xfrm>
            <a:off x="6891338" y="4356100"/>
            <a:ext cx="0" cy="1362075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70" name="Straight Connector 367669"/>
          <p:cNvSpPr/>
          <p:nvPr/>
        </p:nvSpPr>
        <p:spPr>
          <a:xfrm>
            <a:off x="7216775" y="4354513"/>
            <a:ext cx="0" cy="1362075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71" name="Straight Connector 367670"/>
          <p:cNvSpPr/>
          <p:nvPr/>
        </p:nvSpPr>
        <p:spPr>
          <a:xfrm>
            <a:off x="6643688" y="4351338"/>
            <a:ext cx="0" cy="1362075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72" name="Rectangles 367671"/>
          <p:cNvSpPr/>
          <p:nvPr/>
        </p:nvSpPr>
        <p:spPr>
          <a:xfrm>
            <a:off x="1579563" y="5808663"/>
            <a:ext cx="1058862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2000">
                <a:latin typeface="Arial" panose="020B0604020202020204" pitchFamily="34" charset="0"/>
              </a:rPr>
              <a:t>Table 1</a:t>
            </a: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9273" name="Rectangles 367672"/>
          <p:cNvSpPr/>
          <p:nvPr/>
        </p:nvSpPr>
        <p:spPr>
          <a:xfrm>
            <a:off x="5486400" y="5803900"/>
            <a:ext cx="1058863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2000">
                <a:latin typeface="Arial" panose="020B0604020202020204" pitchFamily="34" charset="0"/>
              </a:rPr>
              <a:t>Table 2</a:t>
            </a: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9274" name="Rectangles 367673"/>
          <p:cNvSpPr/>
          <p:nvPr/>
        </p:nvSpPr>
        <p:spPr>
          <a:xfrm>
            <a:off x="5486400" y="3705225"/>
            <a:ext cx="1058863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2000">
                <a:latin typeface="Arial" panose="020B0604020202020204" pitchFamily="34" charset="0"/>
              </a:rPr>
              <a:t>Table 1</a:t>
            </a: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9275" name="Rectangles 367674"/>
          <p:cNvSpPr/>
          <p:nvPr/>
        </p:nvSpPr>
        <p:spPr>
          <a:xfrm>
            <a:off x="1579563" y="3708400"/>
            <a:ext cx="1058862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2000">
                <a:latin typeface="Arial" panose="020B0604020202020204" pitchFamily="34" charset="0"/>
              </a:rPr>
              <a:t>Table 1</a:t>
            </a: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9276" name="Straight Connector 367675"/>
          <p:cNvSpPr/>
          <p:nvPr/>
        </p:nvSpPr>
        <p:spPr>
          <a:xfrm>
            <a:off x="2660650" y="2255838"/>
            <a:ext cx="0" cy="1376362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77" name="Straight Connector 367676"/>
          <p:cNvSpPr/>
          <p:nvPr/>
        </p:nvSpPr>
        <p:spPr>
          <a:xfrm>
            <a:off x="1965325" y="2255838"/>
            <a:ext cx="0" cy="1376362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78" name="Straight Connector 367677"/>
          <p:cNvSpPr/>
          <p:nvPr/>
        </p:nvSpPr>
        <p:spPr>
          <a:xfrm>
            <a:off x="1693863" y="2427288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79" name="Straight Connector 367678"/>
          <p:cNvSpPr/>
          <p:nvPr/>
        </p:nvSpPr>
        <p:spPr>
          <a:xfrm>
            <a:off x="1693863" y="2579688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0" name="Straight Connector 367679"/>
          <p:cNvSpPr/>
          <p:nvPr/>
        </p:nvSpPr>
        <p:spPr>
          <a:xfrm>
            <a:off x="1693863" y="2732088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1" name="Straight Connector 367680"/>
          <p:cNvSpPr/>
          <p:nvPr/>
        </p:nvSpPr>
        <p:spPr>
          <a:xfrm>
            <a:off x="1693863" y="2884488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2" name="Straight Connector 367681"/>
          <p:cNvSpPr/>
          <p:nvPr/>
        </p:nvSpPr>
        <p:spPr>
          <a:xfrm>
            <a:off x="1693863" y="3036888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3" name="Straight Connector 367682"/>
          <p:cNvSpPr/>
          <p:nvPr/>
        </p:nvSpPr>
        <p:spPr>
          <a:xfrm>
            <a:off x="1693863" y="3189288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4" name="Straight Connector 367683"/>
          <p:cNvSpPr/>
          <p:nvPr/>
        </p:nvSpPr>
        <p:spPr>
          <a:xfrm>
            <a:off x="1693863" y="3341688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5" name="Straight Connector 367684"/>
          <p:cNvSpPr/>
          <p:nvPr/>
        </p:nvSpPr>
        <p:spPr>
          <a:xfrm>
            <a:off x="1693863" y="3494088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6" name="Straight Connector 367685"/>
          <p:cNvSpPr/>
          <p:nvPr/>
        </p:nvSpPr>
        <p:spPr>
          <a:xfrm>
            <a:off x="2932113" y="2255838"/>
            <a:ext cx="0" cy="1376362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7" name="Straight Connector 367686"/>
          <p:cNvSpPr/>
          <p:nvPr/>
        </p:nvSpPr>
        <p:spPr>
          <a:xfrm>
            <a:off x="3257550" y="2254250"/>
            <a:ext cx="0" cy="1376363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8" name="Rectangles 367687"/>
          <p:cNvSpPr/>
          <p:nvPr/>
        </p:nvSpPr>
        <p:spPr>
          <a:xfrm>
            <a:off x="4217988" y="4551363"/>
            <a:ext cx="706437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2000">
                <a:latin typeface="Arial" panose="020B0604020202020204" pitchFamily="34" charset="0"/>
              </a:rPr>
              <a:t>Join</a:t>
            </a: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9289" name="Straight Connector 367688"/>
          <p:cNvSpPr/>
          <p:nvPr/>
        </p:nvSpPr>
        <p:spPr>
          <a:xfrm flipV="1">
            <a:off x="3505200" y="5067300"/>
            <a:ext cx="21145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</p:spPr>
      </p:sp>
      <p:sp>
        <p:nvSpPr>
          <p:cNvPr id="9290" name="Rectangles 367691"/>
          <p:cNvSpPr/>
          <p:nvPr/>
        </p:nvSpPr>
        <p:spPr>
          <a:xfrm>
            <a:off x="5613400" y="2257425"/>
            <a:ext cx="1841500" cy="134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291" name="Rectangles 367692"/>
          <p:cNvSpPr/>
          <p:nvPr/>
        </p:nvSpPr>
        <p:spPr>
          <a:xfrm>
            <a:off x="5651500" y="4354513"/>
            <a:ext cx="1841500" cy="134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292" name="Rectangles 367693"/>
          <p:cNvSpPr/>
          <p:nvPr/>
        </p:nvSpPr>
        <p:spPr>
          <a:xfrm>
            <a:off x="1692275" y="2268538"/>
            <a:ext cx="1841500" cy="134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293" name="Rectangles 367694"/>
          <p:cNvSpPr/>
          <p:nvPr/>
        </p:nvSpPr>
        <p:spPr>
          <a:xfrm>
            <a:off x="1641475" y="4352925"/>
            <a:ext cx="1841500" cy="134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Title 433159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Practice 1: Overview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78850" name="Text Placeholder 433160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2326005"/>
          </a:xfrm>
        </p:spPr>
        <p:txBody>
          <a:bodyPr lIns="12700" tIns="12700" rIns="12700" bIns="12700" anchor="t" anchorCtr="0">
            <a:spAutoFit/>
          </a:bodyPr>
          <a:p>
            <a:r>
              <a:rPr lang="en-US"/>
              <a:t>This practice covers the following topics:</a:t>
            </a:r>
            <a:endParaRPr lang="en-US"/>
          </a:p>
          <a:p>
            <a:pPr lvl="1"/>
            <a:r>
              <a:rPr lang="en-US"/>
              <a:t>Selecting all data from different tables</a:t>
            </a:r>
            <a:endParaRPr lang="en-US"/>
          </a:p>
          <a:p>
            <a:pPr lvl="1"/>
            <a:r>
              <a:rPr lang="en-US"/>
              <a:t>Describing the structure of tables</a:t>
            </a:r>
            <a:endParaRPr lang="en-US"/>
          </a:p>
          <a:p>
            <a:pPr lvl="1"/>
            <a:r>
              <a:rPr lang="en-US"/>
              <a:t>Performing arithmetic calculations and specifying column names</a:t>
            </a:r>
            <a:endParaRPr lang="en-US"/>
          </a:p>
          <a:p>
            <a:pPr lvl="1"/>
            <a:r>
              <a:rPr lang="en-US"/>
              <a:t>Using SQL Developer</a:t>
            </a:r>
            <a:endParaRPr lang="en-US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itle 369670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Basic </a:t>
            </a:r>
            <a:r>
              <a:rPr lang="en-US">
                <a:latin typeface="Courier New" panose="02070309020205020404" pitchFamily="49" charset="0"/>
              </a:rPr>
              <a:t>SELECT</a:t>
            </a:r>
            <a:r>
              <a:rPr lang="en-US"/>
              <a:t> Statement</a:t>
            </a:r>
            <a:endParaRPr lang="en-US"/>
          </a:p>
        </p:txBody>
      </p:sp>
      <p:sp>
        <p:nvSpPr>
          <p:cNvPr id="11266" name="Text Placeholder 369671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1565275"/>
          </a:xfrm>
        </p:spPr>
        <p:txBody>
          <a:bodyPr lIns="12700" tIns="12700" rIns="12700" bIns="12700" anchor="t" anchorCtr="0">
            <a:spAutoFit/>
          </a:bodyPr>
          <a:p>
            <a:endParaRPr lang="en-US"/>
          </a:p>
          <a:p>
            <a:endParaRPr lang="en-US"/>
          </a:p>
          <a:p>
            <a:pPr lvl="1"/>
            <a:r>
              <a:rPr lang="en-US">
                <a:latin typeface="Courier New" panose="02070309020205020404" pitchFamily="49" charset="0"/>
              </a:rPr>
              <a:t>SELECT</a:t>
            </a:r>
            <a:r>
              <a:rPr lang="en-US"/>
              <a:t> identifies the columns to be displayed</a:t>
            </a:r>
            <a:endParaRPr lang="en-US"/>
          </a:p>
          <a:p>
            <a:pPr lvl="1"/>
            <a:r>
              <a:rPr lang="en-US">
                <a:latin typeface="Courier New" panose="02070309020205020404" pitchFamily="49" charset="0"/>
              </a:rPr>
              <a:t>FROM</a:t>
            </a:r>
            <a:r>
              <a:rPr lang="en-US"/>
              <a:t> identifies the table containing those columns</a:t>
            </a:r>
            <a:endParaRPr lang="en-US"/>
          </a:p>
        </p:txBody>
      </p:sp>
      <p:sp>
        <p:nvSpPr>
          <p:cNvPr id="11267" name="Rectangles 369666"/>
          <p:cNvSpPr/>
          <p:nvPr/>
        </p:nvSpPr>
        <p:spPr>
          <a:xfrm>
            <a:off x="876300" y="1800225"/>
            <a:ext cx="7277100" cy="73342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*|{[DISTINCT]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|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expression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alias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],...}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  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table;</a:t>
            </a:r>
            <a:endParaRPr lang="en-US" sz="1800" i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itle 371722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Selecting All Columns</a:t>
            </a:r>
            <a:endParaRPr lang="en-US"/>
          </a:p>
        </p:txBody>
      </p:sp>
      <p:pic>
        <p:nvPicPr>
          <p:cNvPr id="13314" name="Picture 3717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463" y="2706688"/>
            <a:ext cx="6962775" cy="1990725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13315" name="Picture 3717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3" y="4687888"/>
            <a:ext cx="6972300" cy="238125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13316" name="Rectangles 371721"/>
          <p:cNvSpPr/>
          <p:nvPr/>
        </p:nvSpPr>
        <p:spPr>
          <a:xfrm>
            <a:off x="876300" y="1800225"/>
            <a:ext cx="7277100" cy="73342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*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  departments;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317" name="Rectangles 371720"/>
          <p:cNvSpPr/>
          <p:nvPr/>
        </p:nvSpPr>
        <p:spPr>
          <a:xfrm flipH="1" flipV="1">
            <a:off x="1862138" y="1876425"/>
            <a:ext cx="268287" cy="2476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Picture 3737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" y="2730500"/>
            <a:ext cx="6953250" cy="2000250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15362" name="Title 373771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Selecting Specific Columns</a:t>
            </a:r>
            <a:endParaRPr lang="en-US"/>
          </a:p>
        </p:txBody>
      </p:sp>
      <p:pic>
        <p:nvPicPr>
          <p:cNvPr id="15363" name="Picture 3737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4716463"/>
            <a:ext cx="6972300" cy="238125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15364" name="Rectangles 373773"/>
          <p:cNvSpPr/>
          <p:nvPr/>
        </p:nvSpPr>
        <p:spPr>
          <a:xfrm>
            <a:off x="876300" y="1800225"/>
            <a:ext cx="7277100" cy="73342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department_id, location_id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  departments;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365" name="Rectangles 373764"/>
          <p:cNvSpPr/>
          <p:nvPr/>
        </p:nvSpPr>
        <p:spPr>
          <a:xfrm>
            <a:off x="1876425" y="1858963"/>
            <a:ext cx="3733800" cy="320675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itle 375813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Writing SQL Statements</a:t>
            </a:r>
            <a:endParaRPr lang="en-US"/>
          </a:p>
        </p:txBody>
      </p:sp>
      <p:sp>
        <p:nvSpPr>
          <p:cNvPr id="17410" name="Text Placeholder 375814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4153535"/>
          </a:xfrm>
        </p:spPr>
        <p:txBody>
          <a:bodyPr lIns="12700" tIns="12700" rIns="12700" bIns="12700" anchor="t" anchorCtr="0">
            <a:spAutoFit/>
          </a:bodyPr>
          <a:p>
            <a:pPr lvl="1"/>
            <a:r>
              <a:rPr lang="en-US"/>
              <a:t>SQL statements are not case-sensitive. </a:t>
            </a:r>
            <a:endParaRPr lang="en-US"/>
          </a:p>
          <a:p>
            <a:pPr lvl="1"/>
            <a:r>
              <a:rPr lang="en-US"/>
              <a:t>SQL statements can be on one or more lines.</a:t>
            </a:r>
            <a:endParaRPr lang="en-US"/>
          </a:p>
          <a:p>
            <a:pPr lvl="1"/>
            <a:r>
              <a:rPr lang="en-US"/>
              <a:t>Keywords cannot be abbreviated or split</a:t>
            </a:r>
            <a:br>
              <a:rPr lang="en-US"/>
            </a:br>
            <a:r>
              <a:rPr lang="en-US"/>
              <a:t>across lines.</a:t>
            </a:r>
            <a:endParaRPr lang="en-US"/>
          </a:p>
          <a:p>
            <a:pPr lvl="1"/>
            <a:r>
              <a:rPr lang="en-US"/>
              <a:t>Clauses are usually placed on separate lines.</a:t>
            </a:r>
            <a:endParaRPr lang="en-US"/>
          </a:p>
          <a:p>
            <a:pPr lvl="1"/>
            <a:r>
              <a:rPr lang="en-US"/>
              <a:t>Indents are used to enhance readability.</a:t>
            </a:r>
            <a:endParaRPr lang="en-US"/>
          </a:p>
          <a:p>
            <a:pPr lvl="1"/>
            <a:r>
              <a:rPr lang="en-US"/>
              <a:t>In SQL Developer, SQL statements can optionally be terminated by a semicolon (;). Semicolons are required if you execute multiple SQL statements. </a:t>
            </a:r>
            <a:endParaRPr lang="en-US"/>
          </a:p>
          <a:p>
            <a:pPr lvl="1"/>
            <a:r>
              <a:rPr lang="en-US"/>
              <a:t>In </a:t>
            </a:r>
            <a:r>
              <a:rPr lang="en-US">
                <a:sym typeface="+mn-ea"/>
              </a:rPr>
              <a:t>SQL*Plus</a:t>
            </a:r>
            <a:r>
              <a:rPr lang="en-US"/>
              <a:t>, you are required to end each SQL statement with a semicolon (;).</a:t>
            </a:r>
            <a:endParaRPr 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itle 377865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Column Heading Defaults</a:t>
            </a:r>
            <a:endParaRPr lang="en-US"/>
          </a:p>
        </p:txBody>
      </p:sp>
      <p:sp>
        <p:nvSpPr>
          <p:cNvPr id="19458" name="Text Placeholder 377866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2924175"/>
          </a:xfrm>
        </p:spPr>
        <p:txBody>
          <a:bodyPr lIns="12700" tIns="12700" rIns="12700" bIns="12700" anchor="t" anchorCtr="0">
            <a:spAutoFit/>
          </a:bodyPr>
          <a:p>
            <a:pPr lvl="1"/>
            <a:r>
              <a:rPr lang="en-US"/>
              <a:t>SQL Developer:</a:t>
            </a:r>
            <a:endParaRPr lang="en-US"/>
          </a:p>
          <a:p>
            <a:pPr lvl="2"/>
            <a:r>
              <a:rPr lang="en-US"/>
              <a:t>Default heading alignment: Center</a:t>
            </a:r>
            <a:endParaRPr lang="en-US"/>
          </a:p>
          <a:p>
            <a:pPr lvl="2"/>
            <a:r>
              <a:rPr lang="en-US"/>
              <a:t>Default heading display: Uppercase</a:t>
            </a:r>
            <a:endParaRPr lang="en-US"/>
          </a:p>
          <a:p>
            <a:pPr lvl="1"/>
            <a:r>
              <a:rPr lang="en-US"/>
              <a:t>SQL*Plus:</a:t>
            </a:r>
            <a:endParaRPr lang="en-US"/>
          </a:p>
          <a:p>
            <a:pPr lvl="2"/>
            <a:r>
              <a:rPr lang="en-US"/>
              <a:t>Character and Date column headings are left- aligned</a:t>
            </a:r>
            <a:endParaRPr lang="en-US"/>
          </a:p>
          <a:p>
            <a:pPr lvl="2"/>
            <a:r>
              <a:rPr lang="en-US"/>
              <a:t>Number column headings are right-aligned</a:t>
            </a:r>
            <a:endParaRPr lang="en-US"/>
          </a:p>
          <a:p>
            <a:pPr lvl="2"/>
            <a:r>
              <a:rPr lang="en-US"/>
              <a:t>Default heading display: Uppercase</a:t>
            </a:r>
            <a:endParaRPr 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Title 379960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Arithmetic Expressions</a:t>
            </a:r>
            <a:endParaRPr lang="en-US"/>
          </a:p>
        </p:txBody>
      </p:sp>
      <p:sp>
        <p:nvSpPr>
          <p:cNvPr id="21506" name="Text Placeholder 379961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695325"/>
          </a:xfrm>
        </p:spPr>
        <p:txBody>
          <a:bodyPr lIns="12700" tIns="12700" rIns="12700" bIns="12700" anchor="t" anchorCtr="0">
            <a:spAutoFit/>
          </a:bodyPr>
          <a:p>
            <a:r>
              <a:rPr lang="en-US"/>
              <a:t>Create expressions with number and date data by using arithmetic operators.</a:t>
            </a:r>
            <a:endParaRPr lang="en-US"/>
          </a:p>
        </p:txBody>
      </p:sp>
      <p:graphicFrame>
        <p:nvGraphicFramePr>
          <p:cNvPr id="379960" name="Table 379959"/>
          <p:cNvGraphicFramePr/>
          <p:nvPr/>
        </p:nvGraphicFramePr>
        <p:xfrm>
          <a:off x="2374900" y="2711450"/>
          <a:ext cx="4343400" cy="1846263"/>
        </p:xfrm>
        <a:graphic>
          <a:graphicData uri="http://schemas.openxmlformats.org/drawingml/2006/table">
            <a:tbl>
              <a:tblPr/>
              <a:tblGrid>
                <a:gridCol w="1371600"/>
                <a:gridCol w="2971800"/>
              </a:tblGrid>
              <a:tr h="365125">
                <a:tc>
                  <a:txBody>
                    <a:bodyPr/>
                    <a:lstStyle>
                      <a:lvl1pPr marL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 lvl="1" indent="-4572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8700" lvl="2" indent="-3429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3000" lvl="3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4pPr>
                      <a:lvl5pPr marL="1257300" lvl="4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sz="1800"/>
                        <a:t>Operator</a:t>
                      </a:r>
                      <a:endParaRPr lang="en-US"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 lvl="1" indent="-4572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8700" lvl="2" indent="-3429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3000" lvl="3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4pPr>
                      <a:lvl5pPr marL="1257300" lvl="4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sz="1800"/>
                        <a:t>Description</a:t>
                      </a:r>
                      <a:endParaRPr 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 lvl="1" indent="-4572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8700" lvl="2" indent="-3429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3000" lvl="3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4pPr>
                      <a:lvl5pPr marL="1257300" lvl="4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114300" lvl="1" indent="342900" algn="ctr">
                        <a:buNone/>
                      </a:pPr>
                      <a:r>
                        <a:rPr sz="1800"/>
                        <a:t>+</a:t>
                      </a:r>
                      <a:endParaRPr lang="en-US"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 lvl="1" indent="-4572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8700" lvl="2" indent="-3429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3000" lvl="3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4pPr>
                      <a:lvl5pPr marL="1257300" lvl="4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sz="1800"/>
                        <a:t>Add</a:t>
                      </a:r>
                      <a:endParaRPr 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 marL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 lvl="1" indent="-4572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8700" lvl="2" indent="-3429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3000" lvl="3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4pPr>
                      <a:lvl5pPr marL="1257300" lvl="4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114300" lvl="1" indent="342900" algn="ctr">
                        <a:buNone/>
                      </a:pPr>
                      <a:r>
                        <a:rPr sz="1800"/>
                        <a:t>-</a:t>
                      </a:r>
                      <a:endParaRPr lang="en-US"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 lvl="1" indent="-4572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8700" lvl="2" indent="-3429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3000" lvl="3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4pPr>
                      <a:lvl5pPr marL="1257300" lvl="4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sz="1800"/>
                        <a:t>Subtract</a:t>
                      </a:r>
                      <a:endParaRPr 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 lvl="1" indent="-4572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8700" lvl="2" indent="-3429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3000" lvl="3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4pPr>
                      <a:lvl5pPr marL="1257300" lvl="4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sz="1800"/>
                        <a:t>*</a:t>
                      </a:r>
                      <a:endParaRPr lang="en-US"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 lvl="1" indent="-4572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8700" lvl="2" indent="-3429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3000" lvl="3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4pPr>
                      <a:lvl5pPr marL="1257300" lvl="4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sz="1800"/>
                        <a:t>Multiply</a:t>
                      </a:r>
                      <a:endParaRPr 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 lvl="1" indent="-4572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8700" lvl="2" indent="-3429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3000" lvl="3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4pPr>
                      <a:lvl5pPr marL="1257300" lvl="4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114300" lvl="1" indent="342900" algn="ctr">
                        <a:buNone/>
                      </a:pPr>
                      <a:r>
                        <a:rPr sz="1800"/>
                        <a:t>/</a:t>
                      </a:r>
                      <a:endParaRPr lang="en-US"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 lvl="1" indent="-4572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8700" lvl="2" indent="-3429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3000" lvl="3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4pPr>
                      <a:lvl5pPr marL="1257300" lvl="4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sz="1800"/>
                        <a:t>Divide</a:t>
                      </a:r>
                      <a:endParaRPr 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U5_2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50000"/>
      </a:accent6>
      <a:hlink>
        <a:srgbClr val="FF0000"/>
      </a:hlink>
      <a:folHlink>
        <a:srgbClr val="999999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5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0000"/>
    </a:lt2>
    <a:accent1>
      <a:srgbClr val="CCCCCC"/>
    </a:accent1>
    <a:accent2>
      <a:srgbClr val="FF3300"/>
    </a:accent2>
    <a:accent3>
      <a:srgbClr val="FFFFFF"/>
    </a:accent3>
    <a:accent4>
      <a:srgbClr val="000000"/>
    </a:accent4>
    <a:accent5>
      <a:srgbClr val="E2E2E2"/>
    </a:accent5>
    <a:accent6>
      <a:srgbClr val="E52D00"/>
    </a:accent6>
    <a:hlink>
      <a:srgbClr val="FF3300"/>
    </a:hlink>
    <a:folHlink>
      <a:srgbClr val="9999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E:\TURTLE\OU5_Template\OU5_2\OU5_2.ppt</Template>
  <TotalTime>0</TotalTime>
  <Words>4963</Words>
  <Application>WPS Presentation</Application>
  <PresentationFormat>On-screen Show</PresentationFormat>
  <Paragraphs>298</Paragraphs>
  <Slides>35</Slides>
  <Notes>42</Notes>
  <HiddenSlides>5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Arial</vt:lpstr>
      <vt:lpstr>SimSun</vt:lpstr>
      <vt:lpstr>Wingdings</vt:lpstr>
      <vt:lpstr>Times New Roman</vt:lpstr>
      <vt:lpstr>Courier New</vt:lpstr>
      <vt:lpstr>Microsoft YaHei</vt:lpstr>
      <vt:lpstr>Arial Unicode MS</vt:lpstr>
      <vt:lpstr>OU5_2</vt:lpstr>
      <vt:lpstr>Word.Document.8</vt:lpstr>
      <vt:lpstr>Word.Document.8</vt:lpstr>
      <vt:lpstr>Paint.Picture</vt:lpstr>
      <vt:lpstr>Retrieving Data Using  the SQL SELECT Statement </vt:lpstr>
      <vt:lpstr>Objectives</vt:lpstr>
      <vt:lpstr>Capabilities of SQL SELECT Statements</vt:lpstr>
      <vt:lpstr>Basic SELECT Statement</vt:lpstr>
      <vt:lpstr>Selecting All Columns</vt:lpstr>
      <vt:lpstr>Selecting Specific Columns</vt:lpstr>
      <vt:lpstr>Writing SQL Statements</vt:lpstr>
      <vt:lpstr>Column Heading Defaults</vt:lpstr>
      <vt:lpstr>Arithmetic Expressions</vt:lpstr>
      <vt:lpstr>Using Arithmetic Operators</vt:lpstr>
      <vt:lpstr>Operator Precedence</vt:lpstr>
      <vt:lpstr>Defining a Null Value</vt:lpstr>
      <vt:lpstr>Null Values  in Arithmetic Expressions</vt:lpstr>
      <vt:lpstr>Defining a Column Alias</vt:lpstr>
      <vt:lpstr>Using Column Aliases</vt:lpstr>
      <vt:lpstr>Concatenation Operator</vt:lpstr>
      <vt:lpstr>Literal Character Strings</vt:lpstr>
      <vt:lpstr>Using Literal Character Strings</vt:lpstr>
      <vt:lpstr>Alternative Quote (q) Operator</vt:lpstr>
      <vt:lpstr>Duplicate Rows</vt:lpstr>
      <vt:lpstr>SQL and SQL Developer Interaction</vt:lpstr>
      <vt:lpstr>SQL Statements Versus  SQL Developer Commands </vt:lpstr>
      <vt:lpstr>Displaying Table Structure</vt:lpstr>
      <vt:lpstr>Displaying Table Structure</vt:lpstr>
      <vt:lpstr>Interacting with Script Files</vt:lpstr>
      <vt:lpstr>Interacting with Script Files</vt:lpstr>
      <vt:lpstr>Interacting with Script Files</vt:lpstr>
      <vt:lpstr>Interacting with Script Files</vt:lpstr>
      <vt:lpstr>Summary</vt:lpstr>
      <vt:lpstr>Practice 1: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Oracle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Oracle</dc:creator>
  <cp:lastModifiedBy>steve</cp:lastModifiedBy>
  <cp:revision>600</cp:revision>
  <cp:lastPrinted>2004-03-16T01:03:00Z</cp:lastPrinted>
  <dcterms:created xsi:type="dcterms:W3CDTF">2001-07-03T17:11:00Z</dcterms:created>
  <dcterms:modified xsi:type="dcterms:W3CDTF">2021-12-06T08:45:02Z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2001-07-04T16:00:00Z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  <property fmtid="{D5CDD505-2E9C-101B-9397-08002B2CF9AE}" pid="8" name="ICV">
    <vt:lpwstr>132019895C7048C19664E503179BA663</vt:lpwstr>
  </property>
  <property fmtid="{D5CDD505-2E9C-101B-9397-08002B2CF9AE}" pid="9" name="KSOProductBuildVer">
    <vt:lpwstr>1033-11.2.0.10382</vt:lpwstr>
  </property>
</Properties>
</file>