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65680" y="1986788"/>
            <a:ext cx="3582035" cy="3848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96314" y="1968500"/>
            <a:ext cx="5054600" cy="3865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518" y="2718308"/>
            <a:ext cx="10618962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1825" y="1828799"/>
            <a:ext cx="5497195" cy="411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1276" y="3266948"/>
            <a:ext cx="70986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</a:t>
            </a:r>
            <a:r>
              <a:rPr sz="2800" spc="-1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OBJECTIVES</a:t>
            </a:r>
            <a:r>
              <a:rPr sz="2800" spc="-1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800" spc="-1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2011171"/>
            <a:ext cx="6857365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50" spc="55" dirty="0">
                <a:solidFill>
                  <a:srgbClr val="171717"/>
                </a:solidFill>
              </a:rPr>
              <a:t>J</a:t>
            </a:r>
            <a:r>
              <a:rPr sz="4450" spc="10" dirty="0">
                <a:solidFill>
                  <a:srgbClr val="171717"/>
                </a:solidFill>
              </a:rPr>
              <a:t>a</a:t>
            </a:r>
            <a:r>
              <a:rPr sz="4450" spc="-225" dirty="0">
                <a:solidFill>
                  <a:srgbClr val="171717"/>
                </a:solidFill>
              </a:rPr>
              <a:t>v</a:t>
            </a:r>
            <a:r>
              <a:rPr sz="4450" spc="-190" dirty="0">
                <a:solidFill>
                  <a:srgbClr val="171717"/>
                </a:solidFill>
              </a:rPr>
              <a:t>a</a:t>
            </a:r>
            <a:r>
              <a:rPr sz="4450" spc="-285" dirty="0">
                <a:solidFill>
                  <a:srgbClr val="171717"/>
                </a:solidFill>
              </a:rPr>
              <a:t>S</a:t>
            </a:r>
            <a:r>
              <a:rPr sz="4450" spc="140" dirty="0">
                <a:solidFill>
                  <a:srgbClr val="171717"/>
                </a:solidFill>
              </a:rPr>
              <a:t>c</a:t>
            </a:r>
            <a:r>
              <a:rPr sz="4450" spc="-75" dirty="0">
                <a:solidFill>
                  <a:srgbClr val="171717"/>
                </a:solidFill>
              </a:rPr>
              <a:t>rip</a:t>
            </a:r>
            <a:r>
              <a:rPr sz="4450" spc="30" dirty="0">
                <a:solidFill>
                  <a:srgbClr val="171717"/>
                </a:solidFill>
              </a:rPr>
              <a:t>t</a:t>
            </a:r>
            <a:r>
              <a:rPr sz="4450" spc="-440" dirty="0">
                <a:solidFill>
                  <a:srgbClr val="171717"/>
                </a:solidFill>
              </a:rPr>
              <a:t> </a:t>
            </a:r>
            <a:r>
              <a:rPr sz="4450" spc="45" dirty="0">
                <a:solidFill>
                  <a:srgbClr val="171717"/>
                </a:solidFill>
              </a:rPr>
              <a:t>F</a:t>
            </a:r>
            <a:r>
              <a:rPr sz="4450" spc="70" dirty="0">
                <a:solidFill>
                  <a:srgbClr val="171717"/>
                </a:solidFill>
              </a:rPr>
              <a:t>u</a:t>
            </a:r>
            <a:r>
              <a:rPr sz="4450" spc="-160" dirty="0">
                <a:solidFill>
                  <a:srgbClr val="171717"/>
                </a:solidFill>
              </a:rPr>
              <a:t>n</a:t>
            </a:r>
            <a:r>
              <a:rPr sz="4450" spc="-45" dirty="0">
                <a:solidFill>
                  <a:srgbClr val="171717"/>
                </a:solidFill>
              </a:rPr>
              <a:t>d</a:t>
            </a:r>
            <a:r>
              <a:rPr sz="4450" spc="-50" dirty="0">
                <a:solidFill>
                  <a:srgbClr val="171717"/>
                </a:solidFill>
              </a:rPr>
              <a:t>a</a:t>
            </a:r>
            <a:r>
              <a:rPr sz="4450" spc="-150" dirty="0">
                <a:solidFill>
                  <a:srgbClr val="171717"/>
                </a:solidFill>
              </a:rPr>
              <a:t>me</a:t>
            </a:r>
            <a:r>
              <a:rPr sz="4450" spc="-140" dirty="0">
                <a:solidFill>
                  <a:srgbClr val="171717"/>
                </a:solidFill>
              </a:rPr>
              <a:t>n</a:t>
            </a:r>
            <a:r>
              <a:rPr sz="4450" spc="-60" dirty="0">
                <a:solidFill>
                  <a:srgbClr val="171717"/>
                </a:solidFill>
              </a:rPr>
              <a:t>t</a:t>
            </a:r>
            <a:r>
              <a:rPr sz="4450" spc="-190" dirty="0">
                <a:solidFill>
                  <a:srgbClr val="171717"/>
                </a:solidFill>
              </a:rPr>
              <a:t>a</a:t>
            </a:r>
            <a:r>
              <a:rPr sz="4450" spc="-175" dirty="0">
                <a:solidFill>
                  <a:srgbClr val="171717"/>
                </a:solidFill>
              </a:rPr>
              <a:t>ls</a:t>
            </a:r>
            <a:endParaRPr sz="44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79908" y="2718308"/>
            <a:ext cx="9025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Setting-up</a:t>
            </a:r>
            <a:r>
              <a:rPr spc="-200" dirty="0"/>
              <a:t> </a:t>
            </a:r>
            <a:r>
              <a:rPr spc="-80" dirty="0"/>
              <a:t>a</a:t>
            </a:r>
            <a:r>
              <a:rPr spc="-195" dirty="0"/>
              <a:t> </a:t>
            </a:r>
            <a:r>
              <a:rPr spc="-10" dirty="0"/>
              <a:t>Development</a:t>
            </a:r>
            <a:r>
              <a:rPr spc="-204" dirty="0"/>
              <a:t> </a:t>
            </a:r>
            <a:r>
              <a:rPr spc="-30" dirty="0"/>
              <a:t>Environment</a:t>
            </a:r>
            <a:endParaRPr spc="-3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4370">
              <a:lnSpc>
                <a:spcPct val="100000"/>
              </a:lnSpc>
              <a:spcBef>
                <a:spcPts val="100"/>
              </a:spcBef>
            </a:pPr>
            <a:r>
              <a:rPr dirty="0"/>
              <a:t>Course</a:t>
            </a:r>
            <a:r>
              <a:rPr spc="-210" dirty="0"/>
              <a:t> </a:t>
            </a:r>
            <a:r>
              <a:rPr spc="-5" dirty="0"/>
              <a:t>Objectives</a:t>
            </a:r>
            <a:r>
              <a:rPr spc="-204" dirty="0"/>
              <a:t> </a:t>
            </a:r>
            <a:r>
              <a:rPr dirty="0"/>
              <a:t>and</a:t>
            </a:r>
            <a:r>
              <a:rPr spc="-200" dirty="0"/>
              <a:t> </a:t>
            </a:r>
            <a:r>
              <a:rPr spc="-5" dirty="0"/>
              <a:t>Overview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8536" y="1615439"/>
            <a:ext cx="3611879" cy="36118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6185" y="1267459"/>
            <a:ext cx="1840864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50000"/>
              </a:lnSpc>
              <a:spcBef>
                <a:spcPts val="100"/>
              </a:spcBef>
            </a:pPr>
            <a:r>
              <a:rPr spc="20" dirty="0">
                <a:solidFill>
                  <a:srgbClr val="F05A28"/>
                </a:solidFill>
              </a:rPr>
              <a:t>Ch</a:t>
            </a:r>
            <a:r>
              <a:rPr spc="-60" dirty="0">
                <a:solidFill>
                  <a:srgbClr val="F05A28"/>
                </a:solidFill>
              </a:rPr>
              <a:t>r</a:t>
            </a:r>
            <a:r>
              <a:rPr spc="175" dirty="0">
                <a:solidFill>
                  <a:srgbClr val="F05A28"/>
                </a:solidFill>
              </a:rPr>
              <a:t>o</a:t>
            </a:r>
            <a:r>
              <a:rPr spc="-15" dirty="0">
                <a:solidFill>
                  <a:srgbClr val="F05A28"/>
                </a:solidFill>
              </a:rPr>
              <a:t>me  </a:t>
            </a:r>
            <a:r>
              <a:rPr spc="114" dirty="0">
                <a:solidFill>
                  <a:srgbClr val="F05A28"/>
                </a:solidFill>
              </a:rPr>
              <a:t>Edge </a:t>
            </a:r>
            <a:r>
              <a:rPr spc="120" dirty="0">
                <a:solidFill>
                  <a:srgbClr val="F05A28"/>
                </a:solidFill>
              </a:rPr>
              <a:t> </a:t>
            </a:r>
            <a:r>
              <a:rPr spc="40" dirty="0">
                <a:solidFill>
                  <a:srgbClr val="F05A28"/>
                </a:solidFill>
              </a:rPr>
              <a:t>Firefox </a:t>
            </a:r>
            <a:r>
              <a:rPr spc="45" dirty="0">
                <a:solidFill>
                  <a:srgbClr val="F05A28"/>
                </a:solidFill>
              </a:rPr>
              <a:t> Opera </a:t>
            </a:r>
            <a:r>
              <a:rPr spc="50" dirty="0">
                <a:solidFill>
                  <a:srgbClr val="F05A28"/>
                </a:solidFill>
              </a:rPr>
              <a:t> </a:t>
            </a:r>
            <a:r>
              <a:rPr spc="-45" dirty="0">
                <a:solidFill>
                  <a:srgbClr val="F05A28"/>
                </a:solidFill>
              </a:rPr>
              <a:t>Safari</a:t>
            </a:r>
            <a:endParaRPr spc="-45" dirty="0">
              <a:solidFill>
                <a:srgbClr val="F05A2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6534" y="3434588"/>
            <a:ext cx="10871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Desktop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2585" y="3434588"/>
            <a:ext cx="214503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78815" marR="5080" indent="-66675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Smartphone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Tablet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35606" y="3434588"/>
            <a:ext cx="8483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12519" y="1216152"/>
            <a:ext cx="2505456" cy="19446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4728" y="1216152"/>
            <a:ext cx="1301496" cy="1676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4983" y="1112519"/>
            <a:ext cx="1908048" cy="187147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82896" y="1624583"/>
            <a:ext cx="762000" cy="123443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809799" y="4915915"/>
            <a:ext cx="10953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1039" y="4915915"/>
            <a:ext cx="11004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Cordova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44296" y="4915915"/>
            <a:ext cx="10198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NodeJS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9040" y="517652"/>
            <a:ext cx="3866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404040"/>
                </a:solidFill>
              </a:rPr>
              <a:t>Course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-25" dirty="0">
                <a:solidFill>
                  <a:srgbClr val="404040"/>
                </a:solidFill>
              </a:rPr>
              <a:t>Overview</a:t>
            </a:r>
            <a:endParaRPr spc="-2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Introduction</a:t>
            </a:r>
            <a:r>
              <a:rPr spc="-155" dirty="0"/>
              <a:t> </a:t>
            </a:r>
            <a:r>
              <a:rPr spc="10" dirty="0"/>
              <a:t>and</a:t>
            </a:r>
            <a:r>
              <a:rPr spc="-155" dirty="0"/>
              <a:t> </a:t>
            </a:r>
            <a:r>
              <a:rPr spc="5" dirty="0"/>
              <a:t>Setup</a:t>
            </a:r>
            <a:endParaRPr spc="5" dirty="0"/>
          </a:p>
          <a:p>
            <a:pPr marL="12700" marR="163195">
              <a:lnSpc>
                <a:spcPct val="179000"/>
              </a:lnSpc>
              <a:spcBef>
                <a:spcPts val="455"/>
              </a:spcBef>
            </a:pPr>
            <a:r>
              <a:rPr spc="70" dirty="0"/>
              <a:t>JS</a:t>
            </a:r>
            <a:r>
              <a:rPr spc="-140" dirty="0"/>
              <a:t> </a:t>
            </a:r>
            <a:r>
              <a:rPr spc="30" dirty="0"/>
              <a:t>Language</a:t>
            </a:r>
            <a:r>
              <a:rPr spc="-135" dirty="0"/>
              <a:t> </a:t>
            </a:r>
            <a:r>
              <a:rPr dirty="0"/>
              <a:t>Features </a:t>
            </a:r>
            <a:r>
              <a:rPr spc="-830" dirty="0"/>
              <a:t> </a:t>
            </a:r>
            <a:r>
              <a:rPr spc="15" dirty="0"/>
              <a:t>Operators</a:t>
            </a:r>
            <a:endParaRPr spc="15" dirty="0"/>
          </a:p>
          <a:p>
            <a:pPr marL="12700" marR="342900">
              <a:lnSpc>
                <a:spcPts val="5640"/>
              </a:lnSpc>
            </a:pPr>
            <a:r>
              <a:rPr spc="35" dirty="0"/>
              <a:t>Functions</a:t>
            </a:r>
            <a:r>
              <a:rPr spc="-150" dirty="0"/>
              <a:t> </a:t>
            </a:r>
            <a:r>
              <a:rPr spc="10" dirty="0"/>
              <a:t>and</a:t>
            </a:r>
            <a:r>
              <a:rPr spc="-145" dirty="0"/>
              <a:t> </a:t>
            </a:r>
            <a:r>
              <a:rPr spc="45" dirty="0"/>
              <a:t>Scope </a:t>
            </a:r>
            <a:r>
              <a:rPr spc="-825" dirty="0"/>
              <a:t> </a:t>
            </a:r>
            <a:r>
              <a:rPr spc="35" dirty="0"/>
              <a:t>Objects </a:t>
            </a:r>
            <a:r>
              <a:rPr spc="10" dirty="0"/>
              <a:t>and </a:t>
            </a:r>
            <a:r>
              <a:rPr spc="-10" dirty="0"/>
              <a:t>Arrays </a:t>
            </a:r>
            <a:r>
              <a:rPr spc="-5" dirty="0"/>
              <a:t> </a:t>
            </a:r>
            <a:r>
              <a:rPr spc="-10" dirty="0"/>
              <a:t>Classes</a:t>
            </a:r>
            <a:r>
              <a:rPr spc="-150" dirty="0"/>
              <a:t> </a:t>
            </a:r>
            <a:r>
              <a:rPr spc="10" dirty="0"/>
              <a:t>and</a:t>
            </a:r>
            <a:r>
              <a:rPr spc="-145" dirty="0"/>
              <a:t> </a:t>
            </a:r>
            <a:r>
              <a:rPr spc="35" dirty="0"/>
              <a:t>Modules</a:t>
            </a:r>
            <a:endParaRPr spc="35" dirty="0"/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Programming</a:t>
            </a:r>
            <a:r>
              <a:rPr spc="-130" dirty="0"/>
              <a:t> </a:t>
            </a:r>
            <a:r>
              <a:rPr spc="5" dirty="0"/>
              <a:t>the</a:t>
            </a:r>
            <a:r>
              <a:rPr spc="-125" dirty="0"/>
              <a:t> </a:t>
            </a:r>
            <a:r>
              <a:rPr spc="95" dirty="0"/>
              <a:t>BOM</a:t>
            </a:r>
            <a:r>
              <a:rPr spc="-125" dirty="0"/>
              <a:t> </a:t>
            </a:r>
            <a:r>
              <a:rPr spc="10" dirty="0"/>
              <a:t>and</a:t>
            </a:r>
            <a:r>
              <a:rPr spc="-125" dirty="0"/>
              <a:t> </a:t>
            </a:r>
            <a:r>
              <a:rPr spc="70" dirty="0"/>
              <a:t>DOM</a:t>
            </a:r>
            <a:endParaRPr spc="70" dirty="0"/>
          </a:p>
          <a:p>
            <a:pPr marL="38735" marR="621665">
              <a:lnSpc>
                <a:spcPct val="178000"/>
              </a:lnSpc>
              <a:spcBef>
                <a:spcPts val="685"/>
              </a:spcBef>
            </a:pPr>
            <a:r>
              <a:rPr spc="5" dirty="0"/>
              <a:t>Promises</a:t>
            </a:r>
            <a:r>
              <a:rPr spc="-130" dirty="0"/>
              <a:t> </a:t>
            </a:r>
            <a:r>
              <a:rPr spc="10" dirty="0"/>
              <a:t>and</a:t>
            </a:r>
            <a:r>
              <a:rPr spc="-120" dirty="0"/>
              <a:t> </a:t>
            </a:r>
            <a:r>
              <a:rPr spc="10" dirty="0"/>
              <a:t>Error</a:t>
            </a:r>
            <a:r>
              <a:rPr spc="-130" dirty="0"/>
              <a:t> </a:t>
            </a:r>
            <a:r>
              <a:rPr spc="20" dirty="0"/>
              <a:t>Handling </a:t>
            </a:r>
            <a:r>
              <a:rPr spc="-825" dirty="0"/>
              <a:t> </a:t>
            </a:r>
            <a:r>
              <a:rPr spc="-5" dirty="0"/>
              <a:t>Data </a:t>
            </a:r>
            <a:r>
              <a:rPr spc="40" dirty="0"/>
              <a:t>Access </a:t>
            </a:r>
            <a:r>
              <a:rPr spc="20" dirty="0"/>
              <a:t>Using </a:t>
            </a:r>
            <a:r>
              <a:rPr spc="75" dirty="0"/>
              <a:t>HTTP </a:t>
            </a:r>
            <a:r>
              <a:rPr spc="80" dirty="0"/>
              <a:t> </a:t>
            </a:r>
            <a:r>
              <a:rPr spc="20" dirty="0"/>
              <a:t>Forms</a:t>
            </a:r>
            <a:endParaRPr spc="20" dirty="0"/>
          </a:p>
          <a:p>
            <a:pPr marL="38735">
              <a:lnSpc>
                <a:spcPct val="100000"/>
              </a:lnSpc>
              <a:spcBef>
                <a:spcPts val="2780"/>
              </a:spcBef>
            </a:pPr>
            <a:r>
              <a:rPr dirty="0"/>
              <a:t>Security</a:t>
            </a:r>
            <a:endParaRPr dirty="0"/>
          </a:p>
          <a:p>
            <a:pPr marL="38735">
              <a:lnSpc>
                <a:spcPct val="100000"/>
              </a:lnSpc>
              <a:spcBef>
                <a:spcPts val="2760"/>
              </a:spcBef>
            </a:pPr>
            <a:r>
              <a:rPr spc="40" dirty="0"/>
              <a:t>Building</a:t>
            </a:r>
            <a:r>
              <a:rPr spc="-130" dirty="0"/>
              <a:t> </a:t>
            </a:r>
            <a:r>
              <a:rPr spc="35" dirty="0"/>
              <a:t>for</a:t>
            </a:r>
            <a:r>
              <a:rPr spc="-140" dirty="0"/>
              <a:t> </a:t>
            </a:r>
            <a:r>
              <a:rPr spc="50" dirty="0"/>
              <a:t>Production</a:t>
            </a:r>
            <a:endParaRPr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07756" y="2718308"/>
            <a:ext cx="7198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JavaScript</a:t>
            </a:r>
            <a:r>
              <a:rPr spc="-210" dirty="0"/>
              <a:t> </a:t>
            </a:r>
            <a:r>
              <a:rPr spc="-35" dirty="0"/>
              <a:t>Versions</a:t>
            </a:r>
            <a:r>
              <a:rPr spc="-210" dirty="0"/>
              <a:t> </a:t>
            </a:r>
            <a:r>
              <a:rPr dirty="0"/>
              <a:t>and</a:t>
            </a:r>
            <a:r>
              <a:rPr spc="-210" dirty="0"/>
              <a:t> </a:t>
            </a:r>
            <a:r>
              <a:rPr spc="-15" dirty="0"/>
              <a:t>History</a:t>
            </a:r>
            <a:endParaRPr spc="-1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31825" y="1828799"/>
          <a:ext cx="5497195" cy="4110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0"/>
                <a:gridCol w="4227195"/>
              </a:tblGrid>
              <a:tr h="1252042">
                <a:tc>
                  <a:txBody>
                    <a:bodyPr/>
                    <a:lstStyle/>
                    <a:p>
                      <a:pPr marL="116840">
                        <a:lnSpc>
                          <a:spcPct val="100000"/>
                        </a:lnSpc>
                        <a:spcBef>
                          <a:spcPts val="2805"/>
                        </a:spcBef>
                      </a:pPr>
                      <a:r>
                        <a:rPr sz="2750" spc="95" dirty="0">
                          <a:solidFill>
                            <a:srgbClr val="F05A28"/>
                          </a:solidFill>
                          <a:latin typeface="Tahoma" panose="020B0604030504040204"/>
                          <a:cs typeface="Tahoma" panose="020B0604030504040204"/>
                        </a:rPr>
                        <a:t>1995</a:t>
                      </a:r>
                      <a:endParaRPr sz="275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56235" marB="0">
                    <a:lnR w="79172">
                      <a:solidFill>
                        <a:srgbClr val="F05A2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1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02285">
                        <a:lnSpc>
                          <a:spcPct val="100000"/>
                        </a:lnSpc>
                      </a:pP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Created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by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Brendan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Eich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905" marB="0">
                    <a:lnL w="79172">
                      <a:solidFill>
                        <a:srgbClr val="F05A28"/>
                      </a:solidFill>
                      <a:prstDash val="solid"/>
                    </a:lnL>
                  </a:tcPr>
                </a:tc>
              </a:tr>
              <a:tr h="177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125204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810"/>
                        </a:spcBef>
                      </a:pPr>
                      <a:r>
                        <a:rPr sz="2750" spc="80" dirty="0">
                          <a:solidFill>
                            <a:srgbClr val="F05A28"/>
                          </a:solidFill>
                          <a:latin typeface="Tahoma" panose="020B0604030504040204"/>
                          <a:cs typeface="Tahoma" panose="020B0604030504040204"/>
                        </a:rPr>
                        <a:t>1997</a:t>
                      </a:r>
                      <a:endParaRPr sz="275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56870" marB="0">
                    <a:lnR w="79172">
                      <a:solidFill>
                        <a:srgbClr val="F05A2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1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022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ECMA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Standard,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ECMAScript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905" marB="0">
                    <a:lnL w="79172">
                      <a:solidFill>
                        <a:srgbClr val="F05A28"/>
                      </a:solidFill>
                      <a:prstDash val="solid"/>
                    </a:lnL>
                  </a:tcPr>
                </a:tc>
              </a:tr>
              <a:tr h="1772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125204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810"/>
                        </a:spcBef>
                      </a:pPr>
                      <a:r>
                        <a:rPr sz="2750" spc="120" dirty="0">
                          <a:solidFill>
                            <a:srgbClr val="F05A28"/>
                          </a:solidFill>
                          <a:latin typeface="Tahoma" panose="020B0604030504040204"/>
                          <a:cs typeface="Tahoma" panose="020B0604030504040204"/>
                        </a:rPr>
                        <a:t>1999</a:t>
                      </a:r>
                      <a:endParaRPr sz="275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56870" marB="0">
                    <a:lnR w="79172">
                      <a:solidFill>
                        <a:srgbClr val="F05A2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1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02285">
                        <a:lnSpc>
                          <a:spcPct val="100000"/>
                        </a:lnSpc>
                      </a:pPr>
                      <a:r>
                        <a:rPr sz="20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ECMAScript</a:t>
                      </a:r>
                      <a:r>
                        <a:rPr sz="20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540" marB="0">
                    <a:lnL w="79172">
                      <a:solidFill>
                        <a:srgbClr val="F05A28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82804" y="517652"/>
            <a:ext cx="7138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404040"/>
                </a:solidFill>
              </a:rPr>
              <a:t>JavaScript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-50" dirty="0">
                <a:solidFill>
                  <a:srgbClr val="404040"/>
                </a:solidFill>
              </a:rPr>
              <a:t>Versions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and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History</a:t>
            </a:r>
            <a:endParaRPr spc="-3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5" y="1828799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2" y="1252042"/>
                </a:lnTo>
                <a:lnTo>
                  <a:pt x="79172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5" y="3258098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2" y="1252042"/>
                </a:lnTo>
                <a:lnTo>
                  <a:pt x="79172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5" y="4687394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2" y="1252042"/>
                </a:lnTo>
                <a:lnTo>
                  <a:pt x="79172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82804" y="517652"/>
            <a:ext cx="7138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404040"/>
                </a:solidFill>
              </a:rPr>
              <a:t>JavaScript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-50" dirty="0">
                <a:solidFill>
                  <a:srgbClr val="404040"/>
                </a:solidFill>
              </a:rPr>
              <a:t>Versions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and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History</a:t>
            </a:r>
            <a:endParaRPr spc="-35" dirty="0">
              <a:solidFill>
                <a:srgbClr val="40404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231" y="2172417"/>
            <a:ext cx="1000125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41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2009</a:t>
            </a:r>
            <a:endParaRPr sz="27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578" y="2279395"/>
            <a:ext cx="25838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ECMAScript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(ES5)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1492" y="3601929"/>
            <a:ext cx="846455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8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201</a:t>
            </a:r>
            <a:r>
              <a:rPr sz="2750" spc="19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5</a:t>
            </a:r>
            <a:endParaRPr sz="27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1578" y="3708908"/>
            <a:ext cx="30314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spc="-4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1578" y="5138420"/>
            <a:ext cx="19500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Yearly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Updates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9100" y="5031441"/>
            <a:ext cx="1188085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-26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&gt;</a:t>
            </a:r>
            <a:r>
              <a:rPr sz="2750" spc="8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21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2</a:t>
            </a:r>
            <a:r>
              <a:rPr sz="2750" spc="5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0</a:t>
            </a:r>
            <a:r>
              <a:rPr sz="2750" spc="-5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1</a:t>
            </a:r>
            <a:r>
              <a:rPr sz="2750" spc="19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5</a:t>
            </a:r>
            <a:endParaRPr sz="27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854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Tooling</a:t>
            </a:r>
            <a:r>
              <a:rPr spc="-215" dirty="0"/>
              <a:t> </a:t>
            </a:r>
            <a:r>
              <a:rPr spc="25" dirty="0"/>
              <a:t>for</a:t>
            </a:r>
            <a:r>
              <a:rPr spc="-210" dirty="0"/>
              <a:t> </a:t>
            </a:r>
            <a:r>
              <a:rPr spc="-35" dirty="0"/>
              <a:t>This</a:t>
            </a:r>
            <a:r>
              <a:rPr spc="-220" dirty="0"/>
              <a:t> </a:t>
            </a:r>
            <a:r>
              <a:rPr spc="-5" dirty="0"/>
              <a:t>Course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723</Words>
  <Application>WPS Presentation</Application>
  <PresentationFormat>On-screen Show (4:3)</PresentationFormat>
  <Paragraphs>85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Verdana</vt:lpstr>
      <vt:lpstr>Tahoma</vt:lpstr>
      <vt:lpstr>Times New Roman</vt:lpstr>
      <vt:lpstr>Microsoft YaHei</vt:lpstr>
      <vt:lpstr>Arial Unicode MS</vt:lpstr>
      <vt:lpstr>Calibri</vt:lpstr>
      <vt:lpstr>Office Theme</vt:lpstr>
      <vt:lpstr>JavaScript Fundamentals</vt:lpstr>
      <vt:lpstr>Course Objectives and Overview</vt:lpstr>
      <vt:lpstr>Chrome  Edge  Firefox  Opera  Safari</vt:lpstr>
      <vt:lpstr>PowerPoint 演示文稿</vt:lpstr>
      <vt:lpstr>Course Overview</vt:lpstr>
      <vt:lpstr>JavaScript Versions and History</vt:lpstr>
      <vt:lpstr>JavaScript Versions and History</vt:lpstr>
      <vt:lpstr>JavaScript Versions and History</vt:lpstr>
      <vt:lpstr>Tooling for This Course</vt:lpstr>
      <vt:lpstr>Setting-up a Development Environment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Fundamentals</dc:title>
  <dc:creator/>
  <cp:lastModifiedBy>steve</cp:lastModifiedBy>
  <cp:revision>1</cp:revision>
  <dcterms:created xsi:type="dcterms:W3CDTF">2021-12-24T03:18:48Z</dcterms:created>
  <dcterms:modified xsi:type="dcterms:W3CDTF">2021-12-24T03:18:49Z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3420140011A244F5A8393EAD49FCCFE0</vt:lpwstr>
  </property>
  <property fmtid="{D5CDD505-2E9C-101B-9397-08002B2CF9AE}" pid="3" name="KSOProductBuildVer">
    <vt:lpwstr>1033-11.2.0.10426</vt:lpwstr>
  </property>
</Properties>
</file>