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300" y="2667000"/>
            <a:ext cx="1297940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75350" y="647700"/>
            <a:ext cx="430530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2103120"/>
            <a:ext cx="146304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6600" y="2692400"/>
            <a:ext cx="54394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15" dirty="0">
                <a:solidFill>
                  <a:srgbClr val="171717"/>
                </a:solidFill>
              </a:rPr>
              <a:t>ID</a:t>
            </a:r>
            <a:r>
              <a:rPr sz="6000" spc="-170" dirty="0">
                <a:solidFill>
                  <a:srgbClr val="171717"/>
                </a:solidFill>
              </a:rPr>
              <a:t>E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455" dirty="0">
                <a:solidFill>
                  <a:srgbClr val="171717"/>
                </a:solidFill>
              </a:rPr>
              <a:t>In</a:t>
            </a:r>
            <a:r>
              <a:rPr sz="6000" spc="-470" dirty="0">
                <a:solidFill>
                  <a:srgbClr val="171717"/>
                </a:solidFill>
              </a:rPr>
              <a:t>t</a:t>
            </a:r>
            <a:r>
              <a:rPr sz="6000" spc="-45" dirty="0">
                <a:solidFill>
                  <a:srgbClr val="171717"/>
                </a:solidFill>
              </a:rPr>
              <a:t>eg</a:t>
            </a:r>
            <a:r>
              <a:rPr sz="6000" spc="-440" dirty="0">
                <a:solidFill>
                  <a:srgbClr val="171717"/>
                </a:solidFill>
              </a:rPr>
              <a:t>r</a:t>
            </a:r>
            <a:r>
              <a:rPr sz="6000" spc="-315" dirty="0">
                <a:solidFill>
                  <a:srgbClr val="171717"/>
                </a:solidFill>
              </a:rPr>
              <a:t>a</a:t>
            </a:r>
            <a:r>
              <a:rPr sz="6000" spc="-125" dirty="0">
                <a:solidFill>
                  <a:srgbClr val="171717"/>
                </a:solidFill>
              </a:rPr>
              <a:t>tion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27900" y="3086100"/>
            <a:ext cx="489775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0" dirty="0">
                <a:latin typeface="Verdana" panose="020B0604030504040204"/>
                <a:cs typeface="Verdana" panose="020B0604030504040204"/>
              </a:rPr>
              <a:t>IDE</a:t>
            </a:r>
            <a:r>
              <a:rPr sz="320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installation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114" dirty="0">
                <a:latin typeface="Verdana" panose="020B0604030504040204"/>
                <a:cs typeface="Verdana" panose="020B0604030504040204"/>
              </a:rPr>
              <a:t>Adding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dependencies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Dependency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Resolution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0" dirty="0">
                <a:latin typeface="Verdana" panose="020B0604030504040204"/>
                <a:cs typeface="Verdana" panose="020B0604030504040204"/>
              </a:rPr>
              <a:t>IDE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configuration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35800" y="647700"/>
            <a:ext cx="21945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Outline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71808" y="2912532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-6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IDEs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0528" y="2912532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Importing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69249" y="2912532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L="1143000">
              <a:lnSpc>
                <a:spcPct val="100000"/>
              </a:lnSpc>
            </a:pPr>
            <a:r>
              <a:rPr sz="3200" spc="16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POM</a:t>
            </a:r>
            <a:r>
              <a:rPr sz="3200" spc="-21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viewer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1808" y="5249333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550">
              <a:latin typeface="Times New Roman" panose="02020603050405020304"/>
              <a:cs typeface="Times New Roman" panose="02020603050405020304"/>
            </a:endParaRPr>
          </a:p>
          <a:p>
            <a:pPr marL="1437640" marR="1062355" indent="-368300">
              <a:lnSpc>
                <a:spcPts val="3800"/>
              </a:lnSpc>
              <a:spcBef>
                <a:spcPts val="5"/>
              </a:spcBef>
            </a:pPr>
            <a:r>
              <a:rPr sz="3200" spc="5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Dependen</a:t>
            </a:r>
            <a:r>
              <a:rPr sz="3200" spc="2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y  </a:t>
            </a:r>
            <a:r>
              <a:rPr sz="3200" spc="1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0528" y="5249333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550">
              <a:latin typeface="Times New Roman" panose="02020603050405020304"/>
              <a:cs typeface="Times New Roman" panose="02020603050405020304"/>
            </a:endParaRPr>
          </a:p>
          <a:p>
            <a:pPr marL="934720" marR="917575" indent="673100">
              <a:lnSpc>
                <a:spcPts val="3800"/>
              </a:lnSpc>
              <a:spcBef>
                <a:spcPts val="5"/>
              </a:spcBef>
            </a:pPr>
            <a:r>
              <a:rPr sz="3200" spc="114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Adding </a:t>
            </a:r>
            <a:r>
              <a:rPr sz="3200" spc="12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dependencies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69249" y="5249333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R="1905" algn="ctr">
              <a:lnSpc>
                <a:spcPct val="100000"/>
              </a:lnSpc>
            </a:pPr>
            <a:r>
              <a:rPr sz="3200" spc="5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Effective</a:t>
            </a:r>
            <a:r>
              <a:rPr sz="3200" spc="-21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6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POM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52741" y="4125674"/>
            <a:ext cx="32670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4800" spc="-3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tall</a:t>
            </a:r>
            <a:r>
              <a:rPr sz="4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tion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26300" y="2692400"/>
            <a:ext cx="17252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solidFill>
                  <a:srgbClr val="000000"/>
                </a:solidFill>
              </a:rPr>
              <a:t>R</a:t>
            </a:r>
            <a:r>
              <a:rPr sz="3200" spc="35" dirty="0">
                <a:solidFill>
                  <a:srgbClr val="000000"/>
                </a:solidFill>
              </a:rPr>
              <a:t>egi</a:t>
            </a:r>
            <a:r>
              <a:rPr sz="3200" dirty="0">
                <a:solidFill>
                  <a:srgbClr val="000000"/>
                </a:solidFill>
              </a:rPr>
              <a:t>s</a:t>
            </a:r>
            <a:r>
              <a:rPr sz="3200" spc="5" dirty="0">
                <a:solidFill>
                  <a:srgbClr val="000000"/>
                </a:solidFill>
              </a:rPr>
              <a:t>try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7226300" y="3479800"/>
            <a:ext cx="508444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Java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10" dirty="0">
                <a:latin typeface="Verdana" panose="020B0604030504040204"/>
                <a:cs typeface="Verdana" panose="020B0604030504040204"/>
              </a:rPr>
              <a:t>/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Maven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installation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1927860">
              <a:lnSpc>
                <a:spcPts val="6200"/>
              </a:lnSpc>
              <a:spcBef>
                <a:spcPts val="600"/>
              </a:spcBef>
            </a:pPr>
            <a:r>
              <a:rPr sz="3200" spc="55" dirty="0">
                <a:latin typeface="Verdana" panose="020B0604030504040204"/>
                <a:cs typeface="Verdana" panose="020B0604030504040204"/>
              </a:rPr>
              <a:t>Bundled</a:t>
            </a:r>
            <a:r>
              <a:rPr sz="32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Maven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95" dirty="0">
                <a:latin typeface="Verdana" panose="020B0604030504040204"/>
                <a:cs typeface="Verdana" panose="020B0604030504040204"/>
              </a:rPr>
              <a:t>STS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3200" u="sng" spc="-15" dirty="0">
                <a:uFill>
                  <a:solidFill>
                    <a:srgbClr val="000000"/>
                  </a:solidFill>
                </a:uFill>
                <a:latin typeface="Verdana" panose="020B0604030504040204"/>
                <a:cs typeface="Verdana" panose="020B0604030504040204"/>
              </a:rPr>
              <a:t>https://spring.io/tools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9253" y="4125674"/>
            <a:ext cx="29806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Importing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26300" y="3479800"/>
            <a:ext cx="370014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 dirty="0">
                <a:solidFill>
                  <a:srgbClr val="000000"/>
                </a:solidFill>
              </a:rPr>
              <a:t>Maven</a:t>
            </a:r>
            <a:r>
              <a:rPr sz="3200" spc="-215" dirty="0">
                <a:solidFill>
                  <a:srgbClr val="000000"/>
                </a:solidFill>
              </a:rPr>
              <a:t> </a:t>
            </a:r>
            <a:r>
              <a:rPr sz="3200" spc="15" dirty="0">
                <a:solidFill>
                  <a:srgbClr val="000000"/>
                </a:solidFill>
              </a:rPr>
              <a:t>integration</a:t>
            </a:r>
            <a:endParaRPr sz="3200"/>
          </a:p>
          <a:p>
            <a:pPr marL="12700" marR="930275">
              <a:lnSpc>
                <a:spcPts val="6200"/>
              </a:lnSpc>
              <a:spcBef>
                <a:spcPts val="400"/>
              </a:spcBef>
            </a:pPr>
            <a:r>
              <a:rPr sz="3200" spc="10" dirty="0">
                <a:solidFill>
                  <a:srgbClr val="000000"/>
                </a:solidFill>
              </a:rPr>
              <a:t>Default</a:t>
            </a:r>
            <a:r>
              <a:rPr sz="3200" spc="-225" dirty="0">
                <a:solidFill>
                  <a:srgbClr val="000000"/>
                </a:solidFill>
              </a:rPr>
              <a:t> </a:t>
            </a:r>
            <a:r>
              <a:rPr sz="3200" spc="20" dirty="0">
                <a:solidFill>
                  <a:srgbClr val="000000"/>
                </a:solidFill>
              </a:rPr>
              <a:t>Goals </a:t>
            </a:r>
            <a:r>
              <a:rPr sz="3200" spc="-1110" dirty="0">
                <a:solidFill>
                  <a:srgbClr val="000000"/>
                </a:solidFill>
              </a:rPr>
              <a:t> </a:t>
            </a:r>
            <a:r>
              <a:rPr sz="3200" spc="5" dirty="0">
                <a:solidFill>
                  <a:srgbClr val="000000"/>
                </a:solidFill>
              </a:rPr>
              <a:t>Classpath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42727" y="6110554"/>
            <a:ext cx="5934837" cy="195250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0562" y="4125674"/>
            <a:ext cx="33293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erting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26300" y="3479800"/>
            <a:ext cx="520509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000000"/>
                </a:solidFill>
              </a:rPr>
              <a:t>pom.xml</a:t>
            </a:r>
            <a:endParaRPr sz="3200"/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10" dirty="0">
                <a:solidFill>
                  <a:srgbClr val="000000"/>
                </a:solidFill>
              </a:rPr>
              <a:t>Convert</a:t>
            </a:r>
            <a:r>
              <a:rPr sz="3200" spc="-185" dirty="0">
                <a:solidFill>
                  <a:srgbClr val="000000"/>
                </a:solidFill>
              </a:rPr>
              <a:t> </a:t>
            </a:r>
            <a:r>
              <a:rPr sz="3200" spc="80" dirty="0">
                <a:solidFill>
                  <a:srgbClr val="000000"/>
                </a:solidFill>
              </a:rPr>
              <a:t>to</a:t>
            </a:r>
            <a:r>
              <a:rPr sz="3200" spc="-185" dirty="0">
                <a:solidFill>
                  <a:srgbClr val="000000"/>
                </a:solidFill>
              </a:rPr>
              <a:t> </a:t>
            </a:r>
            <a:r>
              <a:rPr sz="3200" spc="-30" dirty="0">
                <a:solidFill>
                  <a:srgbClr val="000000"/>
                </a:solidFill>
              </a:rPr>
              <a:t>Maven</a:t>
            </a:r>
            <a:r>
              <a:rPr sz="3200" spc="-185" dirty="0">
                <a:solidFill>
                  <a:srgbClr val="000000"/>
                </a:solidFill>
              </a:rPr>
              <a:t> </a:t>
            </a:r>
            <a:r>
              <a:rPr sz="3200" spc="45" dirty="0">
                <a:solidFill>
                  <a:srgbClr val="000000"/>
                </a:solidFill>
              </a:rPr>
              <a:t>Project </a:t>
            </a:r>
            <a:r>
              <a:rPr sz="3200" spc="-1110" dirty="0">
                <a:solidFill>
                  <a:srgbClr val="000000"/>
                </a:solidFill>
              </a:rPr>
              <a:t> </a:t>
            </a:r>
            <a:r>
              <a:rPr sz="3200" spc="5" dirty="0">
                <a:solidFill>
                  <a:srgbClr val="000000"/>
                </a:solidFill>
              </a:rPr>
              <a:t>Classpath</a:t>
            </a:r>
            <a:endParaRPr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08800" y="3784600"/>
            <a:ext cx="402209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Default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View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40" dirty="0">
                <a:latin typeface="Verdana" panose="020B0604030504040204"/>
                <a:cs typeface="Verdana" panose="020B0604030504040204"/>
              </a:rPr>
              <a:t>High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level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elements </a:t>
            </a:r>
            <a:r>
              <a:rPr sz="3200" spc="-111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Changes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source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73800" y="609600"/>
            <a:ext cx="37103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>
                <a:solidFill>
                  <a:srgbClr val="000000"/>
                </a:solidFill>
              </a:rPr>
              <a:t>POM</a:t>
            </a:r>
            <a:r>
              <a:rPr spc="-330" dirty="0">
                <a:solidFill>
                  <a:srgbClr val="000000"/>
                </a:solidFill>
              </a:rPr>
              <a:t> </a:t>
            </a:r>
            <a:r>
              <a:rPr spc="-30" dirty="0">
                <a:solidFill>
                  <a:srgbClr val="000000"/>
                </a:solidFill>
              </a:rPr>
              <a:t>Viewer</a:t>
            </a:r>
            <a:endParaRPr spc="-30" dirty="0">
              <a:solidFill>
                <a:srgbClr val="000000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9554" y="3903496"/>
            <a:ext cx="5535777" cy="186188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8367" y="4125674"/>
            <a:ext cx="42811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Dependencies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26300" y="3479800"/>
            <a:ext cx="537210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solidFill>
                  <a:srgbClr val="000000"/>
                </a:solidFill>
              </a:rPr>
              <a:t>Manipulate</a:t>
            </a:r>
            <a:r>
              <a:rPr sz="3200" spc="-190" dirty="0">
                <a:solidFill>
                  <a:srgbClr val="000000"/>
                </a:solidFill>
              </a:rPr>
              <a:t> </a:t>
            </a:r>
            <a:r>
              <a:rPr sz="3200" spc="50" dirty="0">
                <a:solidFill>
                  <a:srgbClr val="000000"/>
                </a:solidFill>
              </a:rPr>
              <a:t>dependencies</a:t>
            </a:r>
            <a:endParaRPr sz="3200"/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45" dirty="0">
                <a:solidFill>
                  <a:srgbClr val="000000"/>
                </a:solidFill>
              </a:rPr>
              <a:t>Dependency</a:t>
            </a:r>
            <a:r>
              <a:rPr sz="3200" spc="-185" dirty="0">
                <a:solidFill>
                  <a:srgbClr val="000000"/>
                </a:solidFill>
              </a:rPr>
              <a:t> </a:t>
            </a:r>
            <a:r>
              <a:rPr sz="3200" spc="5" dirty="0">
                <a:solidFill>
                  <a:srgbClr val="000000"/>
                </a:solidFill>
              </a:rPr>
              <a:t>Management </a:t>
            </a:r>
            <a:r>
              <a:rPr sz="3200" spc="-1115" dirty="0">
                <a:solidFill>
                  <a:srgbClr val="000000"/>
                </a:solidFill>
              </a:rPr>
              <a:t> </a:t>
            </a:r>
            <a:r>
              <a:rPr sz="3200" spc="185" dirty="0">
                <a:solidFill>
                  <a:srgbClr val="000000"/>
                </a:solidFill>
              </a:rPr>
              <a:t>Add</a:t>
            </a:r>
            <a:r>
              <a:rPr sz="3200" spc="-175" dirty="0">
                <a:solidFill>
                  <a:srgbClr val="000000"/>
                </a:solidFill>
              </a:rPr>
              <a:t> </a:t>
            </a:r>
            <a:r>
              <a:rPr sz="3200" spc="210" dirty="0">
                <a:solidFill>
                  <a:srgbClr val="000000"/>
                </a:solidFill>
              </a:rPr>
              <a:t>/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-25" dirty="0">
                <a:solidFill>
                  <a:srgbClr val="000000"/>
                </a:solidFill>
              </a:rPr>
              <a:t>Search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screen</a:t>
            </a:r>
            <a:endParaRPr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0" y="647700"/>
            <a:ext cx="6858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Dependency</a:t>
            </a:r>
            <a:r>
              <a:rPr spc="-290" dirty="0"/>
              <a:t> </a:t>
            </a:r>
            <a:r>
              <a:rPr spc="-80" dirty="0"/>
              <a:t>Hierarchy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308100" y="2209800"/>
            <a:ext cx="11332845" cy="147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0" dirty="0">
                <a:latin typeface="Arial MT"/>
                <a:cs typeface="Arial MT"/>
              </a:rPr>
              <a:t>Displays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70" dirty="0">
                <a:latin typeface="Arial MT"/>
                <a:cs typeface="Arial MT"/>
              </a:rPr>
              <a:t>dependency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-15" dirty="0">
                <a:latin typeface="Arial MT"/>
                <a:cs typeface="Arial MT"/>
              </a:rPr>
              <a:t>tree,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55" dirty="0">
                <a:latin typeface="Arial MT"/>
                <a:cs typeface="Arial MT"/>
              </a:rPr>
              <a:t>including</a:t>
            </a:r>
            <a:r>
              <a:rPr sz="3200" spc="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transitive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55" dirty="0">
                <a:latin typeface="Arial MT"/>
                <a:cs typeface="Arial MT"/>
              </a:rPr>
              <a:t>and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30" dirty="0">
                <a:latin typeface="Arial MT"/>
                <a:cs typeface="Arial MT"/>
              </a:rPr>
              <a:t>overridden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200" spc="30" dirty="0">
                <a:latin typeface="Arial MT"/>
                <a:cs typeface="Arial MT"/>
              </a:rPr>
              <a:t>Scope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also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55" dirty="0">
                <a:latin typeface="Arial MT"/>
                <a:cs typeface="Arial MT"/>
              </a:rPr>
              <a:t>displayed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17822" y="3919902"/>
            <a:ext cx="9449700" cy="487158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Effective</a:t>
            </a:r>
            <a:r>
              <a:rPr spc="-305" dirty="0"/>
              <a:t> </a:t>
            </a:r>
            <a:r>
              <a:rPr spc="240" dirty="0"/>
              <a:t>POM</a:t>
            </a:r>
            <a:endParaRPr spc="240" dirty="0"/>
          </a:p>
        </p:txBody>
      </p:sp>
      <p:sp>
        <p:nvSpPr>
          <p:cNvPr id="3" name="object 3"/>
          <p:cNvSpPr txBox="1"/>
          <p:nvPr/>
        </p:nvSpPr>
        <p:spPr>
          <a:xfrm>
            <a:off x="1308100" y="2209800"/>
            <a:ext cx="7929880" cy="147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0" dirty="0">
                <a:latin typeface="Arial MT"/>
                <a:cs typeface="Arial MT"/>
              </a:rPr>
              <a:t>Complete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45" dirty="0">
                <a:latin typeface="Arial MT"/>
                <a:cs typeface="Arial MT"/>
              </a:rPr>
              <a:t>POM,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55" dirty="0">
                <a:latin typeface="Arial MT"/>
                <a:cs typeface="Arial MT"/>
              </a:rPr>
              <a:t>including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inherited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20" dirty="0">
                <a:latin typeface="Arial MT"/>
                <a:cs typeface="Arial MT"/>
              </a:rPr>
              <a:t>settings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200" spc="75" dirty="0">
                <a:latin typeface="Arial MT"/>
                <a:cs typeface="Arial MT"/>
              </a:rPr>
              <a:t>Debugging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tool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6200" y="2817495"/>
            <a:ext cx="10477500" cy="56864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690</Words>
  <Application>WPS Presentation</Application>
  <PresentationFormat>On-screen Show (4:3)</PresentationFormat>
  <Paragraphs>81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Verdana</vt:lpstr>
      <vt:lpstr>Times New Roman</vt:lpstr>
      <vt:lpstr>Arial MT</vt:lpstr>
      <vt:lpstr>Calibri</vt:lpstr>
      <vt:lpstr>Microsoft YaHei</vt:lpstr>
      <vt:lpstr>Arial Unicode MS</vt:lpstr>
      <vt:lpstr>Office Theme</vt:lpstr>
      <vt:lpstr>IDE Integration</vt:lpstr>
      <vt:lpstr>Outline</vt:lpstr>
      <vt:lpstr>Registry</vt:lpstr>
      <vt:lpstr>Default Goals  Classpath</vt:lpstr>
      <vt:lpstr>Convert to Maven Project  Classpath</vt:lpstr>
      <vt:lpstr>POM Viewer</vt:lpstr>
      <vt:lpstr>Dependency Management  Add / Search screen</vt:lpstr>
      <vt:lpstr>Dependency Hierarchy</vt:lpstr>
      <vt:lpstr>Effective POM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 Integration</dc:title>
  <dc:creator/>
  <cp:lastModifiedBy>Steve Sam</cp:lastModifiedBy>
  <cp:revision>2</cp:revision>
  <dcterms:created xsi:type="dcterms:W3CDTF">2021-12-16T03:25:00Z</dcterms:created>
  <dcterms:modified xsi:type="dcterms:W3CDTF">2021-12-16T13:20:34Z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E7940D354D9D483B8C55EC3B4D5BEE20</vt:lpwstr>
  </property>
  <property fmtid="{D5CDD505-2E9C-101B-9397-08002B2CF9AE}" pid="3" name="KSOProductBuildVer">
    <vt:lpwstr>1033-11.2.0.10382</vt:lpwstr>
  </property>
</Properties>
</file>