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1"/>
    <p:sldId id="274"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Slide Image Placeholder 417795"/>
          <p:cNvSpPr>
            <a:spLocks noTextEdit="1"/>
          </p:cNvSpPr>
          <p:nvPr>
            <p:ph type="sldImg"/>
          </p:nvPr>
        </p:nvSpPr>
        <p:spPr/>
      </p:sp>
      <p:sp>
        <p:nvSpPr>
          <p:cNvPr id="55298" name="Text Placeholder 417796"/>
          <p:cNvSpPr>
            <a:spLocks noGrp="1"/>
          </p:cNvSpPr>
          <p:nvPr>
            <p:ph type="body"/>
          </p:nvPr>
        </p:nvSpPr>
        <p:spPr/>
        <p:txBody>
          <a:bodyPr lIns="12915" tIns="12915" rIns="12915" bIns="12915" anchor="t" anchorCtr="0"/>
          <a:p>
            <a:pPr lvl="0"/>
            <a:r>
              <a:rPr lang="en-US" altLang="zh-CN"/>
              <a:t>Practice 5: Overview</a:t>
            </a:r>
            <a:endParaRPr lang="en-US" altLang="zh-CN"/>
          </a:p>
          <a:p>
            <a:pPr lvl="1" indent="0"/>
            <a:r>
              <a:rPr lang="en-US" altLang="zh-CN"/>
              <a:t>At the end of this practice, you should be familiar with using SET operators. Run the queries given in the next few slides.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 Placeholder 419841"/>
          <p:cNvSpPr>
            <a:spLocks noGrp="1"/>
          </p:cNvSpPr>
          <p:nvPr>
            <p:ph type="body"/>
          </p:nvPr>
        </p:nvSpPr>
        <p:spPr>
          <a:xfrm>
            <a:off x="465138" y="466725"/>
            <a:ext cx="6283325" cy="8110538"/>
          </a:xfrm>
        </p:spPr>
        <p:txBody>
          <a:bodyPr vert="horz" wrap="square" lIns="92705" tIns="46352" rIns="92705" bIns="46352" anchor="t" anchorCtr="0"/>
          <a:p>
            <a:pPr lvl="0" defTabSz="427355">
              <a:tabLst>
                <a:tab pos="469900" algn="l"/>
                <a:tab pos="2294255" algn="r"/>
              </a:tabLst>
            </a:pPr>
            <a:r>
              <a:rPr lang="en-US" altLang="zh-CN"/>
              <a:t>Practice 5</a:t>
            </a:r>
            <a:endParaRPr lang="en-US" altLang="zh-CN" b="0"/>
          </a:p>
          <a:p>
            <a:pPr lvl="1" indent="0" defTabSz="427355">
              <a:tabLst>
                <a:tab pos="469900" algn="l"/>
                <a:tab pos="2294255" algn="r"/>
              </a:tabLst>
            </a:pPr>
            <a:r>
              <a:rPr lang="en-US" altLang="zh-CN"/>
              <a:t>1. Set operators allow you to combine the results of multiple separate queries into a single result set.</a:t>
            </a:r>
            <a:endParaRPr lang="en-US" altLang="zh-CN"/>
          </a:p>
          <a:p>
            <a:pPr lvl="1" indent="0" defTabSz="427355">
              <a:tabLst>
                <a:tab pos="469900" algn="l"/>
                <a:tab pos="2294255" algn="r"/>
              </a:tabLst>
            </a:pPr>
            <a:endParaRPr lang="en-US" altLang="zh-CN"/>
          </a:p>
          <a:p>
            <a:pPr lvl="1" indent="0" defTabSz="427355">
              <a:tabLst>
                <a:tab pos="469900" algn="l"/>
                <a:tab pos="2294255" algn="r"/>
              </a:tabLst>
            </a:pPr>
            <a:r>
              <a:rPr lang="en-US" altLang="zh-CN"/>
              <a:t>The following two queries will be used for most of the examples in this practice. The first returns the departments 10, 20 and 30. The second returns the departments 20, 30 and 40. As you can see, departments 20 and 30 are common to both result sets.</a:t>
            </a:r>
            <a:endParaRPr lang="en-US" altLang="zh-CN"/>
          </a:p>
          <a:p>
            <a:pPr lvl="2" indent="-228600" defTabSz="427355">
              <a:buNone/>
              <a:tabLst>
                <a:tab pos="469900" algn="l"/>
                <a:tab pos="2294255" algn="r"/>
              </a:tabLst>
            </a:pPr>
            <a:endParaRPr lang="en-US" altLang="zh-CN"/>
          </a:p>
          <a:p>
            <a:pPr lvl="2" indent="-228600" defTabSz="427355">
              <a:buNone/>
              <a:tabLst>
                <a:tab pos="469900" algn="l"/>
                <a:tab pos="2294255" algn="r"/>
              </a:tabLst>
            </a:pPr>
            <a:r>
              <a:rPr lang="en-US" altLang="zh-CN"/>
              <a:t>SELECT department_id, department_name</a:t>
            </a:r>
            <a:endParaRPr lang="en-US" altLang="zh-CN"/>
          </a:p>
          <a:p>
            <a:pPr lvl="2" indent="-228600" defTabSz="427355">
              <a:buNone/>
              <a:tabLst>
                <a:tab pos="469900" algn="l"/>
                <a:tab pos="2294255" algn="r"/>
              </a:tabLst>
            </a:pPr>
            <a:r>
              <a:rPr lang="en-US" altLang="zh-CN"/>
              <a:t>FROM   departments</a:t>
            </a:r>
            <a:endParaRPr lang="en-US" altLang="zh-CN"/>
          </a:p>
          <a:p>
            <a:pPr lvl="2" indent="-228600" defTabSz="427355">
              <a:buNone/>
              <a:tabLst>
                <a:tab pos="469900" algn="l"/>
                <a:tab pos="2294255" algn="r"/>
              </a:tabLst>
            </a:pPr>
            <a:r>
              <a:rPr lang="en-US" altLang="zh-CN"/>
              <a:t>WHERE  department_id &lt;= 30;</a:t>
            </a:r>
            <a:endParaRPr lang="en-US" altLang="zh-CN"/>
          </a:p>
          <a:p>
            <a:pPr lvl="2" indent="-228600" defTabSz="427355">
              <a:buNone/>
              <a:tabLst>
                <a:tab pos="469900" algn="l"/>
                <a:tab pos="2294255" algn="r"/>
              </a:tabLst>
            </a:pPr>
            <a:endParaRPr lang="en-US" altLang="zh-CN"/>
          </a:p>
          <a:p>
            <a:pPr lvl="2" indent="-228600" defTabSz="427355">
              <a:buNone/>
              <a:tabLst>
                <a:tab pos="469900" algn="l"/>
                <a:tab pos="2294255" algn="r"/>
              </a:tabLst>
            </a:pPr>
            <a:r>
              <a:rPr lang="en-US" altLang="zh-CN"/>
              <a:t>SELECT department_id, department_name</a:t>
            </a:r>
            <a:endParaRPr lang="en-US" altLang="zh-CN"/>
          </a:p>
          <a:p>
            <a:pPr lvl="2" indent="-228600" defTabSz="427355">
              <a:buNone/>
              <a:tabLst>
                <a:tab pos="469900" algn="l"/>
                <a:tab pos="2294255" algn="r"/>
              </a:tabLst>
            </a:pPr>
            <a:r>
              <a:rPr lang="en-US" altLang="zh-CN"/>
              <a:t>FROM   departments</a:t>
            </a:r>
            <a:endParaRPr lang="en-US" altLang="zh-CN"/>
          </a:p>
          <a:p>
            <a:pPr lvl="2" indent="-228600" defTabSz="427355">
              <a:buNone/>
              <a:tabLst>
                <a:tab pos="469900" algn="l"/>
                <a:tab pos="2294255" algn="r"/>
              </a:tabLst>
            </a:pPr>
            <a:r>
              <a:rPr lang="en-US" altLang="zh-CN"/>
              <a:t>WHERE  department_id &gt;= 20;</a:t>
            </a:r>
            <a:endParaRPr lang="en-US" altLang="zh-CN"/>
          </a:p>
        </p:txBody>
      </p:sp>
      <p:sp>
        <p:nvSpPr>
          <p:cNvPr id="57346" name="Rectangles 419842"/>
          <p:cNvSpPr/>
          <p:nvPr/>
        </p:nvSpPr>
        <p:spPr>
          <a:xfrm>
            <a:off x="1023938" y="3965575"/>
            <a:ext cx="5464175" cy="1276350"/>
          </a:xfrm>
          <a:prstGeom prst="rect">
            <a:avLst/>
          </a:prstGeom>
          <a:noFill/>
          <a:ln w="9525">
            <a:noFill/>
          </a:ln>
        </p:spPr>
        <p:txBody>
          <a:bodyPr anchor="t" anchorCtr="0"/>
          <a:p>
            <a:pPr lvl="0"/>
            <a:endParaRPr lang="en-US" altLang="zh-CN"/>
          </a:p>
        </p:txBody>
      </p:sp>
      <p:sp>
        <p:nvSpPr>
          <p:cNvPr id="57347" name="Rectangles 419843"/>
          <p:cNvSpPr/>
          <p:nvPr/>
        </p:nvSpPr>
        <p:spPr>
          <a:xfrm>
            <a:off x="1023938" y="5627688"/>
            <a:ext cx="5464175" cy="1520825"/>
          </a:xfrm>
          <a:prstGeom prst="rect">
            <a:avLst/>
          </a:prstGeom>
          <a:noFill/>
          <a:ln w="9525">
            <a:noFill/>
          </a:ln>
        </p:spPr>
        <p:txBody>
          <a:bodyPr anchor="t" anchorCtr="0"/>
          <a:p>
            <a:pPr lvl="0"/>
            <a:endParaRPr lang="en-US" altLang="zh-CN"/>
          </a:p>
        </p:txBody>
      </p:sp>
      <p:pic>
        <p:nvPicPr>
          <p:cNvPr id="57348" name="Picture 419844"/>
          <p:cNvPicPr>
            <a:picLocks noChangeAspect="1"/>
          </p:cNvPicPr>
          <p:nvPr/>
        </p:nvPicPr>
        <p:blipFill>
          <a:blip r:embed="rId3"/>
          <a:stretch>
            <a:fillRect/>
          </a:stretch>
        </p:blipFill>
        <p:spPr>
          <a:xfrm>
            <a:off x="974725" y="3124200"/>
            <a:ext cx="5510213" cy="512763"/>
          </a:xfrm>
          <a:prstGeom prst="rect">
            <a:avLst/>
          </a:prstGeom>
          <a:noFill/>
          <a:ln w="25400">
            <a:noFill/>
          </a:ln>
        </p:spPr>
      </p:pic>
      <p:pic>
        <p:nvPicPr>
          <p:cNvPr id="57349" name="Picture 419845"/>
          <p:cNvPicPr>
            <a:picLocks noChangeAspect="1"/>
          </p:cNvPicPr>
          <p:nvPr/>
        </p:nvPicPr>
        <p:blipFill>
          <a:blip r:embed="rId4"/>
          <a:stretch>
            <a:fillRect/>
          </a:stretch>
        </p:blipFill>
        <p:spPr>
          <a:xfrm>
            <a:off x="809625" y="4387850"/>
            <a:ext cx="5684838" cy="3036888"/>
          </a:xfrm>
          <a:prstGeom prst="rect">
            <a:avLst/>
          </a:prstGeom>
          <a:noFill/>
          <a:ln w="25400">
            <a:noFill/>
          </a:ln>
        </p:spPr>
      </p:pic>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Text Placeholder 421889"/>
          <p:cNvSpPr>
            <a:spLocks noGrp="1"/>
          </p:cNvSpPr>
          <p:nvPr>
            <p:ph type="body"/>
          </p:nvPr>
        </p:nvSpPr>
        <p:spPr>
          <a:xfrm>
            <a:off x="465138" y="466725"/>
            <a:ext cx="6086475" cy="7929563"/>
          </a:xfrm>
        </p:spPr>
        <p:txBody>
          <a:bodyPr vert="horz" wrap="square" lIns="92705" tIns="46352" rIns="92705" bIns="46352" anchor="t" anchorCtr="0"/>
          <a:p>
            <a:pPr lvl="0" defTabSz="427355">
              <a:tabLst>
                <a:tab pos="457200" algn="l"/>
              </a:tabLst>
            </a:pPr>
            <a:r>
              <a:rPr lang="en-US" altLang="zh-CN"/>
              <a:t>Practice 5 (continued)</a:t>
            </a:r>
            <a:endParaRPr lang="en-US" altLang="zh-CN" b="0"/>
          </a:p>
          <a:p>
            <a:pPr marL="685800" lvl="2" indent="0" defTabSz="427355">
              <a:buNone/>
              <a:tabLst>
                <a:tab pos="457200" algn="l"/>
              </a:tabLst>
            </a:pPr>
            <a:r>
              <a:rPr lang="en-US" altLang="zh-CN"/>
              <a:t>2. </a:t>
            </a:r>
            <a:r>
              <a:rPr lang="en-US" altLang="zh-CN" b="1"/>
              <a:t>UNION</a:t>
            </a:r>
            <a:endParaRPr lang="en-US" altLang="zh-CN"/>
          </a:p>
          <a:p>
            <a:pPr marL="685800" lvl="2" indent="0" defTabSz="427355">
              <a:buNone/>
              <a:tabLst>
                <a:tab pos="457200" algn="l"/>
              </a:tabLst>
            </a:pPr>
            <a:r>
              <a:rPr lang="en-US" altLang="zh-CN"/>
              <a:t>The UNION set operator returns all distinct rows selected by either query. That means any duplicate rows will be removed.</a:t>
            </a:r>
            <a:endParaRPr lang="en-US" altLang="zh-CN"/>
          </a:p>
          <a:p>
            <a:pPr marL="685800" lvl="2" indent="0" defTabSz="427355">
              <a:buNone/>
              <a:tabLst>
                <a:tab pos="457200" algn="l"/>
              </a:tabLst>
            </a:pPr>
            <a:endParaRPr lang="en-US" altLang="zh-CN"/>
          </a:p>
          <a:p>
            <a:pPr marL="685800" lvl="2" indent="0" defTabSz="427355">
              <a:buNone/>
              <a:tabLst>
                <a:tab pos="457200" algn="l"/>
              </a:tabLst>
            </a:pPr>
            <a:r>
              <a:rPr lang="en-US" altLang="zh-CN"/>
              <a:t>In the example below, notice there is only a single row each for departments 20 and 30, rather than two each.</a:t>
            </a:r>
            <a:endParaRPr lang="en-US" altLang="zh-CN"/>
          </a:p>
          <a:p>
            <a:pPr marL="685800" lvl="2" indent="0" defTabSz="427355">
              <a:buNone/>
              <a:tabLst>
                <a:tab pos="457200" algn="l"/>
              </a:tabLst>
            </a:pPr>
            <a:r>
              <a:rPr lang="en-US" altLang="zh-CN"/>
              <a:t>SELECT department_id, department_name</a:t>
            </a:r>
            <a:endParaRPr lang="en-US" altLang="zh-CN"/>
          </a:p>
          <a:p>
            <a:pPr marL="685800" lvl="2" indent="0" defTabSz="427355">
              <a:buNone/>
              <a:tabLst>
                <a:tab pos="457200" algn="l"/>
              </a:tabLst>
            </a:pPr>
            <a:r>
              <a:rPr lang="en-US" altLang="zh-CN"/>
              <a:t>FROM   departments</a:t>
            </a:r>
            <a:endParaRPr lang="en-US" altLang="zh-CN"/>
          </a:p>
          <a:p>
            <a:pPr marL="685800" lvl="2" indent="0" defTabSz="427355">
              <a:buNone/>
              <a:tabLst>
                <a:tab pos="457200" algn="l"/>
              </a:tabLst>
            </a:pPr>
            <a:r>
              <a:rPr lang="en-US" altLang="zh-CN"/>
              <a:t>WHERE  department_id &lt;= 30</a:t>
            </a:r>
            <a:endParaRPr lang="en-US" altLang="zh-CN"/>
          </a:p>
          <a:p>
            <a:pPr marL="685800" lvl="2" indent="0" defTabSz="427355">
              <a:buNone/>
              <a:tabLst>
                <a:tab pos="457200" algn="l"/>
              </a:tabLst>
            </a:pPr>
            <a:r>
              <a:rPr lang="en-US" altLang="zh-CN"/>
              <a:t>UNION</a:t>
            </a:r>
            <a:endParaRPr lang="en-US" altLang="zh-CN"/>
          </a:p>
          <a:p>
            <a:pPr marL="685800" lvl="2" indent="0" defTabSz="427355">
              <a:buNone/>
              <a:tabLst>
                <a:tab pos="457200" algn="l"/>
              </a:tabLst>
            </a:pPr>
            <a:r>
              <a:rPr lang="en-US" altLang="zh-CN"/>
              <a:t>SELECT department_id, department_name</a:t>
            </a:r>
            <a:endParaRPr lang="en-US" altLang="zh-CN"/>
          </a:p>
          <a:p>
            <a:pPr marL="685800" lvl="2" indent="0" defTabSz="427355">
              <a:buNone/>
              <a:tabLst>
                <a:tab pos="457200" algn="l"/>
              </a:tabLst>
            </a:pPr>
            <a:r>
              <a:rPr lang="en-US" altLang="zh-CN"/>
              <a:t>FROM   departments</a:t>
            </a:r>
            <a:endParaRPr lang="en-US" altLang="zh-CN"/>
          </a:p>
          <a:p>
            <a:pPr marL="685800" lvl="2" indent="0" defTabSz="427355">
              <a:buNone/>
              <a:tabLst>
                <a:tab pos="457200" algn="l"/>
              </a:tabLst>
            </a:pPr>
            <a:r>
              <a:rPr lang="en-US" altLang="zh-CN"/>
              <a:t>WHERE  department_id &gt;= 20</a:t>
            </a:r>
            <a:endParaRPr lang="en-US" altLang="zh-CN"/>
          </a:p>
          <a:p>
            <a:pPr marL="685800" lvl="2" indent="0" defTabSz="427355">
              <a:buNone/>
              <a:tabLst>
                <a:tab pos="457200" algn="l"/>
              </a:tabLst>
            </a:pPr>
            <a:r>
              <a:rPr lang="en-US" altLang="zh-CN"/>
              <a:t>ORDER BY 1;</a:t>
            </a:r>
            <a:endParaRPr lang="en-US" altLang="zh-CN"/>
          </a:p>
          <a:p>
            <a:pPr marL="685800" lvl="2" indent="0" defTabSz="427355">
              <a:buNone/>
              <a:tabLst>
                <a:tab pos="457200" algn="l"/>
              </a:tabLst>
            </a:pPr>
            <a:endParaRPr lang="en-US" altLang="zh-CN"/>
          </a:p>
          <a:p>
            <a:pPr lvl="2" indent="-228600" defTabSz="427355">
              <a:buAutoNum type="arabicPeriod" startAt="6"/>
              <a:tabLst>
                <a:tab pos="457200" algn="l"/>
              </a:tabLst>
            </a:pPr>
            <a:endParaRPr lang="en-US" altLang="zh-CN"/>
          </a:p>
          <a:p>
            <a:pPr marL="685800" lvl="2" indent="0" defTabSz="427355">
              <a:buNone/>
              <a:tabLst>
                <a:tab pos="457200" algn="l"/>
              </a:tabLst>
            </a:pPr>
            <a:r>
              <a:rPr lang="en-US" altLang="zh-CN"/>
              <a:t>The removal of duplicates requires extra processing, so you should consider using UNION ALL if possible.</a:t>
            </a:r>
            <a:endParaRPr lang="en-US" altLang="zh-CN"/>
          </a:p>
          <a:p>
            <a:pPr lvl="2" indent="-228600" defTabSz="427355">
              <a:buAutoNum type="arabicPeriod" startAt="6"/>
              <a:tabLst>
                <a:tab pos="457200" algn="l"/>
              </a:tabLst>
            </a:pPr>
            <a:endParaRPr lang="en-US" altLang="zh-CN"/>
          </a:p>
          <a:p>
            <a:pPr lvl="2" indent="-228600" defTabSz="427355">
              <a:buAutoNum type="arabicPeriod" startAt="6"/>
              <a:tabLst>
                <a:tab pos="457200" algn="l"/>
              </a:tabLst>
            </a:pPr>
            <a:endParaRPr lang="en-US" altLang="zh-CN"/>
          </a:p>
          <a:p>
            <a:pPr lvl="2" indent="-228600" defTabSz="427355">
              <a:buAutoNum type="arabicPeriod" startAt="6"/>
              <a:tabLst>
                <a:tab pos="457200" algn="l"/>
              </a:tabLst>
            </a:pPr>
            <a:endParaRPr lang="en-US" altLang="zh-CN"/>
          </a:p>
          <a:p>
            <a:pPr lvl="2" indent="-228600" defTabSz="427355">
              <a:buAutoNum type="arabicPeriod" startAt="6"/>
              <a:tabLst>
                <a:tab pos="457200" algn="l"/>
              </a:tabLst>
            </a:pPr>
            <a:endParaRPr lang="en-US" altLang="zh-CN"/>
          </a:p>
          <a:p>
            <a:pPr lvl="2" indent="-228600" defTabSz="427355">
              <a:buAutoNum type="arabicPeriod" startAt="6"/>
              <a:tabLst>
                <a:tab pos="457200" algn="l"/>
              </a:tabLst>
            </a:pPr>
            <a:endParaRPr lang="en-US" altLang="zh-CN" dirty="0"/>
          </a:p>
          <a:p>
            <a:pPr lvl="2" indent="-228600" defTabSz="427355">
              <a:buAutoNum type="arabicPeriod" startAt="6"/>
              <a:tabLst>
                <a:tab pos="457200" algn="l"/>
              </a:tabLst>
            </a:pPr>
            <a:endParaRPr lang="en-US" altLang="zh-CN" dirty="0"/>
          </a:p>
          <a:p>
            <a:pPr lvl="2" indent="-228600" defTabSz="427355">
              <a:buAutoNum type="arabicPeriod" startAt="6"/>
              <a:tabLst>
                <a:tab pos="457200" algn="l"/>
              </a:tabLst>
            </a:pPr>
            <a:endParaRPr lang="en-US" altLang="zh-CN"/>
          </a:p>
          <a:p>
            <a:pPr lvl="2" indent="-228600" defTabSz="427355">
              <a:buAutoNum type="arabicPeriod" startAt="6"/>
              <a:tabLst>
                <a:tab pos="457200" algn="l"/>
              </a:tabLst>
            </a:pPr>
            <a:endParaRPr lang="en-US" altLang="zh-CN"/>
          </a:p>
          <a:p>
            <a:pPr lvl="2" indent="-228600" defTabSz="427355">
              <a:buAutoNum type="arabicPeriod" startAt="6"/>
              <a:tabLst>
                <a:tab pos="457200" algn="l"/>
              </a:tabLst>
            </a:pPr>
            <a:endParaRPr lang="en-US" altLang="zh-CN"/>
          </a:p>
          <a:p>
            <a:pPr lvl="2" indent="-228600" defTabSz="427355">
              <a:buAutoNum type="arabicPeriod" startAt="6"/>
              <a:tabLst>
                <a:tab pos="457200" algn="l"/>
              </a:tabLst>
            </a:pPr>
            <a:endParaRPr lang="en-US" altLang="zh-CN"/>
          </a:p>
          <a:p>
            <a:pPr lvl="2" indent="-228600" defTabSz="427355">
              <a:buAutoNum type="arabicPeriod" startAt="6"/>
              <a:tabLst>
                <a:tab pos="457200" algn="l"/>
              </a:tabLst>
            </a:pPr>
            <a:endParaRPr lang="en-US" altLang="zh-CN"/>
          </a:p>
          <a:p>
            <a:pPr lvl="2" indent="-228600" defTabSz="427355">
              <a:buAutoNum type="arabicPeriod" startAt="6"/>
              <a:tabLst>
                <a:tab pos="457200" algn="l"/>
              </a:tabLst>
            </a:pPr>
            <a:endParaRPr lang="en-US" altLang="zh-CN"/>
          </a:p>
          <a:p>
            <a:pPr lvl="2" indent="-228600" defTabSz="427355">
              <a:buNone/>
              <a:tabLst>
                <a:tab pos="457200" algn="l"/>
              </a:tabLst>
            </a:pPr>
            <a:r>
              <a:rPr lang="en-US" altLang="zh-CN" dirty="0"/>
              <a:t>	</a:t>
            </a:r>
            <a:r>
              <a:rPr lang="en-US" altLang="zh-CN"/>
              <a:t>Generalize the query so that the user in the HR department is prompted for a job title. Save the script to a file named </a:t>
            </a:r>
            <a:r>
              <a:rPr lang="en-US" altLang="zh-CN">
                <a:latin typeface="Courier New" panose="02070309020205020404" pitchFamily="49" charset="0"/>
              </a:rPr>
              <a:t>lab_04_06.</a:t>
            </a:r>
            <a:r>
              <a:rPr lang="en-US" altLang="zh-CN" err="1">
                <a:latin typeface="Courier New" panose="02070309020205020404" pitchFamily="49" charset="0"/>
              </a:rPr>
              <a:t>sql</a:t>
            </a:r>
            <a:r>
              <a:rPr lang="en-US" altLang="zh-CN"/>
              <a:t>.</a:t>
            </a:r>
            <a:endParaRPr lang="en-US" altLang="zh-CN"/>
          </a:p>
          <a:p>
            <a:pPr lvl="2" indent="-228600" defTabSz="427355">
              <a:buNone/>
              <a:tabLst>
                <a:tab pos="457200" algn="l"/>
              </a:tabLst>
            </a:pPr>
            <a:endParaRPr lang="en-US" altLang="zh-CN"/>
          </a:p>
          <a:p>
            <a:pPr lvl="2" indent="-228600" defTabSz="427355">
              <a:buNone/>
              <a:tabLst>
                <a:tab pos="457200" algn="l"/>
              </a:tabLst>
            </a:pPr>
            <a:r>
              <a:rPr lang="en-US" altLang="zh-CN"/>
              <a:t>7.	Determine the number of managers without listing them. Label the column </a:t>
            </a:r>
            <a:r>
              <a:rPr lang="en-US" altLang="zh-CN">
                <a:latin typeface="Courier New" panose="02070309020205020404" pitchFamily="49" charset="0"/>
              </a:rPr>
              <a:t>Number of Managers</a:t>
            </a:r>
            <a:r>
              <a:rPr lang="en-US" altLang="zh-CN"/>
              <a:t>. </a:t>
            </a:r>
            <a:r>
              <a:rPr lang="en-US" altLang="zh-CN" i="1"/>
              <a:t>Hint: Use the </a:t>
            </a:r>
            <a:r>
              <a:rPr lang="en-US" altLang="zh-CN" i="1">
                <a:latin typeface="Courier New" panose="02070309020205020404" pitchFamily="49" charset="0"/>
              </a:rPr>
              <a:t>MANAGER_ID</a:t>
            </a:r>
            <a:r>
              <a:rPr lang="en-US" altLang="zh-CN" i="1"/>
              <a:t> column to determine the number of managers.</a:t>
            </a:r>
            <a:endParaRPr lang="en-US" altLang="zh-CN" i="1"/>
          </a:p>
          <a:p>
            <a:pPr lvl="2" indent="-228600" defTabSz="427355">
              <a:buNone/>
              <a:tabLst>
                <a:tab pos="457200" algn="l"/>
              </a:tabLst>
            </a:pPr>
            <a:endParaRPr lang="en-US" altLang="zh-CN" sz="400"/>
          </a:p>
          <a:p>
            <a:pPr lvl="0" defTabSz="427355">
              <a:spcBef>
                <a:spcPct val="0"/>
              </a:spcBef>
              <a:tabLst>
                <a:tab pos="457200" algn="l"/>
              </a:tabLst>
            </a:pPr>
            <a:r>
              <a:rPr lang="en-US" altLang="zh-CN" b="0">
                <a:latin typeface="Courier New" panose="02070309020205020404" pitchFamily="49" charset="0"/>
              </a:rPr>
              <a:t>	  </a:t>
            </a:r>
            <a:endParaRPr lang="en-US" altLang="zh-CN" b="0">
              <a:latin typeface="Courier New" panose="02070309020205020404" pitchFamily="49" charset="0"/>
            </a:endParaRPr>
          </a:p>
          <a:p>
            <a:pPr lvl="0" defTabSz="427355">
              <a:spcBef>
                <a:spcPct val="0"/>
              </a:spcBef>
              <a:tabLst>
                <a:tab pos="457200" algn="l"/>
              </a:tabLst>
            </a:pPr>
            <a:endParaRPr lang="en-US" altLang="zh-CN" b="0">
              <a:latin typeface="Courier New" panose="02070309020205020404" pitchFamily="49" charset="0"/>
            </a:endParaRPr>
          </a:p>
          <a:p>
            <a:pPr lvl="0" defTabSz="427355">
              <a:spcBef>
                <a:spcPct val="0"/>
              </a:spcBef>
              <a:tabLst>
                <a:tab pos="457200" algn="l"/>
              </a:tabLst>
            </a:pPr>
            <a:endParaRPr lang="en-US" altLang="zh-CN" b="0">
              <a:latin typeface="Courier New" panose="02070309020205020404" pitchFamily="49" charset="0"/>
            </a:endParaRPr>
          </a:p>
          <a:p>
            <a:pPr lvl="2" indent="-228600" defTabSz="427355">
              <a:buNone/>
              <a:tabLst>
                <a:tab pos="457200" algn="l"/>
              </a:tabLst>
            </a:pPr>
            <a:r>
              <a:rPr lang="en-US" altLang="zh-CN"/>
              <a:t>8.	Find the difference between the highest and lowest salaries. Label the column </a:t>
            </a:r>
            <a:r>
              <a:rPr lang="en-US" altLang="zh-CN">
                <a:latin typeface="Courier New" panose="02070309020205020404" pitchFamily="49" charset="0"/>
              </a:rPr>
              <a:t>DIFFERENCE</a:t>
            </a:r>
            <a:r>
              <a:rPr lang="en-US" altLang="zh-CN"/>
              <a:t>.</a:t>
            </a:r>
            <a:endParaRPr lang="en-US" altLang="zh-CN"/>
          </a:p>
          <a:p>
            <a:pPr lvl="2" indent="-228600" defTabSz="427355">
              <a:buNone/>
              <a:tabLst>
                <a:tab pos="457200" algn="l"/>
              </a:tabLst>
            </a:pPr>
            <a:endParaRPr lang="en-US" altLang="zh-CN" sz="400"/>
          </a:p>
          <a:p>
            <a:pPr lvl="0" defTabSz="427355">
              <a:spcBef>
                <a:spcPct val="0"/>
              </a:spcBef>
              <a:tabLst>
                <a:tab pos="457200" algn="l"/>
              </a:tabLst>
            </a:pPr>
            <a:r>
              <a:rPr lang="en-US" altLang="zh-CN" b="0">
                <a:latin typeface="Courier New" panose="02070309020205020404" pitchFamily="49" charset="0"/>
              </a:rPr>
              <a:t>	</a:t>
            </a:r>
            <a:endParaRPr lang="en-US" altLang="zh-CN" b="0">
              <a:latin typeface="Courier New" panose="02070309020205020404" pitchFamily="49" charset="0"/>
            </a:endParaRPr>
          </a:p>
          <a:p>
            <a:pPr lvl="0" defTabSz="427355">
              <a:spcBef>
                <a:spcPct val="0"/>
              </a:spcBef>
              <a:tabLst>
                <a:tab pos="457200" algn="l"/>
              </a:tabLst>
            </a:pPr>
            <a:endParaRPr lang="en-US" altLang="zh-CN" b="0">
              <a:latin typeface="Courier New" panose="02070309020205020404" pitchFamily="49" charset="0"/>
            </a:endParaRPr>
          </a:p>
          <a:p>
            <a:pPr lvl="0" defTabSz="427355">
              <a:spcBef>
                <a:spcPct val="0"/>
              </a:spcBef>
              <a:tabLst>
                <a:tab pos="457200" algn="l"/>
              </a:tabLst>
            </a:pPr>
            <a:endParaRPr lang="en-US" altLang="zh-CN" b="0">
              <a:latin typeface="Courier New" panose="02070309020205020404" pitchFamily="49" charset="0"/>
            </a:endParaRPr>
          </a:p>
          <a:p>
            <a:pPr lvl="0" defTabSz="427355">
              <a:spcBef>
                <a:spcPct val="0"/>
              </a:spcBef>
              <a:tabLst>
                <a:tab pos="457200" algn="l"/>
              </a:tabLst>
            </a:pPr>
            <a:endParaRPr lang="en-US" altLang="zh-CN" sz="200" b="0">
              <a:latin typeface="Courier New" panose="02070309020205020404" pitchFamily="49" charset="0"/>
            </a:endParaRPr>
          </a:p>
          <a:p>
            <a:pPr lvl="1" indent="0" defTabSz="427355">
              <a:tabLst>
                <a:tab pos="457200" algn="l"/>
              </a:tabLst>
            </a:pPr>
            <a:r>
              <a:rPr lang="en-US" altLang="zh-CN"/>
              <a:t>If you have time, complete the following exercises:</a:t>
            </a:r>
            <a:endParaRPr lang="en-US" altLang="zh-CN"/>
          </a:p>
          <a:p>
            <a:pPr lvl="2" indent="-228600" defTabSz="427355">
              <a:buNone/>
              <a:tabLst>
                <a:tab pos="457200" algn="l"/>
              </a:tabLst>
            </a:pPr>
            <a:r>
              <a:rPr lang="en-US" altLang="zh-CN"/>
              <a:t>9.	Create a report to display the manager number and the salary of the lowest-paid employee for that manager. Exclude anyone whose manager is not known. Exclude any groups where the minimum salary is $6,000 or less. Sort the output in descending order of salary.</a:t>
            </a:r>
            <a:endParaRPr lang="en-US" altLang="zh-CN">
              <a:latin typeface="Courier New" panose="02070309020205020404" pitchFamily="49" charset="0"/>
            </a:endParaRPr>
          </a:p>
        </p:txBody>
      </p:sp>
      <p:sp>
        <p:nvSpPr>
          <p:cNvPr id="59394" name="Rectangles 421890"/>
          <p:cNvSpPr/>
          <p:nvPr/>
        </p:nvSpPr>
        <p:spPr>
          <a:xfrm>
            <a:off x="1012825" y="2344738"/>
            <a:ext cx="5472113" cy="584200"/>
          </a:xfrm>
          <a:prstGeom prst="rect">
            <a:avLst/>
          </a:prstGeom>
          <a:noFill/>
          <a:ln w="9525">
            <a:noFill/>
          </a:ln>
        </p:spPr>
        <p:txBody>
          <a:bodyPr anchor="t" anchorCtr="0"/>
          <a:p>
            <a:pPr lvl="0"/>
            <a:endParaRPr lang="en-US" altLang="zh-CN"/>
          </a:p>
        </p:txBody>
      </p:sp>
      <p:sp>
        <p:nvSpPr>
          <p:cNvPr id="59395" name="Rectangles 421891"/>
          <p:cNvSpPr/>
          <p:nvPr/>
        </p:nvSpPr>
        <p:spPr>
          <a:xfrm>
            <a:off x="1022350" y="1212850"/>
            <a:ext cx="5465763" cy="620713"/>
          </a:xfrm>
          <a:prstGeom prst="rect">
            <a:avLst/>
          </a:prstGeom>
          <a:noFill/>
          <a:ln w="9525">
            <a:noFill/>
          </a:ln>
        </p:spPr>
        <p:txBody>
          <a:bodyPr anchor="t" anchorCtr="0"/>
          <a:p>
            <a:pPr lvl="0"/>
            <a:endParaRPr lang="en-US" altLang="zh-CN"/>
          </a:p>
        </p:txBody>
      </p:sp>
      <p:pic>
        <p:nvPicPr>
          <p:cNvPr id="59396" name="Picture 421892"/>
          <p:cNvPicPr>
            <a:picLocks noChangeAspect="1"/>
          </p:cNvPicPr>
          <p:nvPr/>
        </p:nvPicPr>
        <p:blipFill>
          <a:blip r:embed="rId3"/>
          <a:stretch>
            <a:fillRect/>
          </a:stretch>
        </p:blipFill>
        <p:spPr>
          <a:xfrm>
            <a:off x="838200" y="917575"/>
            <a:ext cx="5705475" cy="3063875"/>
          </a:xfrm>
          <a:prstGeom prst="rect">
            <a:avLst/>
          </a:prstGeom>
          <a:noFill/>
          <a:ln w="25400">
            <a:noFill/>
          </a:ln>
        </p:spPr>
      </p:pic>
      <p:pic>
        <p:nvPicPr>
          <p:cNvPr id="59397" name="Picture 421893"/>
          <p:cNvPicPr>
            <a:picLocks noChangeAspect="1"/>
          </p:cNvPicPr>
          <p:nvPr/>
        </p:nvPicPr>
        <p:blipFill>
          <a:blip r:embed="rId4"/>
          <a:stretch>
            <a:fillRect/>
          </a:stretch>
        </p:blipFill>
        <p:spPr>
          <a:xfrm>
            <a:off x="965200" y="5086350"/>
            <a:ext cx="5530850" cy="512763"/>
          </a:xfrm>
          <a:prstGeom prst="rect">
            <a:avLst/>
          </a:prstGeom>
          <a:noFill/>
          <a:ln w="25400">
            <a:noFill/>
          </a:ln>
        </p:spPr>
      </p:pic>
      <p:pic>
        <p:nvPicPr>
          <p:cNvPr id="59398" name="Picture 421894"/>
          <p:cNvPicPr>
            <a:picLocks noChangeAspect="1"/>
          </p:cNvPicPr>
          <p:nvPr/>
        </p:nvPicPr>
        <p:blipFill>
          <a:blip r:embed="rId5"/>
          <a:stretch>
            <a:fillRect/>
          </a:stretch>
        </p:blipFill>
        <p:spPr>
          <a:xfrm>
            <a:off x="984250" y="6067425"/>
            <a:ext cx="5521325" cy="503238"/>
          </a:xfrm>
          <a:prstGeom prst="rect">
            <a:avLst/>
          </a:prstGeom>
          <a:noFill/>
          <a:ln w="25400">
            <a:noFill/>
          </a:ln>
        </p:spPr>
      </p:pic>
      <p:pic>
        <p:nvPicPr>
          <p:cNvPr id="59399" name="Picture 421895"/>
          <p:cNvPicPr>
            <a:picLocks noChangeAspect="1"/>
          </p:cNvPicPr>
          <p:nvPr/>
        </p:nvPicPr>
        <p:blipFill>
          <a:blip r:embed="rId6"/>
          <a:stretch>
            <a:fillRect/>
          </a:stretch>
        </p:blipFill>
        <p:spPr>
          <a:xfrm>
            <a:off x="1031875" y="7697788"/>
            <a:ext cx="5492750" cy="893762"/>
          </a:xfrm>
          <a:prstGeom prst="rect">
            <a:avLst/>
          </a:prstGeom>
          <a:noFill/>
          <a:ln w="25400">
            <a:noFill/>
          </a:ln>
        </p:spPr>
      </p:pic>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Placeholder 423937"/>
          <p:cNvSpPr>
            <a:spLocks noGrp="1"/>
          </p:cNvSpPr>
          <p:nvPr>
            <p:ph type="body"/>
          </p:nvPr>
        </p:nvSpPr>
        <p:spPr>
          <a:xfrm>
            <a:off x="465138" y="466725"/>
            <a:ext cx="6086475" cy="7953375"/>
          </a:xfrm>
        </p:spPr>
        <p:txBody>
          <a:bodyPr vert="horz" wrap="square" lIns="92705" tIns="46352" rIns="92705" bIns="46352" anchor="t" anchorCtr="0"/>
          <a:p>
            <a:pPr lvl="0" defTabSz="427355">
              <a:tabLst>
                <a:tab pos="469900" algn="l"/>
              </a:tabLst>
            </a:pPr>
            <a:r>
              <a:rPr lang="en-US" altLang="zh-CN"/>
              <a:t>Practice 5 (continued)</a:t>
            </a:r>
            <a:endParaRPr lang="en-US" altLang="zh-CN"/>
          </a:p>
          <a:p>
            <a:pPr marL="463550" lvl="2" indent="-220345" defTabSz="427355">
              <a:buNone/>
              <a:tabLst>
                <a:tab pos="469900" algn="l"/>
              </a:tabLst>
            </a:pPr>
            <a:endParaRPr lang="en-US" altLang="zh-CN"/>
          </a:p>
          <a:p>
            <a:pPr marL="463550" lvl="2" indent="-220345" defTabSz="427355">
              <a:buNone/>
              <a:tabLst>
                <a:tab pos="469900" algn="l"/>
              </a:tabLst>
            </a:pPr>
            <a:r>
              <a:rPr lang="en-US" altLang="zh-CN"/>
              <a:t>3.	</a:t>
            </a:r>
            <a:r>
              <a:rPr lang="en-US" altLang="zh-CN" b="1"/>
              <a:t>UNION ALL</a:t>
            </a:r>
            <a:endParaRPr lang="en-US" altLang="zh-CN"/>
          </a:p>
          <a:p>
            <a:pPr marL="463550" lvl="2" indent="-220345" defTabSz="427355">
              <a:buNone/>
              <a:tabLst>
                <a:tab pos="469900" algn="l"/>
              </a:tabLst>
            </a:pPr>
            <a:r>
              <a:rPr lang="en-US" altLang="zh-CN"/>
              <a:t>The UNION ALL set operator returns all rows selected by either query. That means any duplicates will remain in the final result set.</a:t>
            </a:r>
            <a:endParaRPr lang="en-US" altLang="zh-CN"/>
          </a:p>
          <a:p>
            <a:pPr marL="463550" lvl="2" indent="-220345" defTabSz="427355">
              <a:buNone/>
              <a:tabLst>
                <a:tab pos="469900" algn="l"/>
              </a:tabLst>
            </a:pPr>
            <a:endParaRPr lang="en-US" altLang="zh-CN"/>
          </a:p>
          <a:p>
            <a:pPr marL="463550" lvl="2" indent="-220345" defTabSz="427355">
              <a:buNone/>
              <a:tabLst>
                <a:tab pos="469900" algn="l"/>
              </a:tabLst>
            </a:pPr>
            <a:r>
              <a:rPr lang="en-US" altLang="zh-CN"/>
              <a:t>In the example below, notice there are two rows each for departments 20 and 30.</a:t>
            </a:r>
            <a:endParaRPr lang="en-US" altLang="zh-CN"/>
          </a:p>
          <a:p>
            <a:pPr marL="463550" lvl="2" indent="-220345" defTabSz="427355">
              <a:buNone/>
              <a:tabLst>
                <a:tab pos="469900" algn="l"/>
              </a:tabLst>
            </a:pPr>
            <a:endParaRPr lang="en-US" altLang="zh-CN"/>
          </a:p>
          <a:p>
            <a:pPr marL="119380" lvl="1" indent="0" defTabSz="427355">
              <a:spcBef>
                <a:spcPct val="0"/>
              </a:spcBef>
              <a:tabLst>
                <a:tab pos="469900" algn="l"/>
              </a:tabLst>
            </a:pPr>
            <a:r>
              <a:rPr lang="en-US" altLang="zh-CN">
                <a:latin typeface="Courier New" panose="02070309020205020404" pitchFamily="49" charset="0"/>
              </a:rPr>
              <a:t>      SELECT department_id, department_name</a:t>
            </a:r>
            <a:endParaRPr lang="en-US" altLang="zh-CN">
              <a:latin typeface="Courier New" panose="02070309020205020404" pitchFamily="49" charset="0"/>
            </a:endParaRPr>
          </a:p>
          <a:p>
            <a:pPr marL="576580" lvl="2" indent="0" defTabSz="427355">
              <a:spcBef>
                <a:spcPct val="0"/>
              </a:spcBef>
              <a:tabLst>
                <a:tab pos="469900" algn="l"/>
              </a:tabLst>
            </a:pPr>
            <a:r>
              <a:rPr lang="en-US" altLang="zh-CN">
                <a:latin typeface="Courier New" panose="02070309020205020404" pitchFamily="49" charset="0"/>
              </a:rPr>
              <a:t>FROM   departments</a:t>
            </a:r>
            <a:endParaRPr lang="en-US" altLang="zh-CN">
              <a:latin typeface="Courier New" panose="02070309020205020404" pitchFamily="49" charset="0"/>
            </a:endParaRPr>
          </a:p>
          <a:p>
            <a:pPr marL="576580" lvl="2" indent="0" defTabSz="427355">
              <a:spcBef>
                <a:spcPct val="0"/>
              </a:spcBef>
              <a:tabLst>
                <a:tab pos="469900" algn="l"/>
              </a:tabLst>
            </a:pPr>
            <a:r>
              <a:rPr lang="en-US" altLang="zh-CN">
                <a:latin typeface="Courier New" panose="02070309020205020404" pitchFamily="49" charset="0"/>
              </a:rPr>
              <a:t>WHERE  department_id &lt;= 30</a:t>
            </a:r>
            <a:endParaRPr lang="en-US" altLang="zh-CN">
              <a:latin typeface="Courier New" panose="02070309020205020404" pitchFamily="49" charset="0"/>
            </a:endParaRPr>
          </a:p>
          <a:p>
            <a:pPr marL="576580" lvl="2" indent="0" defTabSz="427355">
              <a:spcBef>
                <a:spcPct val="0"/>
              </a:spcBef>
              <a:tabLst>
                <a:tab pos="469900" algn="l"/>
              </a:tabLst>
            </a:pPr>
            <a:r>
              <a:rPr lang="en-US" altLang="zh-CN">
                <a:latin typeface="Courier New" panose="02070309020205020404" pitchFamily="49" charset="0"/>
              </a:rPr>
              <a:t>UNION ALL</a:t>
            </a:r>
            <a:endParaRPr lang="en-US" altLang="zh-CN">
              <a:latin typeface="Courier New" panose="02070309020205020404" pitchFamily="49" charset="0"/>
            </a:endParaRPr>
          </a:p>
          <a:p>
            <a:pPr marL="576580" lvl="2" indent="0" defTabSz="427355">
              <a:spcBef>
                <a:spcPct val="0"/>
              </a:spcBef>
              <a:tabLst>
                <a:tab pos="469900" algn="l"/>
              </a:tabLst>
            </a:pPr>
            <a:r>
              <a:rPr lang="en-US" altLang="zh-CN">
                <a:latin typeface="Courier New" panose="02070309020205020404" pitchFamily="49" charset="0"/>
              </a:rPr>
              <a:t>SELECT department_id, department_name</a:t>
            </a:r>
            <a:endParaRPr lang="en-US" altLang="zh-CN">
              <a:latin typeface="Courier New" panose="02070309020205020404" pitchFamily="49" charset="0"/>
            </a:endParaRPr>
          </a:p>
          <a:p>
            <a:pPr marL="576580" lvl="2" indent="0" defTabSz="427355">
              <a:spcBef>
                <a:spcPct val="0"/>
              </a:spcBef>
              <a:tabLst>
                <a:tab pos="469900" algn="l"/>
              </a:tabLst>
            </a:pPr>
            <a:r>
              <a:rPr lang="en-US" altLang="zh-CN">
                <a:latin typeface="Courier New" panose="02070309020205020404" pitchFamily="49" charset="0"/>
              </a:rPr>
              <a:t>FROM   departments</a:t>
            </a:r>
            <a:endParaRPr lang="en-US" altLang="zh-CN">
              <a:latin typeface="Courier New" panose="02070309020205020404" pitchFamily="49" charset="0"/>
            </a:endParaRPr>
          </a:p>
          <a:p>
            <a:pPr marL="576580" lvl="2" indent="0" defTabSz="427355">
              <a:spcBef>
                <a:spcPct val="0"/>
              </a:spcBef>
              <a:tabLst>
                <a:tab pos="469900" algn="l"/>
              </a:tabLst>
            </a:pPr>
            <a:r>
              <a:rPr lang="en-US" altLang="zh-CN">
                <a:latin typeface="Courier New" panose="02070309020205020404" pitchFamily="49" charset="0"/>
              </a:rPr>
              <a:t>WHERE  department_id &gt;= 20</a:t>
            </a:r>
            <a:endParaRPr lang="en-US" altLang="zh-CN">
              <a:latin typeface="Courier New" panose="02070309020205020404" pitchFamily="49" charset="0"/>
            </a:endParaRPr>
          </a:p>
          <a:p>
            <a:pPr marL="576580" lvl="2" indent="0" defTabSz="427355">
              <a:spcBef>
                <a:spcPct val="0"/>
              </a:spcBef>
              <a:tabLst>
                <a:tab pos="469900" algn="l"/>
              </a:tabLst>
            </a:pPr>
            <a:r>
              <a:rPr lang="en-US" altLang="zh-CN">
                <a:latin typeface="Courier New" panose="02070309020205020404" pitchFamily="49" charset="0"/>
              </a:rPr>
              <a:t>ORDER BY 1;</a:t>
            </a:r>
            <a:endParaRPr lang="en-US" altLang="zh-CN">
              <a:latin typeface="Courier New" panose="02070309020205020404" pitchFamily="49" charset="0"/>
            </a:endParaRPr>
          </a:p>
          <a:p>
            <a:pPr marL="119380" lvl="1" indent="0" defTabSz="427355">
              <a:lnSpc>
                <a:spcPct val="80000"/>
              </a:lnSpc>
              <a:tabLst>
                <a:tab pos="469900" algn="l"/>
              </a:tabLst>
            </a:pPr>
            <a:endParaRPr lang="en-US" altLang="zh-CN"/>
          </a:p>
          <a:p>
            <a:pPr marL="119380" lvl="1" indent="0" defTabSz="427355">
              <a:lnSpc>
                <a:spcPct val="80000"/>
              </a:lnSpc>
              <a:tabLst>
                <a:tab pos="469900" algn="l"/>
              </a:tabLst>
            </a:pPr>
            <a:endParaRPr lang="en-US" altLang="zh-CN"/>
          </a:p>
          <a:p>
            <a:pPr marL="463550" lvl="2" indent="-220345" defTabSz="427355">
              <a:lnSpc>
                <a:spcPct val="80000"/>
              </a:lnSpc>
              <a:buNone/>
              <a:tabLst>
                <a:tab pos="469900" algn="l"/>
              </a:tabLst>
            </a:pPr>
            <a:r>
              <a:rPr lang="en-US" altLang="zh-CN"/>
              <a:t>4.	</a:t>
            </a:r>
            <a:r>
              <a:rPr lang="en-US" altLang="zh-CN" b="1"/>
              <a:t>INTERSECT</a:t>
            </a:r>
            <a:endParaRPr lang="en-US" altLang="zh-CN"/>
          </a:p>
          <a:p>
            <a:pPr marL="463550" lvl="2" indent="-220345" defTabSz="427355">
              <a:lnSpc>
                <a:spcPct val="80000"/>
              </a:lnSpc>
              <a:buNone/>
              <a:tabLst>
                <a:tab pos="469900" algn="l"/>
              </a:tabLst>
            </a:pPr>
            <a:r>
              <a:rPr lang="en-US" altLang="zh-CN"/>
              <a:t>The INTERSECT set operator returns all distinct rows selected by both queries. That means only those rows common to both queries will be present in the final result set.</a:t>
            </a:r>
            <a:endParaRPr lang="en-US" altLang="zh-CN"/>
          </a:p>
          <a:p>
            <a:pPr marL="463550" lvl="2" indent="-220345" defTabSz="427355">
              <a:lnSpc>
                <a:spcPct val="80000"/>
              </a:lnSpc>
              <a:buNone/>
              <a:tabLst>
                <a:tab pos="469900" algn="l"/>
              </a:tabLst>
            </a:pPr>
            <a:endParaRPr lang="en-US" altLang="zh-CN"/>
          </a:p>
          <a:p>
            <a:pPr marL="463550" lvl="2" indent="-220345" defTabSz="427355">
              <a:lnSpc>
                <a:spcPct val="80000"/>
              </a:lnSpc>
              <a:buNone/>
              <a:tabLst>
                <a:tab pos="469900" algn="l"/>
              </a:tabLst>
            </a:pPr>
            <a:r>
              <a:rPr lang="en-US" altLang="zh-CN"/>
              <a:t>In the example below, notice there is one row each for departments 20 and 30, as both these appear in the result sets for their respective queries.</a:t>
            </a:r>
            <a:endParaRPr lang="en-US" altLang="zh-CN"/>
          </a:p>
          <a:p>
            <a:pPr marL="463550" lvl="2" indent="-220345" defTabSz="427355">
              <a:lnSpc>
                <a:spcPct val="80000"/>
              </a:lnSpc>
              <a:buNone/>
              <a:tabLst>
                <a:tab pos="469900" algn="l"/>
              </a:tabLst>
            </a:pPr>
            <a:endParaRPr lang="en-US" altLang="zh-CN"/>
          </a:p>
          <a:p>
            <a:pPr marL="463550" lvl="2" indent="-220345" defTabSz="427355">
              <a:lnSpc>
                <a:spcPct val="80000"/>
              </a:lnSpc>
              <a:buNone/>
              <a:tabLst>
                <a:tab pos="469900" algn="l"/>
              </a:tabLst>
            </a:pPr>
            <a:r>
              <a:rPr lang="en-US" altLang="zh-CN"/>
              <a:t>	SELECT department_id, department_name</a:t>
            </a:r>
            <a:endParaRPr lang="en-US" altLang="zh-CN"/>
          </a:p>
          <a:p>
            <a:pPr marL="920750" lvl="3" indent="-220345" defTabSz="427355">
              <a:lnSpc>
                <a:spcPct val="80000"/>
              </a:lnSpc>
              <a:buNone/>
              <a:tabLst>
                <a:tab pos="469900" algn="l"/>
              </a:tabLst>
            </a:pPr>
            <a:r>
              <a:rPr lang="en-US" altLang="zh-CN"/>
              <a:t>FROM   departments</a:t>
            </a:r>
            <a:endParaRPr lang="en-US" altLang="zh-CN"/>
          </a:p>
          <a:p>
            <a:pPr marL="920750" lvl="3" indent="-220345" defTabSz="427355">
              <a:lnSpc>
                <a:spcPct val="80000"/>
              </a:lnSpc>
              <a:buNone/>
              <a:tabLst>
                <a:tab pos="469900" algn="l"/>
              </a:tabLst>
            </a:pPr>
            <a:r>
              <a:rPr lang="en-US" altLang="zh-CN"/>
              <a:t>WHERE  department_id &lt;= 30</a:t>
            </a:r>
            <a:endParaRPr lang="en-US" altLang="zh-CN"/>
          </a:p>
          <a:p>
            <a:pPr marL="920750" lvl="3" indent="-220345" defTabSz="427355">
              <a:lnSpc>
                <a:spcPct val="80000"/>
              </a:lnSpc>
              <a:buNone/>
              <a:tabLst>
                <a:tab pos="469900" algn="l"/>
              </a:tabLst>
            </a:pPr>
            <a:r>
              <a:rPr lang="en-US" altLang="zh-CN"/>
              <a:t>INTERSECT</a:t>
            </a:r>
            <a:endParaRPr lang="en-US" altLang="zh-CN"/>
          </a:p>
          <a:p>
            <a:pPr marL="920750" lvl="3" indent="-220345" defTabSz="427355">
              <a:lnSpc>
                <a:spcPct val="80000"/>
              </a:lnSpc>
              <a:buNone/>
              <a:tabLst>
                <a:tab pos="469900" algn="l"/>
              </a:tabLst>
            </a:pPr>
            <a:r>
              <a:rPr lang="en-US" altLang="zh-CN"/>
              <a:t>SELECT department_id, department_name</a:t>
            </a:r>
            <a:endParaRPr lang="en-US" altLang="zh-CN"/>
          </a:p>
          <a:p>
            <a:pPr marL="920750" lvl="3" indent="-220345" defTabSz="427355">
              <a:lnSpc>
                <a:spcPct val="80000"/>
              </a:lnSpc>
              <a:buNone/>
              <a:tabLst>
                <a:tab pos="469900" algn="l"/>
              </a:tabLst>
            </a:pPr>
            <a:r>
              <a:rPr lang="en-US" altLang="zh-CN"/>
              <a:t>FROM   departments</a:t>
            </a:r>
            <a:endParaRPr lang="en-US" altLang="zh-CN"/>
          </a:p>
          <a:p>
            <a:pPr marL="920750" lvl="3" indent="-220345" defTabSz="427355">
              <a:lnSpc>
                <a:spcPct val="80000"/>
              </a:lnSpc>
              <a:buNone/>
              <a:tabLst>
                <a:tab pos="469900" algn="l"/>
              </a:tabLst>
            </a:pPr>
            <a:r>
              <a:rPr lang="en-US" altLang="zh-CN"/>
              <a:t>WHERE  department_id &gt;= 20</a:t>
            </a:r>
            <a:endParaRPr lang="en-US" altLang="zh-CN"/>
          </a:p>
          <a:p>
            <a:pPr marL="920750" lvl="3" indent="-220345" defTabSz="427355">
              <a:lnSpc>
                <a:spcPct val="80000"/>
              </a:lnSpc>
              <a:buNone/>
              <a:tabLst>
                <a:tab pos="469900" algn="l"/>
              </a:tabLst>
            </a:pPr>
            <a:r>
              <a:rPr lang="en-US" altLang="zh-CN"/>
              <a:t>ORDER BY 1;</a:t>
            </a:r>
            <a:endParaRPr lang="en-US" altLang="zh-CN"/>
          </a:p>
        </p:txBody>
      </p:sp>
      <p:pic>
        <p:nvPicPr>
          <p:cNvPr id="61442" name="Picture 423939"/>
          <p:cNvPicPr>
            <a:picLocks noChangeAspect="1"/>
          </p:cNvPicPr>
          <p:nvPr/>
        </p:nvPicPr>
        <p:blipFill>
          <a:blip r:embed="rId3"/>
          <a:stretch>
            <a:fillRect/>
          </a:stretch>
        </p:blipFill>
        <p:spPr>
          <a:xfrm>
            <a:off x="1011238" y="1319213"/>
            <a:ext cx="5510212" cy="503237"/>
          </a:xfrm>
          <a:prstGeom prst="rect">
            <a:avLst/>
          </a:prstGeom>
          <a:noFill/>
          <a:ln w="25400">
            <a:noFill/>
          </a:ln>
        </p:spPr>
      </p:pic>
      <p:pic>
        <p:nvPicPr>
          <p:cNvPr id="61443" name="Picture 423940"/>
          <p:cNvPicPr>
            <a:picLocks noChangeAspect="1"/>
          </p:cNvPicPr>
          <p:nvPr/>
        </p:nvPicPr>
        <p:blipFill>
          <a:blip r:embed="rId4"/>
          <a:stretch>
            <a:fillRect/>
          </a:stretch>
        </p:blipFill>
        <p:spPr>
          <a:xfrm>
            <a:off x="835025" y="2468563"/>
            <a:ext cx="5695950" cy="3046412"/>
          </a:xfrm>
          <a:prstGeom prst="rect">
            <a:avLst/>
          </a:prstGeom>
          <a:noFill/>
          <a:ln w="25400">
            <a:noFill/>
          </a:ln>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Placeholder 423937"/>
          <p:cNvSpPr>
            <a:spLocks noGrp="1"/>
          </p:cNvSpPr>
          <p:nvPr>
            <p:ph type="body"/>
          </p:nvPr>
        </p:nvSpPr>
        <p:spPr>
          <a:xfrm>
            <a:off x="465138" y="466725"/>
            <a:ext cx="6086475" cy="7953375"/>
          </a:xfrm>
        </p:spPr>
        <p:txBody>
          <a:bodyPr vert="horz" wrap="square" lIns="92705" tIns="46352" rIns="92705" bIns="46352" anchor="t" anchorCtr="0"/>
          <a:p>
            <a:pPr lvl="0" defTabSz="427355">
              <a:tabLst>
                <a:tab pos="469900" algn="l"/>
              </a:tabLst>
            </a:pPr>
            <a:r>
              <a:rPr lang="en-US" altLang="zh-CN"/>
              <a:t>Practice 5 (continued)</a:t>
            </a:r>
            <a:endParaRPr lang="en-US" altLang="zh-CN"/>
          </a:p>
          <a:p>
            <a:pPr marL="463550" lvl="2" indent="-220345" defTabSz="427355">
              <a:buNone/>
              <a:tabLst>
                <a:tab pos="469900" algn="l"/>
              </a:tabLst>
            </a:pPr>
            <a:endParaRPr lang="en-US" altLang="zh-CN"/>
          </a:p>
          <a:p>
            <a:pPr marL="463550" lvl="2" indent="-220345" defTabSz="427355">
              <a:buNone/>
              <a:tabLst>
                <a:tab pos="469900" algn="l"/>
              </a:tabLst>
            </a:pPr>
            <a:r>
              <a:rPr lang="en-US" altLang="zh-CN"/>
              <a:t>5.	</a:t>
            </a:r>
            <a:r>
              <a:rPr lang="en-US" altLang="zh-CN" b="1"/>
              <a:t>MINUS</a:t>
            </a:r>
            <a:endParaRPr lang="en-US" altLang="zh-CN" b="1"/>
          </a:p>
          <a:p>
            <a:pPr marL="463550" lvl="2" indent="-220345" defTabSz="427355">
              <a:buNone/>
              <a:tabLst>
                <a:tab pos="469900" algn="l"/>
              </a:tabLst>
            </a:pPr>
            <a:r>
              <a:rPr lang="en-US" altLang="zh-CN"/>
              <a:t>The MINUS set operator returns all distinct rows selected by the first query but not the second. This is functionally equivalent to the ANSI set operator EXCEPT</a:t>
            </a:r>
            <a:endParaRPr lang="en-US" altLang="zh-CN"/>
          </a:p>
          <a:p>
            <a:pPr marL="463550" lvl="2" indent="-220345" defTabSz="427355">
              <a:buNone/>
              <a:tabLst>
                <a:tab pos="469900" algn="l"/>
              </a:tabLst>
            </a:pPr>
            <a:r>
              <a:rPr lang="en-US" altLang="zh-CN"/>
              <a:t>DISTINCT.</a:t>
            </a:r>
            <a:endParaRPr lang="en-US" altLang="zh-CN"/>
          </a:p>
          <a:p>
            <a:pPr marL="463550" lvl="2" indent="-220345" defTabSz="427355">
              <a:buNone/>
              <a:tabLst>
                <a:tab pos="469900" algn="l"/>
              </a:tabLst>
            </a:pPr>
            <a:endParaRPr lang="en-US" altLang="zh-CN"/>
          </a:p>
          <a:p>
            <a:pPr marL="463550" lvl="2" indent="-220345" defTabSz="427355">
              <a:buNone/>
              <a:tabLst>
                <a:tab pos="469900" algn="l"/>
              </a:tabLst>
            </a:pPr>
            <a:r>
              <a:rPr lang="en-US" altLang="zh-CN"/>
              <a:t>In the example below, the first query would return departments 10, 20, 30, but departments 20 and 30 are removed because they are returned by the second</a:t>
            </a:r>
            <a:endParaRPr lang="en-US" altLang="zh-CN"/>
          </a:p>
          <a:p>
            <a:pPr marL="463550" lvl="2" indent="-220345" defTabSz="427355">
              <a:buNone/>
              <a:tabLst>
                <a:tab pos="469900" algn="l"/>
              </a:tabLst>
            </a:pPr>
            <a:r>
              <a:rPr lang="en-US" altLang="zh-CN"/>
              <a:t>query. This leaves a single rows for department 10.</a:t>
            </a:r>
            <a:endParaRPr lang="en-US" altLang="zh-CN"/>
          </a:p>
          <a:p>
            <a:pPr marL="463550" lvl="2" indent="-220345" defTabSz="427355">
              <a:buNone/>
              <a:tabLst>
                <a:tab pos="469900" algn="l"/>
              </a:tabLst>
            </a:pPr>
            <a:endParaRPr lang="en-US" altLang="zh-CN"/>
          </a:p>
          <a:p>
            <a:pPr marL="463550" lvl="2" indent="-220345" defTabSz="427355">
              <a:buNone/>
              <a:tabLst>
                <a:tab pos="469900" algn="l"/>
              </a:tabLst>
            </a:pPr>
            <a:endParaRPr lang="en-US" altLang="zh-CN"/>
          </a:p>
          <a:p>
            <a:pPr marL="463550" lvl="2" indent="-220345" defTabSz="427355">
              <a:buNone/>
              <a:tabLst>
                <a:tab pos="469900" algn="l"/>
              </a:tabLst>
            </a:pPr>
            <a:r>
              <a:rPr lang="en-US" altLang="zh-CN"/>
              <a:t>SELECT department_id, department_name</a:t>
            </a:r>
            <a:endParaRPr lang="en-US" altLang="zh-CN"/>
          </a:p>
          <a:p>
            <a:pPr marL="463550" lvl="2" indent="-220345" defTabSz="427355">
              <a:buNone/>
              <a:tabLst>
                <a:tab pos="469900" algn="l"/>
              </a:tabLst>
            </a:pPr>
            <a:r>
              <a:rPr lang="en-US" altLang="zh-CN"/>
              <a:t>FROM   departments</a:t>
            </a:r>
            <a:endParaRPr lang="en-US" altLang="zh-CN"/>
          </a:p>
          <a:p>
            <a:pPr marL="463550" lvl="2" indent="-220345" defTabSz="427355">
              <a:buNone/>
              <a:tabLst>
                <a:tab pos="469900" algn="l"/>
              </a:tabLst>
            </a:pPr>
            <a:r>
              <a:rPr lang="en-US" altLang="zh-CN"/>
              <a:t>WHERE  department_id &lt;= 30</a:t>
            </a:r>
            <a:endParaRPr lang="en-US" altLang="zh-CN"/>
          </a:p>
          <a:p>
            <a:pPr marL="463550" lvl="2" indent="-220345" defTabSz="427355">
              <a:buNone/>
              <a:tabLst>
                <a:tab pos="469900" algn="l"/>
              </a:tabLst>
            </a:pPr>
            <a:r>
              <a:rPr lang="en-US" altLang="zh-CN"/>
              <a:t>MINUS</a:t>
            </a:r>
            <a:endParaRPr lang="en-US" altLang="zh-CN"/>
          </a:p>
          <a:p>
            <a:pPr marL="463550" lvl="2" indent="-220345" defTabSz="427355">
              <a:buNone/>
              <a:tabLst>
                <a:tab pos="469900" algn="l"/>
              </a:tabLst>
            </a:pPr>
            <a:r>
              <a:rPr lang="en-US" altLang="zh-CN"/>
              <a:t>SELECT department_id, department_name</a:t>
            </a:r>
            <a:endParaRPr lang="en-US" altLang="zh-CN"/>
          </a:p>
          <a:p>
            <a:pPr marL="463550" lvl="2" indent="-220345" defTabSz="427355">
              <a:buNone/>
              <a:tabLst>
                <a:tab pos="469900" algn="l"/>
              </a:tabLst>
            </a:pPr>
            <a:r>
              <a:rPr lang="en-US" altLang="zh-CN"/>
              <a:t>FROM   departments</a:t>
            </a:r>
            <a:endParaRPr lang="en-US" altLang="zh-CN"/>
          </a:p>
          <a:p>
            <a:pPr marL="463550" lvl="2" indent="-220345" defTabSz="427355">
              <a:buNone/>
              <a:tabLst>
                <a:tab pos="469900" algn="l"/>
              </a:tabLst>
            </a:pPr>
            <a:r>
              <a:rPr lang="en-US" altLang="zh-CN"/>
              <a:t>WHERE  department_id &gt;= 20</a:t>
            </a:r>
            <a:endParaRPr lang="en-US" altLang="zh-CN"/>
          </a:p>
          <a:p>
            <a:pPr marL="463550" lvl="2" indent="-220345" defTabSz="427355">
              <a:buNone/>
              <a:tabLst>
                <a:tab pos="469900" algn="l"/>
              </a:tabLst>
            </a:pPr>
            <a:r>
              <a:rPr lang="en-US" altLang="zh-CN"/>
              <a:t>ORDER BY 1;</a:t>
            </a:r>
            <a:endParaRPr lang="en-US" altLang="zh-CN"/>
          </a:p>
          <a:p>
            <a:pPr marL="463550" lvl="2" indent="-220345" defTabSz="427355">
              <a:buNone/>
              <a:tabLst>
                <a:tab pos="469900" algn="l"/>
              </a:tabLst>
            </a:pPr>
            <a:endParaRPr lang="en-US" altLang="zh-CN"/>
          </a:p>
          <a:p>
            <a:pPr marL="119380" lvl="1" indent="0" defTabSz="427355">
              <a:lnSpc>
                <a:spcPct val="80000"/>
              </a:lnSpc>
              <a:tabLst>
                <a:tab pos="469900" algn="l"/>
              </a:tabLst>
            </a:pPr>
            <a:endParaRPr lang="en-US" altLang="zh-CN"/>
          </a:p>
          <a:p>
            <a:pPr marL="463550" lvl="2" indent="-220345" defTabSz="427355">
              <a:lnSpc>
                <a:spcPct val="80000"/>
              </a:lnSpc>
              <a:buNone/>
              <a:tabLst>
                <a:tab pos="469900" algn="l"/>
              </a:tabLst>
            </a:pPr>
            <a:r>
              <a:rPr lang="en-US" altLang="zh-CN"/>
              <a:t>6.	</a:t>
            </a:r>
            <a:r>
              <a:rPr lang="en-US" altLang="zh-CN" b="1"/>
              <a:t>ORDER BY</a:t>
            </a:r>
            <a:endParaRPr lang="en-US" altLang="zh-CN" b="1"/>
          </a:p>
          <a:p>
            <a:pPr marL="463550" lvl="2" indent="-220345" defTabSz="427355">
              <a:lnSpc>
                <a:spcPct val="80000"/>
              </a:lnSpc>
              <a:buNone/>
              <a:tabLst>
                <a:tab pos="469900" algn="l"/>
              </a:tabLst>
            </a:pPr>
            <a:r>
              <a:rPr lang="en-US" altLang="zh-CN"/>
              <a:t>The ORDER BY clause is applied to all rows returned in the final result set. Columns in the ORDER BY clause can be referenced by column names or column</a:t>
            </a:r>
            <a:endParaRPr lang="en-US" altLang="zh-CN"/>
          </a:p>
          <a:p>
            <a:pPr marL="463550" lvl="2" indent="-220345" defTabSz="427355">
              <a:lnSpc>
                <a:spcPct val="80000"/>
              </a:lnSpc>
              <a:buNone/>
              <a:tabLst>
                <a:tab pos="469900" algn="l"/>
              </a:tabLst>
            </a:pPr>
            <a:r>
              <a:rPr lang="en-US" altLang="zh-CN"/>
              <a:t>aliases present in the first query of the statement, as these carry through to the final result set. Typically, you will see people use the column position as it is less</a:t>
            </a:r>
            <a:endParaRPr lang="en-US" altLang="zh-CN"/>
          </a:p>
          <a:p>
            <a:pPr marL="463550" lvl="2" indent="-220345" defTabSz="427355">
              <a:lnSpc>
                <a:spcPct val="80000"/>
              </a:lnSpc>
              <a:buNone/>
              <a:tabLst>
                <a:tab pos="469900" algn="l"/>
              </a:tabLst>
            </a:pPr>
            <a:r>
              <a:rPr lang="en-US" altLang="zh-CN"/>
              <a:t>confusing when the data is sourced from different locations for each query block.</a:t>
            </a:r>
            <a:endParaRPr lang="en-US" altLang="zh-CN"/>
          </a:p>
          <a:p>
            <a:pPr marL="463550" lvl="2" indent="-220345" defTabSz="427355">
              <a:lnSpc>
                <a:spcPct val="80000"/>
              </a:lnSpc>
              <a:buNone/>
              <a:tabLst>
                <a:tab pos="469900" algn="l"/>
              </a:tabLst>
            </a:pPr>
            <a:endParaRPr lang="en-US" altLang="zh-CN"/>
          </a:p>
          <a:p>
            <a:pPr marL="463550" lvl="2" indent="-220345" defTabSz="427355">
              <a:lnSpc>
                <a:spcPct val="80000"/>
              </a:lnSpc>
              <a:buNone/>
              <a:tabLst>
                <a:tab pos="469900" algn="l"/>
              </a:tabLst>
            </a:pPr>
            <a:r>
              <a:rPr lang="en-US" altLang="zh-CN"/>
              <a:t>-- Column name.</a:t>
            </a:r>
            <a:endParaRPr lang="en-US" altLang="zh-CN"/>
          </a:p>
          <a:p>
            <a:pPr marL="463550" lvl="2" indent="-220345" defTabSz="427355">
              <a:lnSpc>
                <a:spcPct val="80000"/>
              </a:lnSpc>
              <a:buNone/>
              <a:tabLst>
                <a:tab pos="469900" algn="l"/>
              </a:tabLst>
            </a:pPr>
            <a:r>
              <a:rPr lang="en-US" altLang="zh-CN"/>
              <a:t>SELECT employee_id, first_name</a:t>
            </a:r>
            <a:endParaRPr lang="en-US" altLang="zh-CN"/>
          </a:p>
          <a:p>
            <a:pPr marL="463550" lvl="2" indent="-220345" defTabSz="427355">
              <a:lnSpc>
                <a:spcPct val="80000"/>
              </a:lnSpc>
              <a:buNone/>
              <a:tabLst>
                <a:tab pos="469900" algn="l"/>
              </a:tabLst>
            </a:pPr>
            <a:r>
              <a:rPr lang="en-US" altLang="zh-CN"/>
              <a:t>FROM   employees</a:t>
            </a:r>
            <a:endParaRPr lang="en-US" altLang="zh-CN"/>
          </a:p>
          <a:p>
            <a:pPr marL="463550" lvl="2" indent="-220345" defTabSz="427355">
              <a:lnSpc>
                <a:spcPct val="80000"/>
              </a:lnSpc>
              <a:buNone/>
              <a:tabLst>
                <a:tab pos="469900" algn="l"/>
              </a:tabLst>
            </a:pPr>
            <a:r>
              <a:rPr lang="en-US" altLang="zh-CN"/>
              <a:t>WHERE  department_id = 10</a:t>
            </a:r>
            <a:endParaRPr lang="en-US" altLang="zh-CN"/>
          </a:p>
          <a:p>
            <a:pPr marL="463550" lvl="2" indent="-220345" defTabSz="427355">
              <a:lnSpc>
                <a:spcPct val="80000"/>
              </a:lnSpc>
              <a:buNone/>
              <a:tabLst>
                <a:tab pos="469900" algn="l"/>
              </a:tabLst>
            </a:pPr>
            <a:r>
              <a:rPr lang="en-US" altLang="zh-CN"/>
              <a:t>UNION ALL</a:t>
            </a:r>
            <a:endParaRPr lang="en-US" altLang="zh-CN"/>
          </a:p>
          <a:p>
            <a:pPr marL="463550" lvl="2" indent="-220345" defTabSz="427355">
              <a:lnSpc>
                <a:spcPct val="80000"/>
              </a:lnSpc>
              <a:buNone/>
              <a:tabLst>
                <a:tab pos="469900" algn="l"/>
              </a:tabLst>
            </a:pPr>
            <a:r>
              <a:rPr lang="en-US" altLang="zh-CN"/>
              <a:t>SELECT department_id, department_name</a:t>
            </a:r>
            <a:endParaRPr lang="en-US" altLang="zh-CN"/>
          </a:p>
          <a:p>
            <a:pPr marL="463550" lvl="2" indent="-220345" defTabSz="427355">
              <a:lnSpc>
                <a:spcPct val="80000"/>
              </a:lnSpc>
              <a:buNone/>
              <a:tabLst>
                <a:tab pos="469900" algn="l"/>
              </a:tabLst>
            </a:pPr>
            <a:r>
              <a:rPr lang="en-US" altLang="zh-CN"/>
              <a:t>FROM   departments</a:t>
            </a:r>
            <a:endParaRPr lang="en-US" altLang="zh-CN"/>
          </a:p>
          <a:p>
            <a:pPr marL="463550" lvl="2" indent="-220345" defTabSz="427355">
              <a:lnSpc>
                <a:spcPct val="80000"/>
              </a:lnSpc>
              <a:buNone/>
              <a:tabLst>
                <a:tab pos="469900" algn="l"/>
              </a:tabLst>
            </a:pPr>
            <a:r>
              <a:rPr lang="en-US" altLang="zh-CN"/>
              <a:t>WHERE  department_id &gt;= 20</a:t>
            </a:r>
            <a:endParaRPr lang="en-US" altLang="zh-CN"/>
          </a:p>
          <a:p>
            <a:pPr marL="463550" lvl="2" indent="-220345" defTabSz="427355">
              <a:lnSpc>
                <a:spcPct val="80000"/>
              </a:lnSpc>
              <a:buNone/>
              <a:tabLst>
                <a:tab pos="469900" algn="l"/>
              </a:tabLst>
            </a:pPr>
            <a:r>
              <a:rPr lang="en-US" altLang="zh-CN"/>
              <a:t>ORDER BY employee_id;</a:t>
            </a:r>
            <a:endParaRPr lang="en-US" altLang="zh-CN"/>
          </a:p>
          <a:p>
            <a:pPr marL="463550" lvl="2" indent="-220345" defTabSz="427355">
              <a:lnSpc>
                <a:spcPct val="80000"/>
              </a:lnSpc>
              <a:buNone/>
              <a:tabLst>
                <a:tab pos="469900" algn="l"/>
              </a:tabLst>
            </a:pPr>
            <a:endParaRPr lang="en-US" altLang="zh-CN"/>
          </a:p>
          <a:p>
            <a:pPr marL="463550" lvl="2" indent="-220345" defTabSz="427355">
              <a:lnSpc>
                <a:spcPct val="80000"/>
              </a:lnSpc>
              <a:buNone/>
              <a:tabLst>
                <a:tab pos="469900" algn="l"/>
              </a:tabLst>
            </a:pPr>
            <a:r>
              <a:rPr lang="en-US" altLang="zh-CN"/>
              <a:t>-- Column Alias</a:t>
            </a:r>
            <a:endParaRPr lang="en-US" altLang="zh-CN"/>
          </a:p>
          <a:p>
            <a:pPr marL="463550" lvl="2" indent="-220345" defTabSz="427355">
              <a:lnSpc>
                <a:spcPct val="80000"/>
              </a:lnSpc>
              <a:buNone/>
              <a:tabLst>
                <a:tab pos="469900" algn="l"/>
              </a:tabLst>
            </a:pPr>
            <a:r>
              <a:rPr lang="en-US" altLang="zh-CN"/>
              <a:t>SELECT employee_id AS emp_id, first_name</a:t>
            </a:r>
            <a:endParaRPr lang="en-US" altLang="zh-CN"/>
          </a:p>
          <a:p>
            <a:pPr marL="463550" lvl="2" indent="-220345" defTabSz="427355">
              <a:lnSpc>
                <a:spcPct val="80000"/>
              </a:lnSpc>
              <a:buNone/>
              <a:tabLst>
                <a:tab pos="469900" algn="l"/>
              </a:tabLst>
            </a:pPr>
            <a:r>
              <a:rPr lang="en-US" altLang="zh-CN"/>
              <a:t>FROM   employees</a:t>
            </a:r>
            <a:endParaRPr lang="en-US" altLang="zh-CN"/>
          </a:p>
          <a:p>
            <a:pPr marL="463550" lvl="2" indent="-220345" defTabSz="427355">
              <a:lnSpc>
                <a:spcPct val="80000"/>
              </a:lnSpc>
              <a:buNone/>
              <a:tabLst>
                <a:tab pos="469900" algn="l"/>
              </a:tabLst>
            </a:pPr>
            <a:r>
              <a:rPr lang="en-US" altLang="zh-CN"/>
              <a:t>WHERE  department_id = 10</a:t>
            </a:r>
            <a:endParaRPr lang="en-US" altLang="zh-CN"/>
          </a:p>
          <a:p>
            <a:pPr marL="463550" lvl="2" indent="-220345" defTabSz="427355">
              <a:lnSpc>
                <a:spcPct val="80000"/>
              </a:lnSpc>
              <a:buNone/>
              <a:tabLst>
                <a:tab pos="469900" algn="l"/>
              </a:tabLst>
            </a:pPr>
            <a:r>
              <a:rPr lang="en-US" altLang="zh-CN"/>
              <a:t>UNION ALL</a:t>
            </a:r>
            <a:endParaRPr lang="en-US" altLang="zh-CN"/>
          </a:p>
          <a:p>
            <a:pPr marL="463550" lvl="2" indent="-220345" defTabSz="427355">
              <a:lnSpc>
                <a:spcPct val="80000"/>
              </a:lnSpc>
              <a:buNone/>
              <a:tabLst>
                <a:tab pos="469900" algn="l"/>
              </a:tabLst>
            </a:pPr>
            <a:r>
              <a:rPr lang="en-US" altLang="zh-CN"/>
              <a:t>SELECT department_id, department_name</a:t>
            </a:r>
            <a:endParaRPr lang="en-US" altLang="zh-CN"/>
          </a:p>
          <a:p>
            <a:pPr marL="463550" lvl="2" indent="-220345" defTabSz="427355">
              <a:lnSpc>
                <a:spcPct val="80000"/>
              </a:lnSpc>
              <a:buNone/>
              <a:tabLst>
                <a:tab pos="469900" algn="l"/>
              </a:tabLst>
            </a:pPr>
            <a:r>
              <a:rPr lang="en-US" altLang="zh-CN"/>
              <a:t>FROM   departments</a:t>
            </a:r>
            <a:endParaRPr lang="en-US" altLang="zh-CN"/>
          </a:p>
          <a:p>
            <a:pPr marL="463550" lvl="2" indent="-220345" defTabSz="427355">
              <a:lnSpc>
                <a:spcPct val="80000"/>
              </a:lnSpc>
              <a:buNone/>
              <a:tabLst>
                <a:tab pos="469900" algn="l"/>
              </a:tabLst>
            </a:pPr>
            <a:r>
              <a:rPr lang="en-US" altLang="zh-CN"/>
              <a:t>WHERE  department_id &gt;= 20</a:t>
            </a:r>
            <a:endParaRPr lang="en-US" altLang="zh-CN"/>
          </a:p>
          <a:p>
            <a:pPr marL="463550" lvl="2" indent="-220345" defTabSz="427355">
              <a:lnSpc>
                <a:spcPct val="80000"/>
              </a:lnSpc>
              <a:buNone/>
              <a:tabLst>
                <a:tab pos="469900" algn="l"/>
              </a:tabLst>
            </a:pPr>
            <a:r>
              <a:rPr lang="en-US" altLang="zh-CN"/>
              <a:t>ORDER BY emp_id;</a:t>
            </a:r>
            <a:endParaRPr lang="en-US" altLang="zh-CN"/>
          </a:p>
          <a:p>
            <a:pPr marL="463550" lvl="2" indent="-220345" defTabSz="427355">
              <a:lnSpc>
                <a:spcPct val="80000"/>
              </a:lnSpc>
              <a:buNone/>
              <a:tabLst>
                <a:tab pos="469900" algn="l"/>
              </a:tabLst>
            </a:pPr>
            <a:endParaRPr lang="en-US" altLang="zh-CN"/>
          </a:p>
          <a:p>
            <a:pPr marL="463550" lvl="2" indent="-220345" defTabSz="427355">
              <a:lnSpc>
                <a:spcPct val="80000"/>
              </a:lnSpc>
              <a:buNone/>
              <a:tabLst>
                <a:tab pos="469900" algn="l"/>
              </a:tabLst>
            </a:pPr>
            <a:r>
              <a:rPr lang="en-US" altLang="zh-CN"/>
              <a:t>-- Column position</a:t>
            </a:r>
            <a:endParaRPr lang="en-US" altLang="zh-CN"/>
          </a:p>
          <a:p>
            <a:pPr marL="463550" lvl="2" indent="-220345" defTabSz="427355">
              <a:lnSpc>
                <a:spcPct val="80000"/>
              </a:lnSpc>
              <a:buNone/>
              <a:tabLst>
                <a:tab pos="469900" algn="l"/>
              </a:tabLst>
            </a:pPr>
            <a:r>
              <a:rPr lang="en-US" altLang="zh-CN"/>
              <a:t>SELECT employee_id, first_name</a:t>
            </a:r>
            <a:endParaRPr lang="en-US" altLang="zh-CN"/>
          </a:p>
          <a:p>
            <a:pPr marL="463550" lvl="2" indent="-220345" defTabSz="427355">
              <a:lnSpc>
                <a:spcPct val="80000"/>
              </a:lnSpc>
              <a:buNone/>
              <a:tabLst>
                <a:tab pos="469900" algn="l"/>
              </a:tabLst>
            </a:pPr>
            <a:r>
              <a:rPr lang="en-US" altLang="zh-CN"/>
              <a:t>FROM   employees</a:t>
            </a:r>
            <a:endParaRPr lang="en-US" altLang="zh-CN"/>
          </a:p>
          <a:p>
            <a:pPr marL="463550" lvl="2" indent="-220345" defTabSz="427355">
              <a:lnSpc>
                <a:spcPct val="80000"/>
              </a:lnSpc>
              <a:buNone/>
              <a:tabLst>
                <a:tab pos="469900" algn="l"/>
              </a:tabLst>
            </a:pPr>
            <a:r>
              <a:rPr lang="en-US" altLang="zh-CN"/>
              <a:t>WHERE  department_id = 10</a:t>
            </a:r>
            <a:endParaRPr lang="en-US" altLang="zh-CN"/>
          </a:p>
          <a:p>
            <a:pPr marL="463550" lvl="2" indent="-220345" defTabSz="427355">
              <a:lnSpc>
                <a:spcPct val="80000"/>
              </a:lnSpc>
              <a:buNone/>
              <a:tabLst>
                <a:tab pos="469900" algn="l"/>
              </a:tabLst>
            </a:pPr>
            <a:r>
              <a:rPr lang="en-US" altLang="zh-CN"/>
              <a:t>UNION ALL</a:t>
            </a:r>
            <a:endParaRPr lang="en-US" altLang="zh-CN"/>
          </a:p>
          <a:p>
            <a:pPr marL="463550" lvl="2" indent="-220345" defTabSz="427355">
              <a:lnSpc>
                <a:spcPct val="80000"/>
              </a:lnSpc>
              <a:buNone/>
              <a:tabLst>
                <a:tab pos="469900" algn="l"/>
              </a:tabLst>
            </a:pPr>
            <a:r>
              <a:rPr lang="en-US" altLang="zh-CN"/>
              <a:t>SELECT department_id, department_name</a:t>
            </a:r>
            <a:endParaRPr lang="en-US" altLang="zh-CN"/>
          </a:p>
          <a:p>
            <a:pPr marL="463550" lvl="2" indent="-220345" defTabSz="427355">
              <a:lnSpc>
                <a:spcPct val="80000"/>
              </a:lnSpc>
              <a:buNone/>
              <a:tabLst>
                <a:tab pos="469900" algn="l"/>
              </a:tabLst>
            </a:pPr>
            <a:r>
              <a:rPr lang="en-US" altLang="zh-CN"/>
              <a:t>FROM   departments</a:t>
            </a:r>
            <a:endParaRPr lang="en-US" altLang="zh-CN"/>
          </a:p>
          <a:p>
            <a:pPr marL="463550" lvl="2" indent="-220345" defTabSz="427355">
              <a:lnSpc>
                <a:spcPct val="80000"/>
              </a:lnSpc>
              <a:buNone/>
              <a:tabLst>
                <a:tab pos="469900" algn="l"/>
              </a:tabLst>
            </a:pPr>
            <a:r>
              <a:rPr lang="en-US" altLang="zh-CN"/>
              <a:t>WHERE  department_id &gt;= 20</a:t>
            </a:r>
            <a:endParaRPr lang="en-US" altLang="zh-CN"/>
          </a:p>
          <a:p>
            <a:pPr marL="463550" lvl="2" indent="-220345" defTabSz="427355">
              <a:lnSpc>
                <a:spcPct val="80000"/>
              </a:lnSpc>
              <a:buNone/>
              <a:tabLst>
                <a:tab pos="469900" algn="l"/>
              </a:tabLst>
            </a:pPr>
            <a:r>
              <a:rPr lang="en-US" altLang="zh-CN"/>
              <a:t>ORDER BY 1;</a:t>
            </a:r>
            <a:endParaRPr lang="en-US" altLang="zh-CN"/>
          </a:p>
        </p:txBody>
      </p:sp>
      <p:pic>
        <p:nvPicPr>
          <p:cNvPr id="61442" name="Picture 423939"/>
          <p:cNvPicPr>
            <a:picLocks noChangeAspect="1"/>
          </p:cNvPicPr>
          <p:nvPr/>
        </p:nvPicPr>
        <p:blipFill>
          <a:blip r:embed="rId3"/>
          <a:stretch>
            <a:fillRect/>
          </a:stretch>
        </p:blipFill>
        <p:spPr>
          <a:xfrm>
            <a:off x="1011238" y="1319213"/>
            <a:ext cx="5510212" cy="503237"/>
          </a:xfrm>
          <a:prstGeom prst="rect">
            <a:avLst/>
          </a:prstGeom>
          <a:noFill/>
          <a:ln w="25400">
            <a:noFill/>
          </a:ln>
        </p:spPr>
      </p:pic>
      <p:pic>
        <p:nvPicPr>
          <p:cNvPr id="61443" name="Picture 423940"/>
          <p:cNvPicPr>
            <a:picLocks noChangeAspect="1"/>
          </p:cNvPicPr>
          <p:nvPr/>
        </p:nvPicPr>
        <p:blipFill>
          <a:blip r:embed="rId4"/>
          <a:stretch>
            <a:fillRect/>
          </a:stretch>
        </p:blipFill>
        <p:spPr>
          <a:xfrm>
            <a:off x="835025" y="2468563"/>
            <a:ext cx="5695950" cy="3046412"/>
          </a:xfrm>
          <a:prstGeom prst="rect">
            <a:avLst/>
          </a:prstGeom>
          <a:noFill/>
          <a:ln w="25400">
            <a:noFill/>
          </a:ln>
        </p:spPr>
      </p:pic>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graphicFrame>
        <p:nvGraphicFramePr>
          <p:cNvPr id="4" name="Object 3"/>
          <p:cNvGraphicFramePr/>
          <p:nvPr/>
        </p:nvGraphicFramePr>
        <p:xfrm>
          <a:off x="1544320" y="20955"/>
          <a:ext cx="9103360" cy="6816090"/>
        </p:xfrm>
        <a:graphic>
          <a:graphicData uri="http://schemas.openxmlformats.org/presentationml/2006/ole">
            <mc:AlternateContent xmlns:mc="http://schemas.openxmlformats.org/markup-compatibility/2006">
              <mc:Choice xmlns:v="urn:schemas-microsoft-com:vml" Requires="v">
                <p:oleObj spid="_x0000_s5" name="" r:id="rId1" imgW="9096375" imgH="6810375" progId="Paint.Picture">
                  <p:embed/>
                </p:oleObj>
              </mc:Choice>
              <mc:Fallback>
                <p:oleObj name="" r:id="rId1" imgW="9096375" imgH="6810375" progId="Paint.Picture">
                  <p:embed/>
                  <p:pic>
                    <p:nvPicPr>
                      <p:cNvPr id="0" name="Picture 4"/>
                      <p:cNvPicPr/>
                      <p:nvPr/>
                    </p:nvPicPr>
                    <p:blipFill>
                      <a:blip r:embed="rId2"/>
                      <a:stretch>
                        <a:fillRect/>
                      </a:stretch>
                    </p:blipFill>
                    <p:spPr>
                      <a:xfrm>
                        <a:off x="1544320" y="20955"/>
                        <a:ext cx="9103360" cy="6816090"/>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691640" y="364490"/>
          <a:ext cx="8305165" cy="6128385"/>
        </p:xfrm>
        <a:graphic>
          <a:graphicData uri="http://schemas.openxmlformats.org/presentationml/2006/ole">
            <mc:AlternateContent xmlns:mc="http://schemas.openxmlformats.org/markup-compatibility/2006">
              <mc:Choice xmlns:v="urn:schemas-microsoft-com:vml" Requires="v">
                <p:oleObj spid="_x0000_s6" name="" r:id="rId1" imgW="5886450" imgH="4343400" progId="Paint.Picture">
                  <p:embed/>
                </p:oleObj>
              </mc:Choice>
              <mc:Fallback>
                <p:oleObj name="" r:id="rId1" imgW="5886450" imgH="4343400" progId="Paint.Picture">
                  <p:embed/>
                  <p:pic>
                    <p:nvPicPr>
                      <p:cNvPr id="0" name="Picture 5"/>
                      <p:cNvPicPr/>
                      <p:nvPr/>
                    </p:nvPicPr>
                    <p:blipFill>
                      <a:blip r:embed="rId2"/>
                      <a:stretch>
                        <a:fillRect/>
                      </a:stretch>
                    </p:blipFill>
                    <p:spPr>
                      <a:xfrm>
                        <a:off x="1691640" y="364490"/>
                        <a:ext cx="8305165" cy="612838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908175" y="376555"/>
          <a:ext cx="8375650" cy="6104890"/>
        </p:xfrm>
        <a:graphic>
          <a:graphicData uri="http://schemas.openxmlformats.org/presentationml/2006/ole">
            <mc:AlternateContent xmlns:mc="http://schemas.openxmlformats.org/markup-compatibility/2006">
              <mc:Choice xmlns:v="urn:schemas-microsoft-com:vml" Requires="v">
                <p:oleObj spid="_x0000_s6" name="" r:id="rId1" imgW="5972175" imgH="4352925" progId="Paint.Picture">
                  <p:embed/>
                </p:oleObj>
              </mc:Choice>
              <mc:Fallback>
                <p:oleObj name="" r:id="rId1" imgW="5972175" imgH="4352925" progId="Paint.Picture">
                  <p:embed/>
                  <p:pic>
                    <p:nvPicPr>
                      <p:cNvPr id="0" name="Picture 5"/>
                      <p:cNvPicPr/>
                      <p:nvPr/>
                    </p:nvPicPr>
                    <p:blipFill>
                      <a:blip r:embed="rId2"/>
                      <a:stretch>
                        <a:fillRect/>
                      </a:stretch>
                    </p:blipFill>
                    <p:spPr>
                      <a:xfrm>
                        <a:off x="1908175" y="376555"/>
                        <a:ext cx="8375650" cy="610489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614170" y="508000"/>
          <a:ext cx="8963660" cy="6033135"/>
        </p:xfrm>
        <a:graphic>
          <a:graphicData uri="http://schemas.openxmlformats.org/presentationml/2006/ole">
            <mc:AlternateContent xmlns:mc="http://schemas.openxmlformats.org/markup-compatibility/2006">
              <mc:Choice xmlns:v="urn:schemas-microsoft-com:vml" Requires="v">
                <p:oleObj spid="_x0000_s6" name="" r:id="rId1" imgW="5972175" imgH="4019550" progId="Paint.Picture">
                  <p:embed/>
                </p:oleObj>
              </mc:Choice>
              <mc:Fallback>
                <p:oleObj name="" r:id="rId1" imgW="5972175" imgH="4019550" progId="Paint.Picture">
                  <p:embed/>
                  <p:pic>
                    <p:nvPicPr>
                      <p:cNvPr id="0" name="Picture 5"/>
                      <p:cNvPicPr/>
                      <p:nvPr/>
                    </p:nvPicPr>
                    <p:blipFill>
                      <a:blip r:embed="rId2"/>
                      <a:stretch>
                        <a:fillRect/>
                      </a:stretch>
                    </p:blipFill>
                    <p:spPr>
                      <a:xfrm>
                        <a:off x="1614170" y="508000"/>
                        <a:ext cx="8963660" cy="603313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743710" y="370205"/>
          <a:ext cx="8443595" cy="6117590"/>
        </p:xfrm>
        <a:graphic>
          <a:graphicData uri="http://schemas.openxmlformats.org/presentationml/2006/ole">
            <mc:AlternateContent xmlns:mc="http://schemas.openxmlformats.org/markup-compatibility/2006">
              <mc:Choice xmlns:v="urn:schemas-microsoft-com:vml" Requires="v">
                <p:oleObj spid="_x0000_s6" name="" r:id="rId1" imgW="5981700" imgH="4333875" progId="Paint.Picture">
                  <p:embed/>
                </p:oleObj>
              </mc:Choice>
              <mc:Fallback>
                <p:oleObj name="" r:id="rId1" imgW="5981700" imgH="4333875" progId="Paint.Picture">
                  <p:embed/>
                  <p:pic>
                    <p:nvPicPr>
                      <p:cNvPr id="0" name="Picture 5"/>
                      <p:cNvPicPr/>
                      <p:nvPr/>
                    </p:nvPicPr>
                    <p:blipFill>
                      <a:blip r:embed="rId2"/>
                      <a:stretch>
                        <a:fillRect/>
                      </a:stretch>
                    </p:blipFill>
                    <p:spPr>
                      <a:xfrm>
                        <a:off x="1743710" y="370205"/>
                        <a:ext cx="8443595" cy="611759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600835" y="492760"/>
          <a:ext cx="8206740" cy="6056630"/>
        </p:xfrm>
        <a:graphic>
          <a:graphicData uri="http://schemas.openxmlformats.org/presentationml/2006/ole">
            <mc:AlternateContent xmlns:mc="http://schemas.openxmlformats.org/markup-compatibility/2006">
              <mc:Choice xmlns:v="urn:schemas-microsoft-com:vml" Requires="v">
                <p:oleObj spid="_x0000_s6" name="" r:id="rId1" imgW="5924550" imgH="4371975" progId="Paint.Picture">
                  <p:embed/>
                </p:oleObj>
              </mc:Choice>
              <mc:Fallback>
                <p:oleObj name="" r:id="rId1" imgW="5924550" imgH="4371975" progId="Paint.Picture">
                  <p:embed/>
                  <p:pic>
                    <p:nvPicPr>
                      <p:cNvPr id="0" name="Picture 5"/>
                      <p:cNvPicPr/>
                      <p:nvPr/>
                    </p:nvPicPr>
                    <p:blipFill>
                      <a:blip r:embed="rId2"/>
                      <a:stretch>
                        <a:fillRect/>
                      </a:stretch>
                    </p:blipFill>
                    <p:spPr>
                      <a:xfrm>
                        <a:off x="1600835" y="492760"/>
                        <a:ext cx="8206740" cy="605663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725930" y="478155"/>
          <a:ext cx="8225790" cy="5901690"/>
        </p:xfrm>
        <a:graphic>
          <a:graphicData uri="http://schemas.openxmlformats.org/presentationml/2006/ole">
            <mc:AlternateContent xmlns:mc="http://schemas.openxmlformats.org/markup-compatibility/2006">
              <mc:Choice xmlns:v="urn:schemas-microsoft-com:vml" Requires="v">
                <p:oleObj spid="_x0000_s6" name="" r:id="rId1" imgW="5934075" imgH="4257675" progId="Paint.Picture">
                  <p:embed/>
                </p:oleObj>
              </mc:Choice>
              <mc:Fallback>
                <p:oleObj name="" r:id="rId1" imgW="5934075" imgH="4257675" progId="Paint.Picture">
                  <p:embed/>
                  <p:pic>
                    <p:nvPicPr>
                      <p:cNvPr id="0" name="Picture 5"/>
                      <p:cNvPicPr/>
                      <p:nvPr/>
                    </p:nvPicPr>
                    <p:blipFill>
                      <a:blip r:embed="rId2"/>
                      <a:stretch>
                        <a:fillRect/>
                      </a:stretch>
                    </p:blipFill>
                    <p:spPr>
                      <a:xfrm>
                        <a:off x="1725930" y="478155"/>
                        <a:ext cx="8225790" cy="590169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905000" y="261620"/>
          <a:ext cx="8382000" cy="6094730"/>
        </p:xfrm>
        <a:graphic>
          <a:graphicData uri="http://schemas.openxmlformats.org/presentationml/2006/ole">
            <mc:AlternateContent xmlns:mc="http://schemas.openxmlformats.org/markup-compatibility/2006">
              <mc:Choice xmlns:v="urn:schemas-microsoft-com:vml" Requires="v">
                <p:oleObj spid="_x0000_s6" name="" r:id="rId1" imgW="5934075" imgH="4314825" progId="Paint.Picture">
                  <p:embed/>
                </p:oleObj>
              </mc:Choice>
              <mc:Fallback>
                <p:oleObj name="" r:id="rId1" imgW="5934075" imgH="4314825" progId="Paint.Picture">
                  <p:embed/>
                  <p:pic>
                    <p:nvPicPr>
                      <p:cNvPr id="0" name="Picture 5"/>
                      <p:cNvPicPr/>
                      <p:nvPr/>
                    </p:nvPicPr>
                    <p:blipFill>
                      <a:blip r:embed="rId2"/>
                      <a:stretch>
                        <a:fillRect/>
                      </a:stretch>
                    </p:blipFill>
                    <p:spPr>
                      <a:xfrm>
                        <a:off x="1905000" y="261620"/>
                        <a:ext cx="8382000" cy="609473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Title 416771"/>
          <p:cNvSpPr>
            <a:spLocks noGrp="1"/>
          </p:cNvSpPr>
          <p:nvPr>
            <p:ph type="title"/>
          </p:nvPr>
        </p:nvSpPr>
        <p:spPr/>
        <p:txBody>
          <a:bodyPr lIns="12700" tIns="12700" rIns="12700" bIns="12700" anchor="t" anchorCtr="0"/>
          <a:p>
            <a:pPr algn="l" defTabSz="228600" fontAlgn="base">
              <a:lnSpc>
                <a:spcPct val="100000"/>
              </a:lnSpc>
              <a:spcBef>
                <a:spcPct val="20000"/>
              </a:spcBef>
              <a:buClr>
                <a:srgbClr val="000000"/>
              </a:buClr>
              <a:buSzTx/>
              <a:buFont typeface="Arial" panose="020B0604020202020204" pitchFamily="34" charset="0"/>
            </a:pPr>
            <a:r>
              <a:rPr lang="en-US" altLang="zh-CN" sz="2800" b="1"/>
              <a:t>Practice 5: Overview</a:t>
            </a:r>
            <a:endParaRPr lang="en-US" altLang="zh-CN" sz="2800" b="1"/>
          </a:p>
        </p:txBody>
      </p:sp>
      <p:sp>
        <p:nvSpPr>
          <p:cNvPr id="54274" name="Text Placeholder 416772"/>
          <p:cNvSpPr>
            <a:spLocks noGrp="1"/>
          </p:cNvSpPr>
          <p:nvPr>
            <p:ph idx="1"/>
          </p:nvPr>
        </p:nvSpPr>
        <p:spPr>
          <a:xfrm>
            <a:off x="2387600" y="1816100"/>
            <a:ext cx="7366000" cy="2781300"/>
          </a:xfrm>
        </p:spPr>
        <p:txBody>
          <a:bodyPr lIns="12700" tIns="12700" rIns="12700" bIns="12700" anchor="t" anchorCtr="0">
            <a:spAutoFit/>
          </a:bodyPr>
          <a:p>
            <a:r>
              <a:rPr lang="en-US" altLang="zh-CN" b="1"/>
              <a:t>This practice covers the following SQL set operators available in Oracle:</a:t>
            </a:r>
            <a:endParaRPr lang="en-US" altLang="zh-CN" b="1"/>
          </a:p>
          <a:p>
            <a:pPr lvl="1"/>
            <a:r>
              <a:rPr lang="en-US" altLang="zh-CN" b="1"/>
              <a:t>UNION</a:t>
            </a:r>
            <a:endParaRPr lang="en-US" altLang="zh-CN" b="1"/>
          </a:p>
          <a:p>
            <a:pPr lvl="1"/>
            <a:r>
              <a:rPr lang="en-US" altLang="zh-CN" b="1"/>
              <a:t>UNION ALL</a:t>
            </a:r>
            <a:endParaRPr lang="en-US" altLang="zh-CN" b="1"/>
          </a:p>
          <a:p>
            <a:pPr lvl="1"/>
            <a:r>
              <a:rPr lang="en-US" altLang="zh-CN" b="1"/>
              <a:t>INTERSECT</a:t>
            </a:r>
            <a:endParaRPr lang="en-US" altLang="zh-CN" b="1"/>
          </a:p>
          <a:p>
            <a:pPr lvl="1"/>
            <a:r>
              <a:rPr lang="en-US" altLang="zh-CN" b="1"/>
              <a:t>MINUS</a:t>
            </a:r>
            <a:endParaRPr lang="en-US" altLang="zh-CN" b="1"/>
          </a:p>
          <a:p>
            <a:pPr lvl="1"/>
            <a:r>
              <a:rPr lang="en-US" altLang="zh-CN" b="1"/>
              <a:t>ORDER BY</a:t>
            </a:r>
            <a:endParaRPr lang="en-US" altLang="zh-CN" b="1"/>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 name="Content Placeholder 3"/>
          <p:cNvGraphicFramePr>
            <a:graphicFrameLocks noChangeAspect="1"/>
          </p:cNvGraphicFramePr>
          <p:nvPr>
            <p:ph idx="1"/>
          </p:nvPr>
        </p:nvGraphicFramePr>
        <p:xfrm>
          <a:off x="1962785" y="372745"/>
          <a:ext cx="8265795" cy="6130290"/>
        </p:xfrm>
        <a:graphic>
          <a:graphicData uri="http://schemas.openxmlformats.org/presentationml/2006/ole">
            <mc:AlternateContent xmlns:mc="http://schemas.openxmlformats.org/markup-compatibility/2006">
              <mc:Choice xmlns:v="urn:schemas-microsoft-com:vml" Requires="v">
                <p:oleObj spid="_x0000_s5" name="" r:id="rId1" imgW="9067800" imgH="6724650" progId="Paint.Picture">
                  <p:embed/>
                </p:oleObj>
              </mc:Choice>
              <mc:Fallback>
                <p:oleObj name="" r:id="rId1" imgW="9067800" imgH="6724650" progId="Paint.Picture">
                  <p:embed/>
                  <p:pic>
                    <p:nvPicPr>
                      <p:cNvPr id="0" name="Picture 4"/>
                      <p:cNvPicPr/>
                      <p:nvPr/>
                    </p:nvPicPr>
                    <p:blipFill>
                      <a:blip r:embed="rId2"/>
                      <a:stretch>
                        <a:fillRect/>
                      </a:stretch>
                    </p:blipFill>
                    <p:spPr>
                      <a:xfrm>
                        <a:off x="1962785" y="372745"/>
                        <a:ext cx="8265795" cy="6130290"/>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477010" y="365125"/>
          <a:ext cx="8950325" cy="5795010"/>
        </p:xfrm>
        <a:graphic>
          <a:graphicData uri="http://schemas.openxmlformats.org/presentationml/2006/ole">
            <mc:AlternateContent xmlns:mc="http://schemas.openxmlformats.org/markup-compatibility/2006">
              <mc:Choice xmlns:v="urn:schemas-microsoft-com:vml" Requires="v">
                <p:oleObj spid="_x0000_s6" name="" r:id="rId1" imgW="5943600" imgH="3848100" progId="Paint.Picture">
                  <p:embed/>
                </p:oleObj>
              </mc:Choice>
              <mc:Fallback>
                <p:oleObj name="" r:id="rId1" imgW="5943600" imgH="3848100" progId="Paint.Picture">
                  <p:embed/>
                  <p:pic>
                    <p:nvPicPr>
                      <p:cNvPr id="0" name="Picture 5"/>
                      <p:cNvPicPr/>
                      <p:nvPr/>
                    </p:nvPicPr>
                    <p:blipFill>
                      <a:blip r:embed="rId2"/>
                      <a:stretch>
                        <a:fillRect/>
                      </a:stretch>
                    </p:blipFill>
                    <p:spPr>
                      <a:xfrm>
                        <a:off x="1477010" y="365125"/>
                        <a:ext cx="8950325" cy="579501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680845" y="365125"/>
          <a:ext cx="8413115" cy="6166485"/>
        </p:xfrm>
        <a:graphic>
          <a:graphicData uri="http://schemas.openxmlformats.org/presentationml/2006/ole">
            <mc:AlternateContent xmlns:mc="http://schemas.openxmlformats.org/markup-compatibility/2006">
              <mc:Choice xmlns:v="urn:schemas-microsoft-com:vml" Requires="v">
                <p:oleObj spid="_x0000_s6" name="" r:id="rId1" imgW="5991225" imgH="4391025" progId="Paint.Picture">
                  <p:embed/>
                </p:oleObj>
              </mc:Choice>
              <mc:Fallback>
                <p:oleObj name="" r:id="rId1" imgW="5991225" imgH="4391025" progId="Paint.Picture">
                  <p:embed/>
                  <p:pic>
                    <p:nvPicPr>
                      <p:cNvPr id="0" name="Picture 5"/>
                      <p:cNvPicPr/>
                      <p:nvPr/>
                    </p:nvPicPr>
                    <p:blipFill>
                      <a:blip r:embed="rId2"/>
                      <a:stretch>
                        <a:fillRect/>
                      </a:stretch>
                    </p:blipFill>
                    <p:spPr>
                      <a:xfrm>
                        <a:off x="1680845" y="365125"/>
                        <a:ext cx="8413115" cy="616648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911350" y="368300"/>
          <a:ext cx="8369935" cy="6121400"/>
        </p:xfrm>
        <a:graphic>
          <a:graphicData uri="http://schemas.openxmlformats.org/presentationml/2006/ole">
            <mc:AlternateContent xmlns:mc="http://schemas.openxmlformats.org/markup-compatibility/2006">
              <mc:Choice xmlns:v="urn:schemas-microsoft-com:vml" Requires="v">
                <p:oleObj spid="_x0000_s6" name="" r:id="rId1" imgW="5991225" imgH="4381500" progId="Paint.Picture">
                  <p:embed/>
                </p:oleObj>
              </mc:Choice>
              <mc:Fallback>
                <p:oleObj name="" r:id="rId1" imgW="5991225" imgH="4381500" progId="Paint.Picture">
                  <p:embed/>
                  <p:pic>
                    <p:nvPicPr>
                      <p:cNvPr id="0" name="Picture 5"/>
                      <p:cNvPicPr/>
                      <p:nvPr/>
                    </p:nvPicPr>
                    <p:blipFill>
                      <a:blip r:embed="rId2"/>
                      <a:stretch>
                        <a:fillRect/>
                      </a:stretch>
                    </p:blipFill>
                    <p:spPr>
                      <a:xfrm>
                        <a:off x="1911350" y="368300"/>
                        <a:ext cx="8369935" cy="612140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828800" y="365125"/>
          <a:ext cx="8208010" cy="6054090"/>
        </p:xfrm>
        <a:graphic>
          <a:graphicData uri="http://schemas.openxmlformats.org/presentationml/2006/ole">
            <mc:AlternateContent xmlns:mc="http://schemas.openxmlformats.org/markup-compatibility/2006">
              <mc:Choice xmlns:v="urn:schemas-microsoft-com:vml" Requires="v">
                <p:oleObj spid="_x0000_s6" name="" r:id="rId1" imgW="5915025" imgH="4362450" progId="Paint.Picture">
                  <p:embed/>
                </p:oleObj>
              </mc:Choice>
              <mc:Fallback>
                <p:oleObj name="" r:id="rId1" imgW="5915025" imgH="4362450" progId="Paint.Picture">
                  <p:embed/>
                  <p:pic>
                    <p:nvPicPr>
                      <p:cNvPr id="0" name="Picture 5"/>
                      <p:cNvPicPr/>
                      <p:nvPr/>
                    </p:nvPicPr>
                    <p:blipFill>
                      <a:blip r:embed="rId2"/>
                      <a:stretch>
                        <a:fillRect/>
                      </a:stretch>
                    </p:blipFill>
                    <p:spPr>
                      <a:xfrm>
                        <a:off x="1828800" y="365125"/>
                        <a:ext cx="8208010" cy="605409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610360" y="219075"/>
          <a:ext cx="8496300" cy="6137275"/>
        </p:xfrm>
        <a:graphic>
          <a:graphicData uri="http://schemas.openxmlformats.org/presentationml/2006/ole">
            <mc:AlternateContent xmlns:mc="http://schemas.openxmlformats.org/markup-compatibility/2006">
              <mc:Choice xmlns:v="urn:schemas-microsoft-com:vml" Requires="v">
                <p:oleObj spid="_x0000_s6" name="" r:id="rId1" imgW="5934075" imgH="4286250" progId="Paint.Picture">
                  <p:embed/>
                </p:oleObj>
              </mc:Choice>
              <mc:Fallback>
                <p:oleObj name="" r:id="rId1" imgW="5934075" imgH="4286250" progId="Paint.Picture">
                  <p:embed/>
                  <p:pic>
                    <p:nvPicPr>
                      <p:cNvPr id="0" name="Picture 5"/>
                      <p:cNvPicPr/>
                      <p:nvPr/>
                    </p:nvPicPr>
                    <p:blipFill>
                      <a:blip r:embed="rId2"/>
                      <a:stretch>
                        <a:fillRect/>
                      </a:stretch>
                    </p:blipFill>
                    <p:spPr>
                      <a:xfrm>
                        <a:off x="1610360" y="219075"/>
                        <a:ext cx="8496300" cy="613727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2021205" y="426085"/>
          <a:ext cx="8420100" cy="6006465"/>
        </p:xfrm>
        <a:graphic>
          <a:graphicData uri="http://schemas.openxmlformats.org/presentationml/2006/ole">
            <mc:AlternateContent xmlns:mc="http://schemas.openxmlformats.org/markup-compatibility/2006">
              <mc:Choice xmlns:v="urn:schemas-microsoft-com:vml" Requires="v">
                <p:oleObj spid="_x0000_s6" name="" r:id="rId1" imgW="5915025" imgH="4219575" progId="Paint.Picture">
                  <p:embed/>
                </p:oleObj>
              </mc:Choice>
              <mc:Fallback>
                <p:oleObj name="" r:id="rId1" imgW="5915025" imgH="4219575" progId="Paint.Picture">
                  <p:embed/>
                  <p:pic>
                    <p:nvPicPr>
                      <p:cNvPr id="0" name="Picture 5"/>
                      <p:cNvPicPr/>
                      <p:nvPr/>
                    </p:nvPicPr>
                    <p:blipFill>
                      <a:blip r:embed="rId2"/>
                      <a:stretch>
                        <a:fillRect/>
                      </a:stretch>
                    </p:blipFill>
                    <p:spPr>
                      <a:xfrm>
                        <a:off x="2021205" y="426085"/>
                        <a:ext cx="8420100" cy="600646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Content Placeholder 4"/>
          <p:cNvGraphicFramePr>
            <a:graphicFrameLocks noChangeAspect="1"/>
          </p:cNvGraphicFramePr>
          <p:nvPr>
            <p:ph idx="1"/>
          </p:nvPr>
        </p:nvGraphicFramePr>
        <p:xfrm>
          <a:off x="1915795" y="337185"/>
          <a:ext cx="8359775" cy="6183630"/>
        </p:xfrm>
        <a:graphic>
          <a:graphicData uri="http://schemas.openxmlformats.org/presentationml/2006/ole">
            <mc:AlternateContent xmlns:mc="http://schemas.openxmlformats.org/markup-compatibility/2006">
              <mc:Choice xmlns:v="urn:schemas-microsoft-com:vml" Requires="v">
                <p:oleObj spid="_x0000_s6" name="" r:id="rId1" imgW="5962650" imgH="4410075" progId="Paint.Picture">
                  <p:embed/>
                </p:oleObj>
              </mc:Choice>
              <mc:Fallback>
                <p:oleObj name="" r:id="rId1" imgW="5962650" imgH="4410075" progId="Paint.Picture">
                  <p:embed/>
                  <p:pic>
                    <p:nvPicPr>
                      <p:cNvPr id="0" name="Picture 5"/>
                      <p:cNvPicPr/>
                      <p:nvPr/>
                    </p:nvPicPr>
                    <p:blipFill>
                      <a:blip r:embed="rId2"/>
                      <a:stretch>
                        <a:fillRect/>
                      </a:stretch>
                    </p:blipFill>
                    <p:spPr>
                      <a:xfrm>
                        <a:off x="1915795" y="337185"/>
                        <a:ext cx="8359775" cy="618363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Words>
  <Application>WPS Presentation</Application>
  <PresentationFormat>Widescreen</PresentationFormat>
  <Paragraphs>41</Paragraphs>
  <Slides>21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16</vt:i4>
      </vt:variant>
      <vt:variant>
        <vt:lpstr>幻灯片标题</vt:lpstr>
      </vt:variant>
      <vt:variant>
        <vt:i4>21</vt:i4>
      </vt:variant>
    </vt:vector>
  </HeadingPairs>
  <TitlesOfParts>
    <vt:vector size="46" baseType="lpstr">
      <vt:lpstr>Arial</vt:lpstr>
      <vt:lpstr>SimSun</vt:lpstr>
      <vt:lpstr>Wingdings</vt:lpstr>
      <vt:lpstr>Calibri Light</vt:lpstr>
      <vt:lpstr>Calibri</vt:lpstr>
      <vt:lpstr>Microsoft YaHei</vt:lpstr>
      <vt:lpstr>Arial Unicode MS</vt:lpstr>
      <vt:lpstr>Courier New</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Practice 5: Overview</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steve</cp:lastModifiedBy>
  <cp:revision>22</cp:revision>
  <dcterms:created xsi:type="dcterms:W3CDTF">2021-12-04T07:40:00Z</dcterms:created>
  <dcterms:modified xsi:type="dcterms:W3CDTF">2021-12-07T11:13:14Z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01BE9DA51FCE474E811701D8BA744B00</vt:lpwstr>
  </property>
  <property fmtid="{D5CDD505-2E9C-101B-9397-08002B2CF9AE}" pid="3" name="KSOProductBuildVer">
    <vt:lpwstr>1033-11.2.0.10382</vt:lpwstr>
  </property>
</Properties>
</file>