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636267"/>
            <a:ext cx="28041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859" y="2659379"/>
            <a:ext cx="96266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58393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40" dirty="0">
                <a:solidFill>
                  <a:srgbClr val="171717"/>
                </a:solidFill>
              </a:rPr>
              <a:t>c</a:t>
            </a:r>
            <a:r>
              <a:rPr sz="4500" spc="114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45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l</a:t>
            </a:r>
            <a:r>
              <a:rPr sz="4500" spc="-245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35" dirty="0">
                <a:solidFill>
                  <a:srgbClr val="171717"/>
                </a:solidFill>
              </a:rPr>
              <a:t>s</a:t>
            </a:r>
            <a:r>
              <a:rPr sz="4500" spc="-95" dirty="0">
                <a:solidFill>
                  <a:srgbClr val="171717"/>
                </a:solidFill>
              </a:rPr>
              <a:t>hi</a:t>
            </a:r>
            <a:r>
              <a:rPr sz="4500" spc="-95" dirty="0">
                <a:solidFill>
                  <a:srgbClr val="171717"/>
                </a:solidFill>
              </a:rPr>
              <a:t>p</a:t>
            </a:r>
            <a:r>
              <a:rPr sz="4500" spc="-85" dirty="0">
                <a:solidFill>
                  <a:srgbClr val="171717"/>
                </a:solidFill>
              </a:rPr>
              <a:t>s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69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14" dirty="0">
                <a:solidFill>
                  <a:srgbClr val="171717"/>
                </a:solidFill>
              </a:rPr>
              <a:t>f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es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7815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086355"/>
            <a:ext cx="8712200" cy="3378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Passenger("Luisa",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180),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Passenger("Jack",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Passenger("Ashanti",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730),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Passenger("Harish",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Arrays.sort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(passengers);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utilizes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passengers: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Ashanti,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Harish,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Luisa,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Jack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9132" y="4585234"/>
            <a:ext cx="5094605" cy="418465"/>
          </a:xfrm>
          <a:custGeom>
            <a:avLst/>
            <a:gdLst/>
            <a:ahLst/>
            <a:cxnLst/>
            <a:rect l="l" t="t" r="r" b="b"/>
            <a:pathLst>
              <a:path w="5094605" h="418464">
                <a:moveTo>
                  <a:pt x="5094050" y="0"/>
                </a:moveTo>
                <a:lnTo>
                  <a:pt x="0" y="0"/>
                </a:lnTo>
                <a:lnTo>
                  <a:pt x="0" y="418288"/>
                </a:lnTo>
                <a:lnTo>
                  <a:pt x="5094050" y="418288"/>
                </a:lnTo>
                <a:lnTo>
                  <a:pt x="509405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370076"/>
            <a:ext cx="4902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&lt;T&gt;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compareTo(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791758"/>
            <a:ext cx="7503795" cy="21082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3661" y="1295383"/>
            <a:ext cx="170243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4259" y="13243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1857755"/>
            <a:ext cx="7646034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2698" y="1835269"/>
            <a:ext cx="1274445" cy="443230"/>
          </a:xfrm>
          <a:custGeom>
            <a:avLst/>
            <a:gdLst/>
            <a:ahLst/>
            <a:cxnLst/>
            <a:rect l="l" t="t" r="r" b="b"/>
            <a:pathLst>
              <a:path w="1274445" h="443230">
                <a:moveTo>
                  <a:pt x="0" y="0"/>
                </a:moveTo>
                <a:lnTo>
                  <a:pt x="1274322" y="0"/>
                </a:lnTo>
                <a:lnTo>
                  <a:pt x="1274322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3661" y="1295383"/>
            <a:ext cx="335978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0659" y="13243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1857755"/>
            <a:ext cx="7646034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7288" y="1830406"/>
            <a:ext cx="1264920" cy="443230"/>
          </a:xfrm>
          <a:custGeom>
            <a:avLst/>
            <a:gdLst/>
            <a:ahLst/>
            <a:cxnLst/>
            <a:rect l="l" t="t" r="r" b="b"/>
            <a:pathLst>
              <a:path w="1264920" h="443230">
                <a:moveTo>
                  <a:pt x="0" y="0"/>
                </a:moveTo>
                <a:lnTo>
                  <a:pt x="1264596" y="0"/>
                </a:lnTo>
                <a:lnTo>
                  <a:pt x="1264596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76460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&lt;Passenger&gt;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857755"/>
            <a:ext cx="535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566" y="2367047"/>
            <a:ext cx="441960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2924555"/>
            <a:ext cx="7646034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2152" y="1830406"/>
            <a:ext cx="1731645" cy="443230"/>
          </a:xfrm>
          <a:custGeom>
            <a:avLst/>
            <a:gdLst/>
            <a:ahLst/>
            <a:cxnLst/>
            <a:rect l="l" t="t" r="r" b="b"/>
            <a:pathLst>
              <a:path w="1731645" h="443230">
                <a:moveTo>
                  <a:pt x="0" y="0"/>
                </a:moveTo>
                <a:lnTo>
                  <a:pt x="1731524" y="0"/>
                </a:lnTo>
                <a:lnTo>
                  <a:pt x="1731524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514091"/>
            <a:ext cx="6409690" cy="17113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Separate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5880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practical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01139"/>
            <a:ext cx="3384549" cy="34414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5360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1911" y="3155393"/>
          <a:ext cx="4476750" cy="48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725"/>
                <a:gridCol w="61594"/>
                <a:gridCol w="3129280"/>
              </a:tblGrid>
              <a:tr h="4426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public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ArrayList&lt;Passenger&gt;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private</a:t>
            </a:r>
            <a:r>
              <a:rPr spc="-25" dirty="0"/>
              <a:t> </a:t>
            </a:r>
            <a:r>
              <a:rPr spc="-5" dirty="0"/>
              <a:t>int</a:t>
            </a:r>
            <a:r>
              <a:rPr spc="-25" dirty="0"/>
              <a:t> </a:t>
            </a:r>
            <a:r>
              <a:rPr spc="-5" dirty="0"/>
              <a:t>seats</a:t>
            </a:r>
            <a:r>
              <a:rPr spc="-2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150;</a:t>
            </a:r>
            <a:endParaRPr spc="-5" dirty="0"/>
          </a:p>
          <a:p>
            <a:pPr marL="12700" marR="5080" indent="441960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passengerList </a:t>
            </a:r>
            <a:r>
              <a:rPr dirty="0"/>
              <a:t>= </a:t>
            </a:r>
            <a:r>
              <a:rPr spc="-5" dirty="0"/>
              <a:t>new ArrayList&lt;&gt;(); </a:t>
            </a:r>
            <a:r>
              <a:rPr spc="-1190" dirty="0"/>
              <a:t> </a:t>
            </a:r>
            <a:r>
              <a:rPr spc="-5" dirty="0"/>
              <a:t>public</a:t>
            </a:r>
            <a:r>
              <a:rPr spc="-10" dirty="0"/>
              <a:t> </a:t>
            </a:r>
            <a:r>
              <a:rPr spc="-5" dirty="0"/>
              <a:t>int </a:t>
            </a:r>
            <a:r>
              <a:rPr spc="-5" dirty="0">
                <a:solidFill>
                  <a:srgbClr val="2A9FBC"/>
                </a:solidFill>
              </a:rPr>
              <a:t>compareTo</a:t>
            </a:r>
            <a:r>
              <a:rPr spc="-5" dirty="0"/>
              <a:t>(Flight flight)</a:t>
            </a:r>
            <a:r>
              <a:rPr spc="-10" dirty="0"/>
              <a:t> </a:t>
            </a:r>
            <a:r>
              <a:rPr dirty="0"/>
              <a:t>{</a:t>
            </a:r>
            <a:r>
              <a:rPr spc="-10" dirty="0"/>
              <a:t> </a:t>
            </a:r>
            <a:r>
              <a:rPr dirty="0"/>
              <a:t>.</a:t>
            </a:r>
            <a:r>
              <a:rPr spc="-5" dirty="0"/>
              <a:t> 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.</a:t>
            </a:r>
            <a:r>
              <a:rPr spc="-5" dirty="0"/>
              <a:t> </a:t>
            </a:r>
            <a:r>
              <a:rPr dirty="0"/>
              <a:t>}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3059" y="5859779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1994" y="1045723"/>
            <a:ext cx="443230" cy="394335"/>
          </a:xfrm>
          <a:custGeom>
            <a:avLst/>
            <a:gdLst/>
            <a:ahLst/>
            <a:cxnLst/>
            <a:rect l="l" t="t" r="r" b="b"/>
            <a:pathLst>
              <a:path w="443229" h="394334">
                <a:moveTo>
                  <a:pt x="442608" y="0"/>
                </a:moveTo>
                <a:lnTo>
                  <a:pt x="0" y="0"/>
                </a:lnTo>
                <a:lnTo>
                  <a:pt x="0" y="393970"/>
                </a:lnTo>
                <a:lnTo>
                  <a:pt x="442608" y="393970"/>
                </a:lnTo>
                <a:lnTo>
                  <a:pt x="4426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5360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26593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961" y="3174443"/>
            <a:ext cx="122936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F05A28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7060" y="3192779"/>
            <a:ext cx="840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7261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859779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1994" y="1045723"/>
            <a:ext cx="443230" cy="394335"/>
          </a:xfrm>
          <a:custGeom>
            <a:avLst/>
            <a:gdLst/>
            <a:ahLst/>
            <a:cxnLst/>
            <a:rect l="l" t="t" r="r" b="b"/>
            <a:pathLst>
              <a:path w="443229" h="394334">
                <a:moveTo>
                  <a:pt x="442608" y="0"/>
                </a:moveTo>
                <a:lnTo>
                  <a:pt x="0" y="0"/>
                </a:lnTo>
                <a:lnTo>
                  <a:pt x="0" y="393970"/>
                </a:lnTo>
                <a:lnTo>
                  <a:pt x="442608" y="393970"/>
                </a:lnTo>
                <a:lnTo>
                  <a:pt x="4426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85604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659379"/>
            <a:ext cx="99314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ArrayList&lt;Passenger&gt;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ArrayList&lt;&gt;();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 flight)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6626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Iterator&lt;Passenger&gt;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iterator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8655" y="1926075"/>
            <a:ext cx="812800" cy="817244"/>
          </a:xfrm>
          <a:custGeom>
            <a:avLst/>
            <a:gdLst/>
            <a:ahLst/>
            <a:cxnLst/>
            <a:rect l="l" t="t" r="r" b="b"/>
            <a:pathLst>
              <a:path w="812800" h="817244">
                <a:moveTo>
                  <a:pt x="406129" y="0"/>
                </a:moveTo>
                <a:lnTo>
                  <a:pt x="0" y="406129"/>
                </a:lnTo>
                <a:lnTo>
                  <a:pt x="203065" y="406129"/>
                </a:lnTo>
                <a:lnTo>
                  <a:pt x="203065" y="817124"/>
                </a:lnTo>
                <a:lnTo>
                  <a:pt x="609194" y="817124"/>
                </a:lnTo>
                <a:lnTo>
                  <a:pt x="609194" y="406129"/>
                </a:lnTo>
                <a:lnTo>
                  <a:pt x="812260" y="406129"/>
                </a:lnTo>
                <a:lnTo>
                  <a:pt x="406129" y="0"/>
                </a:lnTo>
                <a:close/>
              </a:path>
            </a:pathLst>
          </a:custGeom>
          <a:solidFill>
            <a:srgbClr val="D87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459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293876"/>
            <a:ext cx="70358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Passenger("Santiago"));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Passenger("Julie"));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Passenger("John"));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Passenger("Geetha"));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528445" indent="-609600">
              <a:lnSpc>
                <a:spcPct val="15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 (Passenger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 :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Santiago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John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630171"/>
            <a:ext cx="543687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The</a:t>
            </a:r>
            <a:r>
              <a:rPr spc="-125" dirty="0"/>
              <a:t> </a:t>
            </a:r>
            <a:r>
              <a:rPr spc="25" dirty="0"/>
              <a:t>need</a:t>
            </a:r>
            <a:r>
              <a:rPr spc="-125" dirty="0"/>
              <a:t> </a:t>
            </a:r>
            <a:r>
              <a:rPr spc="35" dirty="0"/>
              <a:t>for</a:t>
            </a:r>
            <a:r>
              <a:rPr spc="-130" dirty="0"/>
              <a:t> </a:t>
            </a:r>
            <a:r>
              <a:rPr spc="-5" dirty="0"/>
              <a:t>more</a:t>
            </a:r>
            <a:r>
              <a:rPr spc="-125" dirty="0"/>
              <a:t> </a:t>
            </a:r>
            <a:r>
              <a:rPr spc="-20" dirty="0"/>
              <a:t>than</a:t>
            </a:r>
            <a:r>
              <a:rPr spc="-125" dirty="0"/>
              <a:t> </a:t>
            </a:r>
            <a:r>
              <a:rPr dirty="0"/>
              <a:t>inheritance</a:t>
            </a:r>
            <a:endParaRPr dirty="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-10" dirty="0"/>
              <a:t>Implementing</a:t>
            </a:r>
            <a:r>
              <a:rPr spc="-135" dirty="0"/>
              <a:t> </a:t>
            </a:r>
            <a:r>
              <a:rPr spc="-35" dirty="0"/>
              <a:t>an</a:t>
            </a:r>
            <a:r>
              <a:rPr spc="-140" dirty="0"/>
              <a:t> </a:t>
            </a:r>
            <a:r>
              <a:rPr spc="5" dirty="0"/>
              <a:t>interface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5168898" y="2821940"/>
            <a:ext cx="509778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2481943"/>
            <a:ext cx="5932805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680720" marR="366395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 (Passenger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: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3456" y="517651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5" dirty="0">
                <a:solidFill>
                  <a:srgbClr val="FFFFFF"/>
                </a:solidFill>
              </a:rPr>
              <a:t>I</a:t>
            </a:r>
            <a:r>
              <a:rPr sz="3600" spc="-31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95" dirty="0">
                <a:solidFill>
                  <a:srgbClr val="FFFFFF"/>
                </a:solidFill>
              </a:rPr>
              <a:t>r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125" dirty="0">
                <a:solidFill>
                  <a:srgbClr val="FFFFFF"/>
                </a:solidFill>
              </a:rPr>
              <a:t>b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45" dirty="0">
                <a:solidFill>
                  <a:srgbClr val="FFFFFF"/>
                </a:solidFill>
              </a:rPr>
              <a:t>e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05" dirty="0">
                <a:solidFill>
                  <a:srgbClr val="FFFFFF"/>
                </a:solidFill>
              </a:rPr>
              <a:t>In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25" dirty="0">
                <a:solidFill>
                  <a:srgbClr val="FFFFFF"/>
                </a:solidFill>
              </a:rPr>
              <a:t>f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5" dirty="0">
                <a:solidFill>
                  <a:srgbClr val="FFFFFF"/>
                </a:solidFill>
              </a:rPr>
              <a:t>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3015996"/>
            <a:ext cx="520700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6153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Iterator&lt;Passenger&gt; iterator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temp.iterator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 (iterator.hasNext())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iteratator.next();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9087" y="1992884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Pseudo</a:t>
            </a:r>
            <a:r>
              <a:rPr sz="18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660" y="1592579"/>
            <a:ext cx="459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8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770" y="1551531"/>
            <a:ext cx="296227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5059" y="1592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2125979"/>
            <a:ext cx="9626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06" y="3699738"/>
            <a:ext cx="707199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06" y="4250971"/>
            <a:ext cx="7071995" cy="147383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iterator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62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8597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9452" y="1553168"/>
            <a:ext cx="2839085" cy="443230"/>
          </a:xfrm>
          <a:custGeom>
            <a:avLst/>
            <a:gdLst/>
            <a:ahLst/>
            <a:cxnLst/>
            <a:rect l="l" t="t" r="r" b="b"/>
            <a:pathLst>
              <a:path w="2839085" h="443230">
                <a:moveTo>
                  <a:pt x="0" y="0"/>
                </a:moveTo>
                <a:lnTo>
                  <a:pt x="2838854" y="0"/>
                </a:lnTo>
                <a:lnTo>
                  <a:pt x="2838854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696971"/>
            <a:ext cx="4575810" cy="13544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827079"/>
            <a:ext cx="3384549" cy="31895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3407" y="4457248"/>
            <a:ext cx="404114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ts val="2780"/>
              </a:lnSpc>
              <a:spcBef>
                <a:spcPts val="90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Name,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parameters,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0945" y="4457248"/>
            <a:ext cx="374142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75665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Constant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78815">
              <a:lnSpc>
                <a:spcPts val="2780"/>
              </a:lnSpc>
              <a:spcBef>
                <a:spcPts val="90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Typed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public,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final,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3431" y="1828800"/>
            <a:ext cx="1936325" cy="24304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5512" y="517651"/>
            <a:ext cx="495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Declaring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an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970" y="1828800"/>
            <a:ext cx="3452458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7053" y="4457248"/>
            <a:ext cx="413385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extend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4911" y="4457248"/>
            <a:ext cx="427355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0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06045">
              <a:lnSpc>
                <a:spcPct val="100000"/>
              </a:lnSpc>
              <a:spcBef>
                <a:spcPts val="605"/>
              </a:spcBef>
            </a:pP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Implies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7372" y="517651"/>
            <a:ext cx="464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Extending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5450" y="1828800"/>
            <a:ext cx="2392287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475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</a:t>
            </a:r>
            <a:r>
              <a:rPr spc="-130" dirty="0"/>
              <a:t> </a:t>
            </a:r>
            <a:r>
              <a:rPr spc="5" dirty="0"/>
              <a:t>interface</a:t>
            </a:r>
            <a:r>
              <a:rPr spc="-125" dirty="0"/>
              <a:t> </a:t>
            </a:r>
            <a:r>
              <a:rPr spc="20" dirty="0"/>
              <a:t>defines</a:t>
            </a:r>
            <a:r>
              <a:rPr spc="-130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25" dirty="0"/>
              <a:t>contract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20077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focused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558419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conformance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Generic</a:t>
            </a:r>
            <a:r>
              <a:rPr spc="-160" dirty="0"/>
              <a:t> </a:t>
            </a:r>
            <a:r>
              <a:rPr dirty="0"/>
              <a:t>interfaces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10616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stronger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specializing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640969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Separate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necessary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593339"/>
            <a:ext cx="442531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63957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Fiel</a:t>
            </a:r>
            <a:r>
              <a:rPr spc="105" dirty="0"/>
              <a:t>d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1084579"/>
            <a:ext cx="272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Constant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2184907"/>
            <a:ext cx="577151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48" y="4278883"/>
            <a:ext cx="5942965" cy="17049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852932"/>
            <a:ext cx="6343015" cy="5039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Relies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66294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leverage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02679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Constrains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realistically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reusability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46632"/>
            <a:ext cx="3384549" cy="33504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0921" y="4457248"/>
            <a:ext cx="482473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defines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7734" y="4457248"/>
            <a:ext cx="3828415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27000"/>
              </a:lnSpc>
              <a:spcBef>
                <a:spcPts val="125"/>
              </a:spcBef>
            </a:pP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Classes </a:t>
            </a: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implement </a:t>
            </a: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interfaces </a:t>
            </a:r>
            <a:r>
              <a:rPr sz="2000" spc="-6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conformance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contract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47669" y="1828800"/>
            <a:ext cx="3987846" cy="24304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9968" y="517651"/>
            <a:ext cx="222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Interfaces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282" y="1828800"/>
            <a:ext cx="1917833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3525" y="2798762"/>
            <a:ext cx="1641475" cy="1641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0760" y="4524643"/>
            <a:ext cx="264731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22885" marR="214630" algn="ctr">
              <a:lnSpc>
                <a:spcPct val="102000"/>
              </a:lnSpc>
              <a:spcBef>
                <a:spcPts val="118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ordered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1000"/>
              </a:lnSpc>
              <a:spcBef>
                <a:spcPts val="53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Rules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ordering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5772" y="517651"/>
            <a:ext cx="485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An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Example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24056" y="4524643"/>
            <a:ext cx="2790825" cy="121539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85725" indent="-73660">
              <a:lnSpc>
                <a:spcPct val="100000"/>
              </a:lnSpc>
              <a:spcBef>
                <a:spcPts val="146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Comparable</a:t>
            </a:r>
            <a:r>
              <a:rPr sz="20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02970" marR="76835" indent="-817880">
              <a:lnSpc>
                <a:spcPct val="102000"/>
              </a:lnSpc>
              <a:spcBef>
                <a:spcPts val="118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contract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102" y="2798762"/>
            <a:ext cx="1763232" cy="16414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27286" y="4524643"/>
            <a:ext cx="291655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Benefit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11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broadly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reusable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utilities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54940" marR="147320" algn="ctr">
              <a:lnSpc>
                <a:spcPct val="101000"/>
              </a:lnSpc>
              <a:spcBef>
                <a:spcPts val="530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1417" y="1726691"/>
            <a:ext cx="8068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demonstrates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593851"/>
            <a:ext cx="647001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Exposes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compareTo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9118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2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Positive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29581"/>
            <a:ext cx="3384549" cy="3384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31" y="742546"/>
            <a:ext cx="615823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293876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114" y="1814209"/>
            <a:ext cx="8302625" cy="98742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priority),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731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59" y="2894076"/>
            <a:ext cx="9779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Passenger(String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memberLevel,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47288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31" y="742546"/>
            <a:ext cx="615823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293876"/>
            <a:ext cx="97790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1386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memberLevel; //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 priority), 2,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47288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760476"/>
            <a:ext cx="7341234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894076"/>
            <a:ext cx="7341234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p.memberDays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6195</Words>
  <Application>WPS Presentation</Application>
  <PresentationFormat>On-screen Show (4:3)</PresentationFormat>
  <Paragraphs>366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Courier New</vt:lpstr>
      <vt:lpstr>Lucida Sans Unicode</vt:lpstr>
      <vt:lpstr>Calibri</vt:lpstr>
      <vt:lpstr>Microsoft YaHei</vt:lpstr>
      <vt:lpstr>Arial Unicode MS</vt:lpstr>
      <vt:lpstr>Times New Roman</vt:lpstr>
      <vt:lpstr>Office Theme</vt:lpstr>
      <vt:lpstr>Creating Abstract Relationships  with Interfaces</vt:lpstr>
      <vt:lpstr>Implementing an interface</vt:lpstr>
      <vt:lpstr>PowerPoint 演示文稿</vt:lpstr>
      <vt:lpstr>Interfaces</vt:lpstr>
      <vt:lpstr>An Interface Example</vt:lpstr>
      <vt:lpstr>PowerPoint 演示文稿</vt:lpstr>
      <vt:lpstr>class Passenger {</vt:lpstr>
      <vt:lpstr>class Passenger implements Comparable {</vt:lpstr>
      <vt:lpstr>int	returnValue = p.memberLevel - memberLevel;  if(returnValue == 0)</vt:lpstr>
      <vt:lpstr>Passenger[] passengers = {</vt:lpstr>
      <vt:lpstr>PowerPoint 演示文稿</vt:lpstr>
      <vt:lpstr>class Passenger implements</vt:lpstr>
      <vt:lpstr>class Passenger implements</vt:lpstr>
      <vt:lpstr>class Passenger implements Comparable&lt;Passenger&gt; {</vt:lpstr>
      <vt:lpstr>PowerPoint 演示文稿</vt:lpstr>
      <vt:lpstr>implements Comparable&lt;Flight&gt; {  private int passengers;</vt:lpstr>
      <vt:lpstr>implements Comparable&lt;Flight&gt; {  private int passengers;</vt:lpstr>
      <vt:lpstr>implements Comparable&lt;Flight&gt;, Iterable&lt;Passenger&gt; {  private int passengers;</vt:lpstr>
      <vt:lpstr>Flight f175 = new Flight(175);</vt:lpstr>
      <vt:lpstr>Iterable Interface</vt:lpstr>
      <vt:lpstr>public class Flight</vt:lpstr>
      <vt:lpstr>PowerPoint 演示文稿</vt:lpstr>
      <vt:lpstr>Declaring an Interface</vt:lpstr>
      <vt:lpstr>Extending Interfaces</vt:lpstr>
      <vt:lpstr>An interface defines a contract</vt:lpstr>
      <vt:lpstr>Generic interfaces</vt:lpstr>
      <vt:lpstr>Summary</vt:lpstr>
      <vt:lpstr>Fields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Abstract Relationships  with Interfaces</dc:title>
  <dc:creator/>
  <cp:lastModifiedBy>Steve Sam</cp:lastModifiedBy>
  <cp:revision>3</cp:revision>
  <dcterms:created xsi:type="dcterms:W3CDTF">2021-12-07T15:43:00Z</dcterms:created>
  <dcterms:modified xsi:type="dcterms:W3CDTF">2021-12-07T15:56:44Z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20C83147D38D477580A27D477C5DF236</vt:lpwstr>
  </property>
  <property fmtid="{D5CDD505-2E9C-101B-9397-08002B2CF9AE}" pid="3" name="KSOProductBuildVer">
    <vt:lpwstr>1033-11.2.0.10382</vt:lpwstr>
  </property>
</Properties>
</file>