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9687" y="1704272"/>
            <a:ext cx="108926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5284" y="279493"/>
            <a:ext cx="664143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202" y="1772375"/>
            <a:ext cx="782959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920" y="2358520"/>
            <a:ext cx="880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Intercepting</a:t>
            </a:r>
            <a:r>
              <a:rPr sz="3600" spc="-229" dirty="0"/>
              <a:t> </a:t>
            </a:r>
            <a:r>
              <a:rPr sz="3600" spc="105" dirty="0"/>
              <a:t>HTTP</a:t>
            </a:r>
            <a:r>
              <a:rPr sz="3600" spc="-180" dirty="0"/>
              <a:t> </a:t>
            </a:r>
            <a:r>
              <a:rPr sz="3600" dirty="0"/>
              <a:t>Request</a:t>
            </a:r>
            <a:r>
              <a:rPr sz="3600" spc="-225" dirty="0"/>
              <a:t> </a:t>
            </a:r>
            <a:r>
              <a:rPr sz="3600" spc="15" dirty="0"/>
              <a:t>with</a:t>
            </a:r>
            <a:r>
              <a:rPr sz="3600" spc="-200" dirty="0"/>
              <a:t> </a:t>
            </a:r>
            <a:r>
              <a:rPr sz="3600" dirty="0"/>
              <a:t>Filters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2000" y="3325365"/>
            <a:ext cx="10419080" cy="27940"/>
          </a:xfrm>
          <a:custGeom>
            <a:avLst/>
            <a:gdLst/>
            <a:ahLst/>
            <a:cxnLst/>
            <a:rect l="l" t="t" r="r" b="b"/>
            <a:pathLst>
              <a:path w="10419080" h="27939">
                <a:moveTo>
                  <a:pt x="0" y="27711"/>
                </a:moveTo>
                <a:lnTo>
                  <a:pt x="10418622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66" y="1705053"/>
            <a:ext cx="2905475" cy="37443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2331" y="323425"/>
            <a:ext cx="3864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How</a:t>
            </a:r>
            <a:r>
              <a:rPr spc="-185" dirty="0"/>
              <a:t> </a:t>
            </a:r>
            <a:r>
              <a:rPr spc="-70" dirty="0"/>
              <a:t>a</a:t>
            </a:r>
            <a:r>
              <a:rPr spc="-190" dirty="0"/>
              <a:t> </a:t>
            </a:r>
            <a:r>
              <a:rPr spc="10" dirty="0"/>
              <a:t>Filter</a:t>
            </a:r>
            <a:r>
              <a:rPr spc="-190" dirty="0"/>
              <a:t> </a:t>
            </a:r>
            <a:r>
              <a:rPr spc="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9252" y="1772375"/>
            <a:ext cx="601154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3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web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deployment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descriptor(web.xml)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declares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that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should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invoked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servlet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1800" spc="-30" dirty="0">
                <a:latin typeface="Verdana" panose="020B0604030504040204"/>
                <a:cs typeface="Verdana" panose="020B0604030504040204"/>
              </a:rPr>
              <a:t>Web.xml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applies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filters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with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servlet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each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web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container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invokes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init(filterConfig)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 marR="1857375">
              <a:lnSpc>
                <a:spcPct val="150000"/>
              </a:lnSpc>
            </a:pPr>
            <a:r>
              <a:rPr sz="1800" spc="70" dirty="0">
                <a:latin typeface="Verdana" panose="020B0604030504040204"/>
                <a:cs typeface="Verdana" panose="020B0604030504040204"/>
              </a:rPr>
              <a:t>do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Fil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(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eq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25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es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,</a:t>
            </a:r>
            <a:r>
              <a:rPr sz="1800" spc="8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) 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destroy()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should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call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chain.doFilter()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10" y="2763062"/>
            <a:ext cx="10591451" cy="30577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820" y="381000"/>
            <a:ext cx="92970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algn="ctr">
              <a:lnSpc>
                <a:spcPct val="100000"/>
              </a:lnSpc>
              <a:spcBef>
                <a:spcPts val="100"/>
              </a:spcBef>
            </a:pPr>
            <a:r>
              <a:rPr lang="en-US" spc="35" dirty="0"/>
              <a:t>Assisted Practice</a:t>
            </a:r>
            <a:r>
              <a:rPr spc="-640" dirty="0"/>
              <a:t>:</a:t>
            </a:r>
            <a:r>
              <a:rPr spc="-165" dirty="0"/>
              <a:t> </a:t>
            </a:r>
            <a:r>
              <a:rPr spc="-85" dirty="0"/>
              <a:t>Se</a:t>
            </a:r>
            <a:r>
              <a:rPr spc="-60" dirty="0"/>
              <a:t>r</a:t>
            </a:r>
            <a:r>
              <a:rPr spc="-15" dirty="0"/>
              <a:t>v</a:t>
            </a:r>
            <a:r>
              <a:rPr spc="-45" dirty="0"/>
              <a:t>l</a:t>
            </a:r>
            <a:r>
              <a:rPr spc="10" dirty="0"/>
              <a:t>et</a:t>
            </a:r>
            <a:r>
              <a:rPr spc="-75" dirty="0"/>
              <a:t>s</a:t>
            </a:r>
            <a:r>
              <a:rPr spc="-195" dirty="0"/>
              <a:t> </a:t>
            </a:r>
            <a:r>
              <a:rPr spc="50" dirty="0"/>
              <a:t>Fil</a:t>
            </a:r>
            <a:r>
              <a:rPr spc="5" dirty="0"/>
              <a:t>t</a:t>
            </a:r>
            <a:r>
              <a:rPr spc="-15" dirty="0"/>
              <a:t>e</a:t>
            </a:r>
            <a:r>
              <a:rPr spc="-70" dirty="0"/>
              <a:t>r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-15" dirty="0"/>
              <a:t>e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114" dirty="0"/>
              <a:t>o</a:t>
            </a:r>
            <a:r>
              <a:rPr spc="25" dirty="0"/>
              <a:t>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893" y="2407512"/>
            <a:ext cx="8466885" cy="302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0825" y="625856"/>
            <a:ext cx="353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What</a:t>
            </a:r>
            <a:r>
              <a:rPr spc="-220" dirty="0"/>
              <a:t> </a:t>
            </a:r>
            <a:r>
              <a:rPr spc="60" dirty="0"/>
              <a:t>Are</a:t>
            </a:r>
            <a:r>
              <a:rPr spc="-195" dirty="0"/>
              <a:t> </a:t>
            </a:r>
            <a:r>
              <a:rPr spc="-20" dirty="0"/>
              <a:t>Filters?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92970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algn="ctr">
              <a:lnSpc>
                <a:spcPct val="100000"/>
              </a:lnSpc>
              <a:spcBef>
                <a:spcPts val="100"/>
              </a:spcBef>
            </a:pPr>
            <a:r>
              <a:rPr lang="en-US" spc="35" dirty="0"/>
              <a:t>Demo</a:t>
            </a:r>
            <a:r>
              <a:rPr spc="-640" dirty="0"/>
              <a:t>:</a:t>
            </a:r>
            <a:r>
              <a:rPr spc="-165" dirty="0"/>
              <a:t> </a:t>
            </a:r>
            <a:r>
              <a:rPr spc="-85" dirty="0"/>
              <a:t>Se</a:t>
            </a:r>
            <a:r>
              <a:rPr spc="-60" dirty="0"/>
              <a:t>r</a:t>
            </a:r>
            <a:r>
              <a:rPr spc="-15" dirty="0"/>
              <a:t>v</a:t>
            </a:r>
            <a:r>
              <a:rPr spc="-45" dirty="0"/>
              <a:t>l</a:t>
            </a:r>
            <a:r>
              <a:rPr spc="10" dirty="0"/>
              <a:t>et</a:t>
            </a:r>
            <a:r>
              <a:rPr spc="-75" dirty="0"/>
              <a:t>s</a:t>
            </a:r>
            <a:r>
              <a:rPr spc="-195" dirty="0"/>
              <a:t> </a:t>
            </a:r>
            <a:r>
              <a:rPr spc="50" dirty="0"/>
              <a:t>Fil</a:t>
            </a:r>
            <a:r>
              <a:rPr spc="5" dirty="0"/>
              <a:t>t</a:t>
            </a:r>
            <a:r>
              <a:rPr spc="-15" dirty="0"/>
              <a:t>e</a:t>
            </a:r>
            <a:r>
              <a:rPr spc="-70" dirty="0"/>
              <a:t>r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-15" dirty="0"/>
              <a:t>e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114" dirty="0"/>
              <a:t>o</a:t>
            </a:r>
            <a:r>
              <a:rPr spc="25" dirty="0"/>
              <a:t>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91" y="3186604"/>
            <a:ext cx="10592141" cy="2666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3248" y="3630244"/>
            <a:ext cx="586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Filter</a:t>
            </a:r>
            <a:r>
              <a:rPr sz="3600" spc="-225" dirty="0"/>
              <a:t> </a:t>
            </a:r>
            <a:r>
              <a:rPr sz="3600" spc="45" dirty="0"/>
              <a:t>Mapping</a:t>
            </a:r>
            <a:r>
              <a:rPr sz="3600" spc="-220" dirty="0"/>
              <a:t> </a:t>
            </a:r>
            <a:r>
              <a:rPr sz="3600" spc="-55" dirty="0"/>
              <a:t>in</a:t>
            </a:r>
            <a:r>
              <a:rPr sz="3600" spc="-204" dirty="0"/>
              <a:t> </a:t>
            </a:r>
            <a:r>
              <a:rPr sz="3600" spc="-70" dirty="0"/>
              <a:t>web.xml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54579" y="4405878"/>
            <a:ext cx="9296400" cy="69850"/>
          </a:xfrm>
          <a:custGeom>
            <a:avLst/>
            <a:gdLst/>
            <a:ahLst/>
            <a:cxnLst/>
            <a:rect l="l" t="t" r="r" b="b"/>
            <a:pathLst>
              <a:path w="9296400" h="69850">
                <a:moveTo>
                  <a:pt x="0" y="69278"/>
                </a:moveTo>
                <a:lnTo>
                  <a:pt x="9296400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15213" y="2340693"/>
            <a:ext cx="35648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When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use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Filter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45" dirty="0">
                <a:latin typeface="Verdana" panose="020B0604030504040204"/>
                <a:cs typeface="Verdana" panose="020B0604030504040204"/>
              </a:rPr>
              <a:t>How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Filter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10" y="2765994"/>
            <a:ext cx="10591456" cy="2666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9715" y="406553"/>
            <a:ext cx="3012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Servlets</a:t>
            </a:r>
            <a:r>
              <a:rPr spc="-235" dirty="0"/>
              <a:t> </a:t>
            </a:r>
            <a:r>
              <a:rPr dirty="0"/>
              <a:t>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10" y="3250177"/>
            <a:ext cx="4387743" cy="11199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01767" y="1440180"/>
            <a:ext cx="13970" cy="4184650"/>
          </a:xfrm>
          <a:custGeom>
            <a:avLst/>
            <a:gdLst/>
            <a:ahLst/>
            <a:cxnLst/>
            <a:rect l="l" t="t" r="r" b="b"/>
            <a:pathLst>
              <a:path w="13970" h="4184650">
                <a:moveTo>
                  <a:pt x="0" y="0"/>
                </a:moveTo>
                <a:lnTo>
                  <a:pt x="13855" y="4184065"/>
                </a:lnTo>
              </a:path>
            </a:pathLst>
          </a:custGeom>
          <a:ln w="609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1175" y="2489444"/>
            <a:ext cx="63855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u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2</a:t>
            </a:r>
            <a:r>
              <a:rPr sz="2400" spc="-290" dirty="0">
                <a:latin typeface="Verdana" panose="020B0604030504040204"/>
                <a:cs typeface="Verdana" panose="020B0604030504040204"/>
              </a:rPr>
              <a:t>.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3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if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ca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latin typeface="Verdana" panose="020B0604030504040204"/>
                <a:cs typeface="Verdana" panose="020B0604030504040204"/>
              </a:rPr>
              <a:t>-</a:t>
            </a:r>
            <a:r>
              <a:rPr sz="2400" spc="135" dirty="0">
                <a:latin typeface="Verdana" panose="020B0604030504040204"/>
                <a:cs typeface="Verdana" panose="020B0604030504040204"/>
              </a:rPr>
              <a:t>P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ar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35" dirty="0">
                <a:latin typeface="Verdana" panose="020B0604030504040204"/>
                <a:cs typeface="Verdana" panose="020B0604030504040204"/>
              </a:rPr>
              <a:t>J</a:t>
            </a:r>
            <a:r>
              <a:rPr sz="2400" dirty="0">
                <a:latin typeface="Verdana" panose="020B0604030504040204"/>
                <a:cs typeface="Verdana" panose="020B0604030504040204"/>
              </a:rPr>
              <a:t>2E</a:t>
            </a:r>
            <a:r>
              <a:rPr sz="2400" spc="9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2.3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ti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 marR="599440">
              <a:lnSpc>
                <a:spcPct val="100000"/>
              </a:lnSpc>
            </a:pPr>
            <a:r>
              <a:rPr sz="2400" spc="5" dirty="0">
                <a:latin typeface="Verdana" panose="020B0604030504040204"/>
                <a:cs typeface="Verdana" panose="020B0604030504040204"/>
              </a:rPr>
              <a:t>Replaces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Chaining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Chaining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87" y="1704272"/>
            <a:ext cx="4434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800" spc="-16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800" spc="-1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Filters?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555" y="4311396"/>
            <a:ext cx="3067387" cy="22958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687" y="2408847"/>
            <a:ext cx="10246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small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amount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code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after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serving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up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resource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1323" y="434262"/>
            <a:ext cx="2607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Servlet</a:t>
            </a:r>
            <a:r>
              <a:rPr spc="-240" dirty="0"/>
              <a:t> </a:t>
            </a:r>
            <a:r>
              <a:rPr spc="10" dirty="0"/>
              <a:t>Filter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978" y="1455399"/>
            <a:ext cx="9448493" cy="48859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810" y="323425"/>
            <a:ext cx="6217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Why</a:t>
            </a:r>
            <a:r>
              <a:rPr spc="-185" dirty="0"/>
              <a:t> </a:t>
            </a:r>
            <a:r>
              <a:rPr spc="85" dirty="0"/>
              <a:t>We</a:t>
            </a:r>
            <a:r>
              <a:rPr spc="-185" dirty="0"/>
              <a:t> </a:t>
            </a:r>
            <a:r>
              <a:rPr spc="60" dirty="0"/>
              <a:t>Need</a:t>
            </a:r>
            <a:r>
              <a:rPr spc="-165" dirty="0"/>
              <a:t> </a:t>
            </a:r>
            <a:r>
              <a:rPr spc="-70" dirty="0"/>
              <a:t>a</a:t>
            </a:r>
            <a:r>
              <a:rPr spc="-180" dirty="0"/>
              <a:t> </a:t>
            </a:r>
            <a:r>
              <a:rPr spc="-40" dirty="0"/>
              <a:t>Servlet</a:t>
            </a:r>
            <a:r>
              <a:rPr spc="-190" dirty="0"/>
              <a:t> </a:t>
            </a:r>
            <a:r>
              <a:rPr spc="5" dirty="0"/>
              <a:t>Filter?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776" y="1380096"/>
            <a:ext cx="6304280" cy="459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Perform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task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Ability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reuse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without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rebuilding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Applied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by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36195">
              <a:lnSpc>
                <a:spcPct val="200000"/>
              </a:lnSpc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we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implement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task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They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chained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together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Verdana" panose="020B0604030504040204"/>
                <a:cs typeface="Verdana" panose="020B0604030504040204"/>
              </a:rPr>
              <a:t>Initialization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parameters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2409825">
              <a:lnSpc>
                <a:spcPct val="200000"/>
              </a:lnSpc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Have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ServletRequest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Have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ServletContext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426" y="274237"/>
            <a:ext cx="4216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200" dirty="0"/>
              <a:t> </a:t>
            </a:r>
            <a:r>
              <a:rPr spc="80" dirty="0"/>
              <a:t>of</a:t>
            </a:r>
            <a:r>
              <a:rPr spc="-185" dirty="0"/>
              <a:t> </a:t>
            </a:r>
            <a:r>
              <a:rPr spc="-40" dirty="0"/>
              <a:t>Servlet</a:t>
            </a:r>
            <a:r>
              <a:rPr spc="-195" dirty="0"/>
              <a:t> </a:t>
            </a:r>
            <a:r>
              <a:rPr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084" y="865108"/>
            <a:ext cx="6209030" cy="581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latin typeface="Verdana" panose="020B0604030504040204"/>
                <a:cs typeface="Verdana" panose="020B0604030504040204"/>
              </a:rPr>
              <a:t>Record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all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incoming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1304290">
              <a:lnSpc>
                <a:spcPct val="200000"/>
              </a:lnSpc>
            </a:pPr>
            <a:r>
              <a:rPr sz="2000" spc="105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og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6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P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dd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es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25" dirty="0">
                <a:latin typeface="Verdana" panose="020B0604030504040204"/>
                <a:cs typeface="Verdana" panose="020B0604030504040204"/>
              </a:rPr>
              <a:t>pu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s 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Conversions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276733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Data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compressions </a:t>
            </a:r>
            <a:r>
              <a:rPr sz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Encryption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Decryption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Input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validations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1791970">
              <a:lnSpc>
                <a:spcPct val="200000"/>
              </a:lnSpc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Authentication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Authorization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Audit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sensitive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resources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Email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administrators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every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k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ppl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per</a:t>
            </a:r>
            <a:r>
              <a:rPr sz="2000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6680" y="1132332"/>
            <a:ext cx="3894687" cy="52581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9069" y="323427"/>
            <a:ext cx="4697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Servlet</a:t>
            </a:r>
            <a:r>
              <a:rPr spc="-200" dirty="0"/>
              <a:t> </a:t>
            </a:r>
            <a:r>
              <a:rPr spc="10" dirty="0"/>
              <a:t>Filter</a:t>
            </a:r>
            <a:r>
              <a:rPr spc="-185" dirty="0"/>
              <a:t> </a:t>
            </a:r>
            <a:r>
              <a:rPr spc="35" dirty="0"/>
              <a:t>Life</a:t>
            </a:r>
            <a:r>
              <a:rPr spc="-185" dirty="0"/>
              <a:t> </a:t>
            </a:r>
            <a:r>
              <a:rPr spc="20" dirty="0"/>
              <a:t>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262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Verdana</vt:lpstr>
      <vt:lpstr>Office Theme</vt:lpstr>
      <vt:lpstr>Intercepting HTTP Request with Filters</vt:lpstr>
      <vt:lpstr>What Are Filters?</vt:lpstr>
      <vt:lpstr>Servlets Filters</vt:lpstr>
      <vt:lpstr>PowerPoint Presentation</vt:lpstr>
      <vt:lpstr>PowerPoint Presentation</vt:lpstr>
      <vt:lpstr>Servlet Filter</vt:lpstr>
      <vt:lpstr>Why We Need a Servlet Filter?</vt:lpstr>
      <vt:lpstr>Use of Servlet Filters</vt:lpstr>
      <vt:lpstr>Servlet Filter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 Filter Works</vt:lpstr>
      <vt:lpstr>Assisted Practice: Servlets Filter Methods</vt:lpstr>
      <vt:lpstr>Demo: Servlets Filter Methods</vt:lpstr>
      <vt:lpstr>Filter Mapping in web.xml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Intercepting HTTP Request with Filters</dc:title>
  <dc:creator>sekhar srinivasan</dc:creator>
  <cp:lastModifiedBy>Admin</cp:lastModifiedBy>
  <cp:revision>2</cp:revision>
  <dcterms:created xsi:type="dcterms:W3CDTF">2022-10-05T10:17:29Z</dcterms:created>
  <dcterms:modified xsi:type="dcterms:W3CDTF">2023-08-16T19:30:39Z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93F3A1C554734E888921E274CEE6A693</vt:lpwstr>
  </property>
  <property fmtid="{D5CDD505-2E9C-101B-9397-08002B2CF9AE}" pid="6" name="KSOProductBuildVer">
    <vt:lpwstr>1033-11.2.0.11341</vt:lpwstr>
  </property>
</Properties>
</file>