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8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41200" cy="6858000"/>
  <p:notesSz cx="121412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3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175198" y="0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416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49442" y="2475309"/>
            <a:ext cx="17195537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175198" y="4885432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2333" y="1157732"/>
            <a:ext cx="1036288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2132" y="3840480"/>
            <a:ext cx="850328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377" y="1577340"/>
            <a:ext cx="528418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5988" y="1577340"/>
            <a:ext cx="528418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7719" y="243332"/>
            <a:ext cx="583211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7456" y="2730499"/>
            <a:ext cx="9672637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30167" y="6377940"/>
            <a:ext cx="388721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7377" y="6377940"/>
            <a:ext cx="279393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6236" y="6377940"/>
            <a:ext cx="279393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333" y="1157732"/>
            <a:ext cx="7106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0" dirty="0">
                <a:latin typeface="Verdana" panose="020B0604030504040204"/>
                <a:cs typeface="Verdana" panose="020B0604030504040204"/>
              </a:rPr>
              <a:t>J</a:t>
            </a:r>
            <a:r>
              <a:rPr sz="3600" spc="-15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latin typeface="Verdana" panose="020B0604030504040204"/>
                <a:cs typeface="Verdana" panose="020B0604030504040204"/>
              </a:rPr>
              <a:t>EE</a:t>
            </a:r>
            <a:r>
              <a:rPr sz="3600" spc="-725" dirty="0">
                <a:latin typeface="Verdana" panose="020B0604030504040204"/>
                <a:cs typeface="Verdana" panose="020B0604030504040204"/>
              </a:rPr>
              <a:t>:</a:t>
            </a:r>
            <a:r>
              <a:rPr sz="3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latin typeface="Verdana" panose="020B0604030504040204"/>
                <a:cs typeface="Verdana" panose="020B0604030504040204"/>
              </a:rPr>
              <a:t>P</a:t>
            </a:r>
            <a:r>
              <a:rPr sz="36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140" dirty="0">
                <a:latin typeface="Verdana" panose="020B0604030504040204"/>
                <a:cs typeface="Verdana" panose="020B0604030504040204"/>
              </a:rPr>
              <a:t>o</a:t>
            </a:r>
            <a:r>
              <a:rPr sz="3600" spc="35" dirty="0">
                <a:latin typeface="Verdana" panose="020B0604030504040204"/>
                <a:cs typeface="Verdana" panose="020B0604030504040204"/>
              </a:rPr>
              <a:t>g</a:t>
            </a:r>
            <a:r>
              <a:rPr sz="36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mm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3600" spc="-65" dirty="0">
                <a:latin typeface="Verdana" panose="020B0604030504040204"/>
                <a:cs typeface="Verdana" panose="020B0604030504040204"/>
              </a:rPr>
              <a:t>n</a:t>
            </a:r>
            <a:r>
              <a:rPr sz="3600" spc="145" dirty="0">
                <a:latin typeface="Verdana" panose="020B0604030504040204"/>
                <a:cs typeface="Verdana" panose="020B0604030504040204"/>
              </a:rPr>
              <a:t>g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60" dirty="0">
                <a:latin typeface="Verdana" panose="020B0604030504040204"/>
                <a:cs typeface="Verdana" panose="020B0604030504040204"/>
              </a:rPr>
              <a:t>S</a:t>
            </a:r>
            <a:r>
              <a:rPr sz="36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l</a:t>
            </a:r>
            <a:r>
              <a:rPr sz="360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333" y="2255011"/>
            <a:ext cx="282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144" y="1985772"/>
            <a:ext cx="10319385" cy="113030"/>
            <a:chOff x="771144" y="1985772"/>
            <a:chExt cx="10319385" cy="1130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144" y="1985772"/>
              <a:ext cx="10318991" cy="112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4578" y="2021587"/>
              <a:ext cx="10220325" cy="1905"/>
            </a:xfrm>
            <a:custGeom>
              <a:avLst/>
              <a:gdLst/>
              <a:ahLst/>
              <a:cxnLst/>
              <a:rect l="l" t="t" r="r" b="b"/>
              <a:pathLst>
                <a:path w="10220325" h="1905">
                  <a:moveTo>
                    <a:pt x="0" y="1587"/>
                  </a:moveTo>
                  <a:lnTo>
                    <a:pt x="10220185" y="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004570"/>
            <a:ext cx="1009650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104900"/>
            <a:ext cx="104775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" y="47244"/>
            <a:ext cx="6295643" cy="6734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45333" y="1640230"/>
            <a:ext cx="5422265" cy="304292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Limitations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68960" indent="-99060">
              <a:lnSpc>
                <a:spcPct val="100000"/>
              </a:lnSpc>
              <a:spcBef>
                <a:spcPts val="1320"/>
              </a:spcBef>
              <a:buSzPct val="95000"/>
              <a:buFont typeface="Arial MT"/>
              <a:buChar char="•"/>
              <a:tabLst>
                <a:tab pos="568960" algn="l"/>
              </a:tabLst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latin typeface="Verdana" panose="020B0604030504040204"/>
                <a:cs typeface="Verdana" panose="020B0604030504040204"/>
              </a:rPr>
              <a:t>will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be</a:t>
            </a:r>
            <a:r>
              <a:rPr sz="22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slow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469900" marR="5080" indent="-635">
              <a:lnSpc>
                <a:spcPct val="150000"/>
              </a:lnSpc>
              <a:buSzPct val="95000"/>
              <a:buFont typeface="Arial MT"/>
              <a:buChar char="•"/>
              <a:tabLst>
                <a:tab pos="568960" algn="l"/>
              </a:tabLst>
            </a:pPr>
            <a:r>
              <a:rPr sz="2200" spc="30" dirty="0">
                <a:latin typeface="Verdana" panose="020B0604030504040204"/>
                <a:cs typeface="Verdana" panose="020B0604030504040204"/>
              </a:rPr>
              <a:t>New</a:t>
            </a:r>
            <a:r>
              <a:rPr sz="22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connection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must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be </a:t>
            </a:r>
            <a:r>
              <a:rPr sz="2200" spc="-7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established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for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every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68960" indent="-99060">
              <a:lnSpc>
                <a:spcPct val="100000"/>
              </a:lnSpc>
              <a:spcBef>
                <a:spcPts val="1320"/>
              </a:spcBef>
              <a:buSzPct val="95000"/>
              <a:buFont typeface="Arial MT"/>
              <a:buChar char="•"/>
              <a:tabLst>
                <a:tab pos="568960" algn="l"/>
              </a:tabLst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Java</a:t>
            </a:r>
            <a:r>
              <a:rPr sz="2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933" y="3519932"/>
            <a:ext cx="540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8288" y="4305312"/>
            <a:ext cx="12181205" cy="200025"/>
            <a:chOff x="-18288" y="4305312"/>
            <a:chExt cx="12181205" cy="200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05312"/>
              <a:ext cx="12143231" cy="1996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4344162"/>
              <a:ext cx="12143105" cy="76200"/>
            </a:xfrm>
            <a:custGeom>
              <a:avLst/>
              <a:gdLst/>
              <a:ahLst/>
              <a:cxnLst/>
              <a:rect l="l" t="t" r="r" b="b"/>
              <a:pathLst>
                <a:path w="12143105" h="76200">
                  <a:moveTo>
                    <a:pt x="0" y="76200"/>
                  </a:moveTo>
                  <a:lnTo>
                    <a:pt x="12142787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33" y="2000504"/>
            <a:ext cx="289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0" dirty="0">
                <a:solidFill>
                  <a:srgbClr val="E46C0A"/>
                </a:solidFill>
              </a:rPr>
              <a:t>W</a:t>
            </a:r>
            <a:r>
              <a:rPr sz="2800" spc="-45" dirty="0">
                <a:solidFill>
                  <a:srgbClr val="E46C0A"/>
                </a:solidFill>
              </a:rPr>
              <a:t>h</a:t>
            </a:r>
            <a:r>
              <a:rPr sz="2800" spc="-80" dirty="0">
                <a:solidFill>
                  <a:srgbClr val="E46C0A"/>
                </a:solidFill>
              </a:rPr>
              <a:t>a</a:t>
            </a:r>
            <a:r>
              <a:rPr sz="2800" spc="25" dirty="0">
                <a:solidFill>
                  <a:srgbClr val="E46C0A"/>
                </a:solidFill>
              </a:rPr>
              <a:t>t</a:t>
            </a:r>
            <a:r>
              <a:rPr sz="2800" spc="-150" dirty="0">
                <a:solidFill>
                  <a:srgbClr val="E46C0A"/>
                </a:solidFill>
              </a:rPr>
              <a:t> </a:t>
            </a:r>
            <a:r>
              <a:rPr sz="2800" spc="-40" dirty="0">
                <a:solidFill>
                  <a:srgbClr val="E46C0A"/>
                </a:solidFill>
              </a:rPr>
              <a:t>i</a:t>
            </a:r>
            <a:r>
              <a:rPr sz="2800" spc="-70" dirty="0">
                <a:solidFill>
                  <a:srgbClr val="E46C0A"/>
                </a:solidFill>
              </a:rPr>
              <a:t>s</a:t>
            </a:r>
            <a:r>
              <a:rPr sz="2800" spc="-150" dirty="0">
                <a:solidFill>
                  <a:srgbClr val="E46C0A"/>
                </a:solidFill>
              </a:rPr>
              <a:t> </a:t>
            </a:r>
            <a:r>
              <a:rPr sz="2800" spc="-130" dirty="0">
                <a:solidFill>
                  <a:srgbClr val="E46C0A"/>
                </a:solidFill>
              </a:rPr>
              <a:t>S</a:t>
            </a:r>
            <a:r>
              <a:rPr sz="2800" spc="-45" dirty="0">
                <a:solidFill>
                  <a:srgbClr val="E46C0A"/>
                </a:solidFill>
              </a:rPr>
              <a:t>e</a:t>
            </a:r>
            <a:r>
              <a:rPr sz="2800" spc="-40" dirty="0">
                <a:solidFill>
                  <a:srgbClr val="E46C0A"/>
                </a:solidFill>
              </a:rPr>
              <a:t>r</a:t>
            </a:r>
            <a:r>
              <a:rPr sz="2800" spc="-20" dirty="0">
                <a:solidFill>
                  <a:srgbClr val="E46C0A"/>
                </a:solidFill>
              </a:rPr>
              <a:t>v</a:t>
            </a:r>
            <a:r>
              <a:rPr sz="2800" spc="-40" dirty="0">
                <a:solidFill>
                  <a:srgbClr val="E46C0A"/>
                </a:solidFill>
              </a:rPr>
              <a:t>l</a:t>
            </a:r>
            <a:r>
              <a:rPr sz="2800" spc="5" dirty="0">
                <a:solidFill>
                  <a:srgbClr val="E46C0A"/>
                </a:solidFill>
              </a:rPr>
              <a:t>et</a:t>
            </a:r>
            <a:r>
              <a:rPr sz="2800" spc="-30" dirty="0">
                <a:solidFill>
                  <a:srgbClr val="E46C0A"/>
                </a:solidFill>
              </a:rPr>
              <a:t>?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9860" marR="5080">
              <a:lnSpc>
                <a:spcPct val="150000"/>
              </a:lnSpc>
              <a:spcBef>
                <a:spcPts val="100"/>
              </a:spcBef>
            </a:pPr>
            <a:r>
              <a:rPr spc="-30" dirty="0"/>
              <a:t>Servlet </a:t>
            </a:r>
            <a:r>
              <a:rPr spc="-45" dirty="0"/>
              <a:t>is </a:t>
            </a:r>
            <a:r>
              <a:rPr spc="-55" dirty="0"/>
              <a:t>a </a:t>
            </a:r>
            <a:r>
              <a:rPr dirty="0"/>
              <a:t>Java </a:t>
            </a:r>
            <a:r>
              <a:rPr spc="-10" dirty="0"/>
              <a:t>programming </a:t>
            </a:r>
            <a:r>
              <a:rPr spc="-5" dirty="0"/>
              <a:t>language </a:t>
            </a:r>
            <a:r>
              <a:rPr spc="-20" dirty="0"/>
              <a:t>class </a:t>
            </a:r>
            <a:r>
              <a:rPr spc="-15" dirty="0"/>
              <a:t>that </a:t>
            </a:r>
            <a:r>
              <a:rPr spc="-45" dirty="0"/>
              <a:t>is </a:t>
            </a:r>
            <a:r>
              <a:rPr spc="-40" dirty="0"/>
              <a:t> </a:t>
            </a:r>
            <a:r>
              <a:rPr spc="-5" dirty="0"/>
              <a:t>used </a:t>
            </a:r>
            <a:r>
              <a:rPr spc="40" dirty="0"/>
              <a:t>to </a:t>
            </a:r>
            <a:r>
              <a:rPr spc="-20" dirty="0"/>
              <a:t>extend </a:t>
            </a:r>
            <a:r>
              <a:rPr spc="-15" dirty="0"/>
              <a:t>the </a:t>
            </a:r>
            <a:r>
              <a:rPr dirty="0"/>
              <a:t>capabilities </a:t>
            </a:r>
            <a:r>
              <a:rPr spc="60" dirty="0"/>
              <a:t>of </a:t>
            </a:r>
            <a:r>
              <a:rPr spc="-50" dirty="0"/>
              <a:t>servers </a:t>
            </a:r>
            <a:r>
              <a:rPr spc="-15" dirty="0"/>
              <a:t>that </a:t>
            </a:r>
            <a:r>
              <a:rPr spc="-5" dirty="0"/>
              <a:t>host </a:t>
            </a:r>
            <a:r>
              <a:rPr dirty="0"/>
              <a:t> </a:t>
            </a:r>
            <a:r>
              <a:rPr spc="5" dirty="0"/>
              <a:t>applications</a:t>
            </a:r>
            <a:r>
              <a:rPr spc="-145" dirty="0"/>
              <a:t> </a:t>
            </a:r>
            <a:r>
              <a:rPr spc="5" dirty="0"/>
              <a:t>accessed</a:t>
            </a:r>
            <a:r>
              <a:rPr spc="-85" dirty="0"/>
              <a:t> </a:t>
            </a:r>
            <a:r>
              <a:rPr spc="15" dirty="0"/>
              <a:t>by</a:t>
            </a:r>
            <a:r>
              <a:rPr spc="-120" dirty="0"/>
              <a:t> </a:t>
            </a:r>
            <a:r>
              <a:rPr spc="-50" dirty="0"/>
              <a:t>means</a:t>
            </a:r>
            <a:r>
              <a:rPr spc="-105" dirty="0"/>
              <a:t> </a:t>
            </a:r>
            <a:r>
              <a:rPr spc="60" dirty="0"/>
              <a:t>of</a:t>
            </a:r>
            <a:r>
              <a:rPr spc="-110" dirty="0"/>
              <a:t> </a:t>
            </a:r>
            <a:r>
              <a:rPr spc="-55" dirty="0"/>
              <a:t>a</a:t>
            </a:r>
            <a:r>
              <a:rPr spc="-110" dirty="0"/>
              <a:t> </a:t>
            </a:r>
            <a:r>
              <a:rPr spc="-25" dirty="0"/>
              <a:t>request-response </a:t>
            </a:r>
            <a:r>
              <a:rPr spc="-830" dirty="0"/>
              <a:t> </a:t>
            </a:r>
            <a:r>
              <a:rPr spc="-10" dirty="0"/>
              <a:t>programming</a:t>
            </a:r>
            <a:r>
              <a:rPr spc="-175" dirty="0"/>
              <a:t> </a:t>
            </a:r>
            <a:r>
              <a:rPr spc="-35" dirty="0"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1143000"/>
            <a:ext cx="2313431" cy="1904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4055" y="319532"/>
            <a:ext cx="5290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Advantages</a:t>
            </a:r>
            <a:r>
              <a:rPr spc="-245" dirty="0"/>
              <a:t> </a:t>
            </a:r>
            <a:r>
              <a:rPr spc="95" dirty="0"/>
              <a:t>of</a:t>
            </a:r>
            <a:r>
              <a:rPr spc="-200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533" y="3392909"/>
            <a:ext cx="209804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Performance </a:t>
            </a:r>
            <a:r>
              <a:rPr sz="22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is </a:t>
            </a:r>
            <a:r>
              <a:rPr sz="2200" spc="-7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significantly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latin typeface="Verdana" panose="020B0604030504040204"/>
                <a:cs typeface="Verdana" panose="020B0604030504040204"/>
              </a:rPr>
              <a:t>better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8415" y="1143000"/>
            <a:ext cx="2314955" cy="20863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0216" y="1066800"/>
            <a:ext cx="2485643" cy="22570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61576" y="1066800"/>
            <a:ext cx="2581655" cy="2124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78333" y="3527553"/>
            <a:ext cx="1787525" cy="214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Platform </a:t>
            </a:r>
            <a:r>
              <a:rPr sz="2200" spc="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9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9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200" spc="9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200" spc="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are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0000"/>
              </a:lnSpc>
            </a:pPr>
            <a:r>
              <a:rPr sz="2200" dirty="0">
                <a:latin typeface="Verdana" panose="020B0604030504040204"/>
                <a:cs typeface="Verdana" panose="020B0604030504040204"/>
              </a:rPr>
              <a:t>Platform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9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9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en</a:t>
            </a:r>
            <a:r>
              <a:rPr sz="2200" spc="9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en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5035" y="3603690"/>
            <a:ext cx="1058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8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te</a:t>
            </a:r>
            <a:r>
              <a:rPr sz="2200" spc="8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9635" y="3899037"/>
            <a:ext cx="5358130" cy="13296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75"/>
              </a:spcBef>
            </a:pP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are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trusted</a:t>
            </a:r>
            <a:r>
              <a:rPr sz="2200" spc="120" dirty="0">
                <a:latin typeface="Verdana" panose="020B0604030504040204"/>
                <a:cs typeface="Verdana" panose="020B0604030504040204"/>
              </a:rPr>
              <a:t> </a:t>
            </a:r>
            <a:r>
              <a:rPr sz="3300" spc="22" baseline="-29000" dirty="0">
                <a:latin typeface="Verdana" panose="020B0604030504040204"/>
                <a:cs typeface="Verdana" panose="020B0604030504040204"/>
              </a:rPr>
              <a:t>Full</a:t>
            </a:r>
            <a:r>
              <a:rPr sz="3300" spc="-202" baseline="-29000" dirty="0">
                <a:latin typeface="Verdana" panose="020B0604030504040204"/>
                <a:cs typeface="Verdana" panose="020B0604030504040204"/>
              </a:rPr>
              <a:t> </a:t>
            </a:r>
            <a:r>
              <a:rPr sz="3300" spc="-7" baseline="-29000" dirty="0">
                <a:latin typeface="Verdana" panose="020B0604030504040204"/>
                <a:cs typeface="Verdana" panose="020B0604030504040204"/>
              </a:rPr>
              <a:t>functionality</a:t>
            </a:r>
            <a:endParaRPr sz="3300" baseline="-29000">
              <a:latin typeface="Verdana" panose="020B0604030504040204"/>
              <a:cs typeface="Verdana" panose="020B0604030504040204"/>
            </a:endParaRPr>
          </a:p>
          <a:p>
            <a:pPr marL="2856865" marR="30480">
              <a:lnSpc>
                <a:spcPct val="100000"/>
              </a:lnSpc>
              <a:spcBef>
                <a:spcPts val="1175"/>
              </a:spcBef>
            </a:pPr>
            <a:r>
              <a:rPr sz="2200" spc="55" dirty="0">
                <a:latin typeface="Verdana" panose="020B0604030504040204"/>
                <a:cs typeface="Verdana" panose="020B0604030504040204"/>
              </a:rPr>
              <a:t>of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the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Java 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class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library</a:t>
            </a:r>
            <a:r>
              <a:rPr sz="22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is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available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4354" y="3527553"/>
            <a:ext cx="1000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Library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" y="47244"/>
            <a:ext cx="4657343" cy="68107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5733" y="1176019"/>
            <a:ext cx="5291455" cy="44145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4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S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v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latin typeface="Verdana" panose="020B0604030504040204"/>
                <a:cs typeface="Verdana" panose="020B0604030504040204"/>
              </a:rPr>
              <a:t>et</a:t>
            </a:r>
          </a:p>
          <a:p>
            <a:pPr marL="12700" marR="5080">
              <a:lnSpc>
                <a:spcPct val="150000"/>
              </a:lnSpc>
            </a:pPr>
            <a:r>
              <a:rPr sz="2400" spc="10" dirty="0">
                <a:latin typeface="Verdana" panose="020B0604030504040204"/>
                <a:cs typeface="Verdana" panose="020B0604030504040204"/>
              </a:rPr>
              <a:t>Get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Response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Man</a:t>
            </a:r>
            <a:r>
              <a:rPr lang="en-US" sz="2400" spc="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ge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-Life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30" dirty="0">
                <a:latin typeface="Verdana" panose="020B0604030504040204"/>
                <a:cs typeface="Verdana" panose="020B0604030504040204"/>
              </a:rPr>
              <a:t>-Death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 marR="541020" indent="914400">
              <a:lnSpc>
                <a:spcPct val="150000"/>
              </a:lnSpc>
            </a:pPr>
            <a:r>
              <a:rPr sz="2400" spc="-20" dirty="0">
                <a:latin typeface="Verdana" panose="020B0604030504040204"/>
                <a:cs typeface="Verdana" panose="020B0604030504040204"/>
              </a:rPr>
              <a:t>-Resources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Servlet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Supported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Containers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Tomcat,Jetty,JWS</a:t>
            </a:r>
            <a:r>
              <a:rPr sz="2400" spc="-12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Resin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3938015" cy="6848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41958" y="1067042"/>
            <a:ext cx="6449695" cy="4627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13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-10" dirty="0">
                <a:latin typeface="Verdana" panose="020B0604030504040204"/>
                <a:cs typeface="Verdana" panose="020B0604030504040204"/>
              </a:rPr>
              <a:t>Introduction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Deploying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First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Working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Form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Query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Requests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Responses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Intercepting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HTTP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Requests</a:t>
            </a:r>
            <a:r>
              <a:rPr sz="20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with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Filters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Exceptions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-25" dirty="0">
                <a:latin typeface="Verdana" panose="020B0604030504040204"/>
                <a:cs typeface="Verdana" panose="020B0604030504040204"/>
              </a:rPr>
              <a:t>Tracking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Session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Packaging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for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Deployments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Providing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Metadata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Annotations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indent="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None/>
              <a:tabLst>
                <a:tab pos="290195" algn="l"/>
              </a:tabLst>
            </a:pP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920" y="243332"/>
            <a:ext cx="540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6" y="1456944"/>
            <a:ext cx="11896343" cy="4867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" y="1286256"/>
            <a:ext cx="11954255" cy="54955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1828800"/>
            <a:ext cx="11725656" cy="41056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320" y="319532"/>
            <a:ext cx="540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5" y="1219200"/>
            <a:ext cx="11858244" cy="49621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" y="1324355"/>
            <a:ext cx="11629644" cy="50002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9" y="1190244"/>
            <a:ext cx="11963019" cy="5286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5636" y="3062732"/>
            <a:ext cx="419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54" dirty="0"/>
              <a:t> </a:t>
            </a:r>
            <a:r>
              <a:rPr spc="40" dirty="0"/>
              <a:t>Life</a:t>
            </a:r>
            <a:r>
              <a:rPr spc="-225" dirty="0"/>
              <a:t> </a:t>
            </a:r>
            <a:r>
              <a:rPr spc="25" dirty="0"/>
              <a:t>Cycle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191" y="3774947"/>
            <a:ext cx="12169140" cy="187960"/>
            <a:chOff x="-12191" y="3774947"/>
            <a:chExt cx="12169140" cy="187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74947"/>
              <a:ext cx="12143231" cy="187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" y="3810761"/>
              <a:ext cx="12143105" cy="76200"/>
            </a:xfrm>
            <a:custGeom>
              <a:avLst/>
              <a:gdLst/>
              <a:ahLst/>
              <a:cxnLst/>
              <a:rect l="l" t="t" r="r" b="b"/>
              <a:pathLst>
                <a:path w="12143105" h="76200">
                  <a:moveTo>
                    <a:pt x="0" y="76200"/>
                  </a:moveTo>
                  <a:lnTo>
                    <a:pt x="12142787" y="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9333" y="319532"/>
            <a:ext cx="545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60" dirty="0"/>
              <a:t> </a:t>
            </a:r>
            <a:r>
              <a:rPr spc="-35" dirty="0"/>
              <a:t>Class</a:t>
            </a:r>
            <a:r>
              <a:rPr spc="-225" dirty="0"/>
              <a:t> </a:t>
            </a:r>
            <a:r>
              <a:rPr spc="-40" dirty="0"/>
              <a:t>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55" y="1095755"/>
            <a:ext cx="11963019" cy="57622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76" y="1075944"/>
            <a:ext cx="11839956" cy="5782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9333" y="319532"/>
            <a:ext cx="545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60" dirty="0"/>
              <a:t> </a:t>
            </a:r>
            <a:r>
              <a:rPr spc="-35" dirty="0"/>
              <a:t>Class</a:t>
            </a:r>
            <a:r>
              <a:rPr spc="-225" dirty="0"/>
              <a:t> </a:t>
            </a:r>
            <a:r>
              <a:rPr spc="-40" dirty="0"/>
              <a:t>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71" y="990600"/>
            <a:ext cx="11974060" cy="57439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2733" y="319532"/>
            <a:ext cx="419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54" dirty="0"/>
              <a:t> </a:t>
            </a:r>
            <a:r>
              <a:rPr spc="40" dirty="0"/>
              <a:t>Life</a:t>
            </a:r>
            <a:r>
              <a:rPr spc="-225" dirty="0"/>
              <a:t> </a:t>
            </a:r>
            <a:r>
              <a:rPr spc="25" dirty="0"/>
              <a:t>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733" y="3061207"/>
            <a:ext cx="302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Prerequisite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00017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39" h="6858000">
                <a:moveTo>
                  <a:pt x="2108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1933" y="2383028"/>
            <a:ext cx="375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E46C0A"/>
                </a:solidFill>
              </a:rPr>
              <a:t>Core</a:t>
            </a:r>
            <a:r>
              <a:rPr sz="2400" spc="-145" dirty="0">
                <a:solidFill>
                  <a:srgbClr val="E46C0A"/>
                </a:solidFill>
              </a:rPr>
              <a:t> </a:t>
            </a:r>
            <a:r>
              <a:rPr sz="2400" dirty="0">
                <a:solidFill>
                  <a:srgbClr val="E46C0A"/>
                </a:solidFill>
              </a:rPr>
              <a:t>Java</a:t>
            </a:r>
            <a:r>
              <a:rPr sz="2400" spc="-140" dirty="0">
                <a:solidFill>
                  <a:srgbClr val="E46C0A"/>
                </a:solidFill>
              </a:rPr>
              <a:t> </a:t>
            </a:r>
            <a:r>
              <a:rPr sz="2400" spc="-10" dirty="0">
                <a:solidFill>
                  <a:srgbClr val="E46C0A"/>
                </a:solidFill>
              </a:rPr>
              <a:t>Fundamentals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311933" y="3114547"/>
            <a:ext cx="8775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6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DBC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1933" y="3846067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4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7506" y="2986532"/>
            <a:ext cx="7040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Setting</a:t>
            </a:r>
            <a:r>
              <a:rPr spc="-225" dirty="0"/>
              <a:t> </a:t>
            </a:r>
            <a:r>
              <a:rPr spc="120" dirty="0"/>
              <a:t>Up</a:t>
            </a:r>
            <a:r>
              <a:rPr spc="-215" dirty="0"/>
              <a:t> </a:t>
            </a:r>
            <a:r>
              <a:rPr spc="-35" dirty="0"/>
              <a:t>Tomcat</a:t>
            </a:r>
            <a:r>
              <a:rPr spc="-200" dirty="0"/>
              <a:t> </a:t>
            </a:r>
            <a:r>
              <a:rPr spc="110" dirty="0"/>
              <a:t>Web</a:t>
            </a:r>
            <a:r>
              <a:rPr spc="-225" dirty="0"/>
              <a:t> </a:t>
            </a:r>
            <a:r>
              <a:rPr spc="-80" dirty="0"/>
              <a:t>Server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56944" y="3851147"/>
            <a:ext cx="10700385" cy="187960"/>
            <a:chOff x="1456944" y="3851147"/>
            <a:chExt cx="10700385" cy="187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44" y="3851147"/>
              <a:ext cx="10686287" cy="187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378" y="3886961"/>
              <a:ext cx="10643870" cy="76200"/>
            </a:xfrm>
            <a:custGeom>
              <a:avLst/>
              <a:gdLst/>
              <a:ahLst/>
              <a:cxnLst/>
              <a:rect l="l" t="t" r="r" b="b"/>
              <a:pathLst>
                <a:path w="10643870" h="76200">
                  <a:moveTo>
                    <a:pt x="0" y="0"/>
                  </a:moveTo>
                  <a:lnTo>
                    <a:pt x="10643400" y="7620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0273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0333" y="2395219"/>
            <a:ext cx="3676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10" dirty="0"/>
              <a:t>Architecture</a:t>
            </a:r>
            <a:r>
              <a:rPr sz="2400" spc="-114" dirty="0"/>
              <a:t> </a:t>
            </a:r>
            <a:r>
              <a:rPr sz="2400" spc="90" dirty="0"/>
              <a:t>Of</a:t>
            </a:r>
            <a:r>
              <a:rPr sz="2400" spc="-150" dirty="0"/>
              <a:t> </a:t>
            </a:r>
            <a:r>
              <a:rPr sz="2400" spc="-35" dirty="0"/>
              <a:t>Servlets </a:t>
            </a:r>
            <a:r>
              <a:rPr sz="2400" spc="-830" dirty="0"/>
              <a:t> </a:t>
            </a:r>
            <a:r>
              <a:rPr sz="2400" spc="-35" dirty="0"/>
              <a:t>Servlets</a:t>
            </a:r>
            <a:r>
              <a:rPr sz="2400" spc="-105" dirty="0"/>
              <a:t> </a:t>
            </a:r>
            <a:r>
              <a:rPr sz="2400" spc="25" dirty="0"/>
              <a:t>Life</a:t>
            </a:r>
            <a:r>
              <a:rPr sz="2400" spc="-135" dirty="0"/>
              <a:t> </a:t>
            </a:r>
            <a:r>
              <a:rPr sz="2400" spc="15" dirty="0"/>
              <a:t>Cycle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940333" y="3675379"/>
            <a:ext cx="470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Up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78561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16533" y="1709419"/>
            <a:ext cx="57778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0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chno</a:t>
            </a:r>
            <a:r>
              <a:rPr sz="2400" spc="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9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3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6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4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?  </a:t>
            </a:r>
            <a:r>
              <a:rPr sz="2400" spc="4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Servlets?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106295">
              <a:lnSpc>
                <a:spcPct val="150000"/>
              </a:lnSpc>
            </a:pPr>
            <a:r>
              <a:rPr sz="2400" spc="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Servlets </a:t>
            </a:r>
            <a:r>
              <a:rPr sz="2400" spc="-83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Servlets</a:t>
            </a:r>
            <a:r>
              <a:rPr sz="2400" spc="-10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Life</a:t>
            </a:r>
            <a:r>
              <a:rPr sz="2400" spc="-1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Cycle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262</Words>
  <Application>Microsoft Office PowerPoint</Application>
  <PresentationFormat>Custom</PresentationFormat>
  <Paragraphs>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 MT</vt:lpstr>
      <vt:lpstr>Calibri</vt:lpstr>
      <vt:lpstr>Verdana</vt:lpstr>
      <vt:lpstr>Wingdings</vt:lpstr>
      <vt:lpstr>Office Theme</vt:lpstr>
      <vt:lpstr>PowerPoint Presentation</vt:lpstr>
      <vt:lpstr>PowerPoint Presentation</vt:lpstr>
      <vt:lpstr>Core Java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of Servlets</vt:lpstr>
      <vt:lpstr>What is Servlet?</vt:lpstr>
      <vt:lpstr>Advantages of Servlets</vt:lpstr>
      <vt:lpstr>PowerPoint Presentation</vt:lpstr>
      <vt:lpstr>Architecture of Servlets</vt:lpstr>
      <vt:lpstr>Architecture of Servlets</vt:lpstr>
      <vt:lpstr>Architecture of Servlets</vt:lpstr>
      <vt:lpstr>Architecture of Servlets</vt:lpstr>
      <vt:lpstr>Architecture of Servlets</vt:lpstr>
      <vt:lpstr>Architecture of Servlets</vt:lpstr>
      <vt:lpstr>Servlets Life Cycle</vt:lpstr>
      <vt:lpstr>Servlets Class Hierarchy</vt:lpstr>
      <vt:lpstr>Servlets Class Hierarchy</vt:lpstr>
      <vt:lpstr>Servlets Life Cycle</vt:lpstr>
      <vt:lpstr>Setting Up Tomcat Web Server</vt:lpstr>
      <vt:lpstr>Architecture Of Servlets  Servlets 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Lss Pvt Ltd</dc:creator>
  <cp:lastModifiedBy>Admin</cp:lastModifiedBy>
  <cp:revision>3</cp:revision>
  <dcterms:created xsi:type="dcterms:W3CDTF">2022-10-03T16:50:04Z</dcterms:created>
  <dcterms:modified xsi:type="dcterms:W3CDTF">2023-08-12T18:54:55Z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2022-10-03T05:30:00Z</vt:filetime>
  </property>
  <property fmtid="{D5CDD505-2E9C-101B-9397-08002B2CF9AE}" pid="5" name="ICV">
    <vt:lpwstr>C91A9F2D228342B1B16236880082A9D4</vt:lpwstr>
  </property>
  <property fmtid="{D5CDD505-2E9C-101B-9397-08002B2CF9AE}" pid="6" name="KSOProductBuildVer">
    <vt:lpwstr>1033-11.2.0.11341</vt:lpwstr>
  </property>
</Properties>
</file>