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90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4031" y="348766"/>
            <a:ext cx="194393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25307" y="1561330"/>
            <a:ext cx="4637405" cy="3744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55A1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60884" y="1377158"/>
            <a:ext cx="4495800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4031" y="348766"/>
            <a:ext cx="194393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3478" y="1414734"/>
            <a:ext cx="10705042" cy="3377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224" y="520827"/>
            <a:ext cx="4853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1222" y="1561190"/>
            <a:ext cx="8909555" cy="394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8733" y="2702812"/>
            <a:ext cx="11530330" cy="27940"/>
          </a:xfrm>
          <a:custGeom>
            <a:avLst/>
            <a:gdLst/>
            <a:ahLst/>
            <a:cxnLst/>
            <a:rect l="l" t="t" r="r" b="b"/>
            <a:pathLst>
              <a:path w="11530330" h="27939">
                <a:moveTo>
                  <a:pt x="0" y="27711"/>
                </a:moveTo>
                <a:lnTo>
                  <a:pt x="11529936" y="0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7941" y="2007120"/>
            <a:ext cx="9636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/>
              <a:t>Working</a:t>
            </a:r>
            <a:r>
              <a:rPr sz="3600" spc="-225" dirty="0"/>
              <a:t> </a:t>
            </a:r>
            <a:r>
              <a:rPr sz="3600" spc="15" dirty="0"/>
              <a:t>with</a:t>
            </a:r>
            <a:r>
              <a:rPr sz="3600" spc="-190" dirty="0"/>
              <a:t> </a:t>
            </a:r>
            <a:r>
              <a:rPr sz="3600" spc="55" dirty="0"/>
              <a:t>Form</a:t>
            </a:r>
            <a:r>
              <a:rPr sz="3600" spc="-210" dirty="0"/>
              <a:t> </a:t>
            </a:r>
            <a:r>
              <a:rPr sz="3600" dirty="0"/>
              <a:t>and</a:t>
            </a:r>
            <a:r>
              <a:rPr sz="3600" spc="-220" dirty="0"/>
              <a:t> </a:t>
            </a:r>
            <a:r>
              <a:rPr sz="3600" spc="15" dirty="0"/>
              <a:t>Query</a:t>
            </a:r>
            <a:r>
              <a:rPr sz="3600" spc="-210" dirty="0"/>
              <a:t> </a:t>
            </a:r>
            <a:r>
              <a:rPr sz="3600" spc="-30" dirty="0"/>
              <a:t>String</a:t>
            </a:r>
            <a:r>
              <a:rPr sz="3600" spc="-225" dirty="0"/>
              <a:t> </a:t>
            </a:r>
            <a:r>
              <a:rPr sz="3600" spc="-25" dirty="0"/>
              <a:t>Data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760" y="2357672"/>
            <a:ext cx="41979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HTTPServletRequest </a:t>
            </a:r>
            <a:r>
              <a:rPr spc="-1115" dirty="0"/>
              <a:t> </a:t>
            </a:r>
            <a:r>
              <a:rPr spc="-25" dirty="0"/>
              <a:t>Variable</a:t>
            </a:r>
            <a:r>
              <a:rPr spc="-195" dirty="0"/>
              <a:t> </a:t>
            </a:r>
            <a:r>
              <a:rPr spc="3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760" y="3643928"/>
            <a:ext cx="3219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Accessing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Form</a:t>
            </a:r>
            <a:r>
              <a:rPr sz="20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0722" y="2418355"/>
            <a:ext cx="3918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Verdana" panose="020B0604030504040204"/>
                <a:cs typeface="Verdana" panose="020B0604030504040204"/>
              </a:rPr>
              <a:t>getParameter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(String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name)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0722" y="3088812"/>
            <a:ext cx="48190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Verdana" panose="020B0604030504040204"/>
                <a:cs typeface="Verdana" panose="020B0604030504040204"/>
              </a:rPr>
              <a:t>getParameterValues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(String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name)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0722" y="3759268"/>
            <a:ext cx="2744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Verdana" panose="020B0604030504040204"/>
                <a:cs typeface="Verdana" panose="020B0604030504040204"/>
              </a:rPr>
              <a:t>getParameterMap()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0722" y="4429724"/>
            <a:ext cx="3105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Verdana" panose="020B0604030504040204"/>
                <a:cs typeface="Verdana" panose="020B0604030504040204"/>
              </a:rPr>
              <a:t>getParameterNames()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715" y="1744979"/>
            <a:ext cx="45085" cy="3768725"/>
          </a:xfrm>
          <a:custGeom>
            <a:avLst/>
            <a:gdLst/>
            <a:ahLst/>
            <a:cxnLst/>
            <a:rect l="l" t="t" r="r" b="b"/>
            <a:pathLst>
              <a:path w="45085" h="3768725">
                <a:moveTo>
                  <a:pt x="0" y="0"/>
                </a:moveTo>
                <a:lnTo>
                  <a:pt x="45021" y="3768432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600476" y="3290230"/>
            <a:ext cx="584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GET</a:t>
            </a:r>
            <a:r>
              <a:rPr sz="2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latin typeface="Verdana" panose="020B0604030504040204"/>
                <a:cs typeface="Verdana" panose="020B0604030504040204"/>
              </a:rPr>
              <a:t>in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latin typeface="Verdana" panose="020B0604030504040204"/>
                <a:cs typeface="Verdana" panose="020B0604030504040204"/>
              </a:rPr>
              <a:t>Servlets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52804" y="3124140"/>
            <a:ext cx="6975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Handling</a:t>
            </a:r>
            <a:r>
              <a:rPr sz="2800" spc="-140" dirty="0"/>
              <a:t> </a:t>
            </a:r>
            <a:r>
              <a:rPr sz="2800" spc="40" dirty="0"/>
              <a:t>Form</a:t>
            </a:r>
            <a:r>
              <a:rPr sz="2800" spc="-150" dirty="0"/>
              <a:t> </a:t>
            </a:r>
            <a:r>
              <a:rPr sz="2800" spc="-25" dirty="0"/>
              <a:t>Data</a:t>
            </a:r>
            <a:r>
              <a:rPr sz="2800" spc="-145" dirty="0"/>
              <a:t> </a:t>
            </a:r>
            <a:r>
              <a:rPr sz="2800" spc="40" dirty="0"/>
              <a:t>Method</a:t>
            </a:r>
            <a:r>
              <a:rPr sz="2800" spc="-150" dirty="0"/>
              <a:t> </a:t>
            </a:r>
            <a:r>
              <a:rPr sz="2800" spc="-45" dirty="0"/>
              <a:t>in</a:t>
            </a:r>
            <a:r>
              <a:rPr sz="2800" spc="-150" dirty="0"/>
              <a:t> </a:t>
            </a:r>
            <a:r>
              <a:rPr sz="2800" spc="-45" dirty="0"/>
              <a:t>Servlets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4859" y="3532483"/>
            <a:ext cx="78206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Handling</a:t>
            </a:r>
            <a:r>
              <a:rPr sz="3600" spc="-215" dirty="0"/>
              <a:t> </a:t>
            </a:r>
            <a:r>
              <a:rPr sz="3600" spc="80" dirty="0"/>
              <a:t>POST</a:t>
            </a:r>
            <a:r>
              <a:rPr sz="3600" spc="-215" dirty="0"/>
              <a:t> </a:t>
            </a:r>
            <a:r>
              <a:rPr sz="3600" spc="55" dirty="0"/>
              <a:t>Method</a:t>
            </a:r>
            <a:r>
              <a:rPr sz="3600" spc="-229" dirty="0"/>
              <a:t> </a:t>
            </a:r>
            <a:r>
              <a:rPr sz="3600" spc="-55" dirty="0"/>
              <a:t>in</a:t>
            </a:r>
            <a:r>
              <a:rPr sz="3600" spc="-210" dirty="0"/>
              <a:t> </a:t>
            </a:r>
            <a:r>
              <a:rPr sz="3600" spc="-50" dirty="0"/>
              <a:t>Servlets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148077" y="4351782"/>
            <a:ext cx="9615170" cy="13970"/>
          </a:xfrm>
          <a:custGeom>
            <a:avLst/>
            <a:gdLst/>
            <a:ahLst/>
            <a:cxnLst/>
            <a:rect l="l" t="t" r="r" b="b"/>
            <a:pathLst>
              <a:path w="9615170" h="13970">
                <a:moveTo>
                  <a:pt x="0" y="0"/>
                </a:moveTo>
                <a:lnTo>
                  <a:pt x="9615055" y="13855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921" y="856494"/>
            <a:ext cx="4291330" cy="556831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57505" algn="ctr">
              <a:lnSpc>
                <a:spcPct val="100000"/>
              </a:lnSpc>
              <a:spcBef>
                <a:spcPts val="1455"/>
              </a:spcBef>
            </a:pPr>
            <a:r>
              <a:rPr sz="2200" spc="3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9085" marR="283210" indent="-287020">
              <a:lnSpc>
                <a:spcPct val="15000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20" dirty="0">
                <a:latin typeface="Verdana" panose="020B0604030504040204"/>
                <a:cs typeface="Verdana" panose="020B0604030504040204"/>
              </a:rPr>
              <a:t>Back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Button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/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Reload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Page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is </a:t>
            </a:r>
            <a:r>
              <a:rPr sz="2000" spc="-6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Harmless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Requests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can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be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bookmarked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Requests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can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be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Cached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marR="45847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Verdana" panose="020B0604030504040204"/>
                <a:cs typeface="Verdana" panose="020B0604030504040204"/>
              </a:rPr>
              <a:t>Parameter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values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will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be </a:t>
            </a:r>
            <a:r>
              <a:rPr sz="20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maintained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at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Browser’s </a:t>
            </a:r>
            <a:r>
              <a:rPr sz="2000" spc="-6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History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marR="9144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Verdana" panose="020B0604030504040204"/>
                <a:cs typeface="Verdana" panose="020B0604030504040204"/>
              </a:rPr>
              <a:t>Size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of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is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limited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supports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2048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characters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15" dirty="0">
                <a:latin typeface="Verdana" panose="020B0604030504040204"/>
                <a:cs typeface="Verdana" panose="020B0604030504040204"/>
              </a:rPr>
              <a:t>Suppor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onl</a:t>
            </a:r>
            <a:r>
              <a:rPr sz="2000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90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latin typeface="Verdana" panose="020B0604030504040204"/>
                <a:cs typeface="Verdana" panose="020B0604030504040204"/>
              </a:rPr>
              <a:t>SC</a:t>
            </a:r>
            <a:r>
              <a:rPr sz="2000" spc="-260" dirty="0">
                <a:latin typeface="Verdana" panose="020B0604030504040204"/>
                <a:cs typeface="Verdana" panose="020B0604030504040204"/>
              </a:rPr>
              <a:t>II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-40" dirty="0">
                <a:latin typeface="Verdana" panose="020B0604030504040204"/>
                <a:cs typeface="Verdana" panose="020B0604030504040204"/>
              </a:rPr>
              <a:t>ha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er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Less</a:t>
            </a:r>
            <a:r>
              <a:rPr sz="20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Secured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0457" y="1094505"/>
            <a:ext cx="7981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35" dirty="0">
                <a:solidFill>
                  <a:srgbClr val="C55A11"/>
                </a:solidFill>
              </a:rPr>
              <a:t>P</a:t>
            </a:r>
            <a:r>
              <a:rPr sz="2200" spc="125" dirty="0">
                <a:solidFill>
                  <a:srgbClr val="C55A11"/>
                </a:solidFill>
              </a:rPr>
              <a:t>O</a:t>
            </a:r>
            <a:r>
              <a:rPr sz="2200" spc="-55" dirty="0">
                <a:solidFill>
                  <a:srgbClr val="C55A11"/>
                </a:solidFill>
              </a:rPr>
              <a:t>ST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Data</a:t>
            </a:r>
            <a:r>
              <a:rPr spc="-114" dirty="0"/>
              <a:t> </a:t>
            </a:r>
            <a:r>
              <a:rPr spc="5" dirty="0"/>
              <a:t>will</a:t>
            </a:r>
            <a:r>
              <a:rPr spc="-130" dirty="0"/>
              <a:t> </a:t>
            </a:r>
            <a:r>
              <a:rPr spc="35" dirty="0"/>
              <a:t>be</a:t>
            </a:r>
            <a:r>
              <a:rPr spc="-125" dirty="0"/>
              <a:t> </a:t>
            </a:r>
            <a:r>
              <a:rPr spc="-15" dirty="0"/>
              <a:t>re-submitted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-40" dirty="0"/>
              <a:t>an </a:t>
            </a:r>
            <a:r>
              <a:rPr spc="-690" dirty="0"/>
              <a:t> </a:t>
            </a:r>
            <a:r>
              <a:rPr spc="-20" dirty="0"/>
              <a:t>alert</a:t>
            </a:r>
            <a:r>
              <a:rPr spc="-114" dirty="0"/>
              <a:t> </a:t>
            </a:r>
            <a:r>
              <a:rPr spc="-35" dirty="0"/>
              <a:t>is</a:t>
            </a:r>
            <a:r>
              <a:rPr spc="-110" dirty="0"/>
              <a:t> </a:t>
            </a:r>
            <a:r>
              <a:rPr dirty="0"/>
              <a:t>displayed</a:t>
            </a: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Requests</a:t>
            </a:r>
            <a:r>
              <a:rPr spc="-110" dirty="0"/>
              <a:t> </a:t>
            </a:r>
            <a:r>
              <a:rPr dirty="0"/>
              <a:t>can’t</a:t>
            </a:r>
            <a:r>
              <a:rPr spc="-125" dirty="0"/>
              <a:t> </a:t>
            </a:r>
            <a:r>
              <a:rPr spc="35" dirty="0"/>
              <a:t>be</a:t>
            </a:r>
            <a:r>
              <a:rPr spc="-120" dirty="0"/>
              <a:t> </a:t>
            </a:r>
            <a:r>
              <a:rPr spc="50" dirty="0"/>
              <a:t>book</a:t>
            </a:r>
            <a:r>
              <a:rPr spc="-145" dirty="0"/>
              <a:t> </a:t>
            </a:r>
            <a:r>
              <a:rPr spc="-25" dirty="0"/>
              <a:t>marked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20" dirty="0"/>
              <a:t>Cache</a:t>
            </a:r>
            <a:r>
              <a:rPr spc="-125" dirty="0"/>
              <a:t> </a:t>
            </a:r>
            <a:r>
              <a:rPr spc="-35" dirty="0"/>
              <a:t>is</a:t>
            </a:r>
            <a:r>
              <a:rPr spc="-130" dirty="0"/>
              <a:t> </a:t>
            </a:r>
            <a:r>
              <a:rPr spc="20" dirty="0"/>
              <a:t>not</a:t>
            </a:r>
            <a:r>
              <a:rPr spc="-130" dirty="0"/>
              <a:t> </a:t>
            </a:r>
            <a:r>
              <a:rPr spc="20" dirty="0"/>
              <a:t>supported</a:t>
            </a:r>
          </a:p>
          <a:p>
            <a:pPr marL="355600" marR="620395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25" dirty="0"/>
              <a:t>Parameters</a:t>
            </a:r>
            <a:r>
              <a:rPr spc="-120" dirty="0"/>
              <a:t> </a:t>
            </a:r>
            <a:r>
              <a:rPr spc="-45" dirty="0"/>
              <a:t>are</a:t>
            </a:r>
            <a:r>
              <a:rPr spc="-125" dirty="0"/>
              <a:t> </a:t>
            </a:r>
            <a:r>
              <a:rPr spc="20" dirty="0"/>
              <a:t>not</a:t>
            </a:r>
            <a:r>
              <a:rPr spc="-105" dirty="0"/>
              <a:t> </a:t>
            </a:r>
            <a:r>
              <a:rPr spc="-25" dirty="0"/>
              <a:t>saved</a:t>
            </a:r>
            <a:r>
              <a:rPr spc="-125" dirty="0"/>
              <a:t> </a:t>
            </a:r>
            <a:r>
              <a:rPr spc="-30" dirty="0"/>
              <a:t>in </a:t>
            </a:r>
            <a:r>
              <a:rPr spc="-690" dirty="0"/>
              <a:t> </a:t>
            </a:r>
            <a:r>
              <a:rPr spc="-10" dirty="0"/>
              <a:t>Browser’s</a:t>
            </a:r>
            <a:r>
              <a:rPr spc="-135" dirty="0"/>
              <a:t> </a:t>
            </a:r>
            <a:r>
              <a:rPr spc="-10" dirty="0"/>
              <a:t>History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80" dirty="0"/>
              <a:t>No</a:t>
            </a:r>
            <a:r>
              <a:rPr spc="-125" dirty="0"/>
              <a:t> </a:t>
            </a:r>
            <a:r>
              <a:rPr spc="-20" dirty="0"/>
              <a:t>Size</a:t>
            </a:r>
            <a:r>
              <a:rPr spc="-140" dirty="0"/>
              <a:t> </a:t>
            </a:r>
            <a:r>
              <a:rPr spc="-15" dirty="0"/>
              <a:t>restrictions</a:t>
            </a:r>
          </a:p>
          <a:p>
            <a:pPr marL="355600" marR="178435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80" dirty="0"/>
              <a:t>No</a:t>
            </a:r>
            <a:r>
              <a:rPr spc="-120" dirty="0"/>
              <a:t> </a:t>
            </a:r>
            <a:r>
              <a:rPr spc="-5" dirty="0"/>
              <a:t>Restrictions</a:t>
            </a:r>
            <a:r>
              <a:rPr spc="-95" dirty="0"/>
              <a:t> </a:t>
            </a:r>
            <a:r>
              <a:rPr spc="20" dirty="0"/>
              <a:t>on</a:t>
            </a:r>
            <a:r>
              <a:rPr spc="-120" dirty="0"/>
              <a:t> </a:t>
            </a:r>
            <a:r>
              <a:rPr spc="20" dirty="0"/>
              <a:t>type</a:t>
            </a:r>
            <a:r>
              <a:rPr spc="-105" dirty="0"/>
              <a:t> </a:t>
            </a:r>
            <a:r>
              <a:rPr spc="55" dirty="0"/>
              <a:t>of</a:t>
            </a:r>
            <a:r>
              <a:rPr spc="-110" dirty="0"/>
              <a:t> </a:t>
            </a:r>
            <a:r>
              <a:rPr dirty="0"/>
              <a:t>data </a:t>
            </a:r>
            <a:r>
              <a:rPr spc="-690" dirty="0"/>
              <a:t> </a:t>
            </a:r>
            <a:r>
              <a:rPr dirty="0"/>
              <a:t>submitted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Secured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2413" y="1908016"/>
            <a:ext cx="548449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GET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in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0000"/>
              </a:lnSpc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Handling </a:t>
            </a:r>
            <a:r>
              <a:rPr sz="2200" spc="45" dirty="0">
                <a:latin typeface="Verdana" panose="020B0604030504040204"/>
                <a:cs typeface="Verdana" panose="020B0604030504040204"/>
              </a:rPr>
              <a:t>POST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Method 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in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Servlets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latin typeface="Verdana" panose="020B0604030504040204"/>
                <a:cs typeface="Verdana" panose="020B0604030504040204"/>
              </a:rPr>
              <a:t>Form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Data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02735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7379" y="1858252"/>
            <a:ext cx="37547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HTTP-GET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O</a:t>
            </a:r>
            <a:r>
              <a:rPr spc="-15" dirty="0"/>
              <a:t>v</a:t>
            </a:r>
            <a:r>
              <a:rPr spc="-50" dirty="0"/>
              <a:t>e</a:t>
            </a:r>
            <a:r>
              <a:rPr spc="-40" dirty="0"/>
              <a:t>r</a:t>
            </a:r>
            <a:r>
              <a:rPr spc="-15" dirty="0"/>
              <a:t>v</a:t>
            </a:r>
            <a:r>
              <a:rPr spc="-45" dirty="0"/>
              <a:t>i</a:t>
            </a:r>
            <a:r>
              <a:rPr spc="-95" dirty="0"/>
              <a:t>e</a:t>
            </a:r>
            <a:r>
              <a:rPr spc="135" dirty="0"/>
              <a:t>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rcRect t="6457"/>
          <a:stretch>
            <a:fillRect/>
          </a:stretch>
        </p:blipFill>
        <p:spPr>
          <a:xfrm>
            <a:off x="6408420" y="1789455"/>
            <a:ext cx="5104130" cy="307274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104382" y="1501902"/>
            <a:ext cx="12700" cy="4538345"/>
          </a:xfrm>
          <a:custGeom>
            <a:avLst/>
            <a:gdLst/>
            <a:ahLst/>
            <a:cxnLst/>
            <a:rect l="l" t="t" r="r" b="b"/>
            <a:pathLst>
              <a:path w="12700" h="4538345">
                <a:moveTo>
                  <a:pt x="0" y="0"/>
                </a:moveTo>
                <a:lnTo>
                  <a:pt x="12115" y="4538230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4252" y="1621127"/>
            <a:ext cx="5296248" cy="351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1169" y="353338"/>
            <a:ext cx="172021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6160770" y="1549146"/>
            <a:ext cx="12700" cy="4757420"/>
          </a:xfrm>
          <a:custGeom>
            <a:avLst/>
            <a:gdLst/>
            <a:ahLst/>
            <a:cxnLst/>
            <a:rect l="l" t="t" r="r" b="b"/>
            <a:pathLst>
              <a:path w="12700" h="4757420">
                <a:moveTo>
                  <a:pt x="0" y="0"/>
                </a:moveTo>
                <a:lnTo>
                  <a:pt x="12496" y="4756950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5145" y="1570946"/>
            <a:ext cx="3949700" cy="1064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84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HTTP-GET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4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HTTP-POST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O</a:t>
            </a:r>
            <a:r>
              <a:rPr spc="-15" dirty="0"/>
              <a:t>v</a:t>
            </a:r>
            <a:r>
              <a:rPr spc="-50" dirty="0"/>
              <a:t>e</a:t>
            </a:r>
            <a:r>
              <a:rPr spc="-40" dirty="0"/>
              <a:t>r</a:t>
            </a:r>
            <a:r>
              <a:rPr spc="-15" dirty="0"/>
              <a:t>v</a:t>
            </a:r>
            <a:r>
              <a:rPr spc="-45" dirty="0"/>
              <a:t>i</a:t>
            </a:r>
            <a:r>
              <a:rPr spc="-95" dirty="0"/>
              <a:t>e</a:t>
            </a:r>
            <a:r>
              <a:rPr spc="135" dirty="0"/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6083046" y="1373886"/>
            <a:ext cx="0" cy="4989830"/>
          </a:xfrm>
          <a:custGeom>
            <a:avLst/>
            <a:gdLst/>
            <a:ahLst/>
            <a:cxnLst/>
            <a:rect l="l" t="t" r="r" b="b"/>
            <a:pathLst>
              <a:path h="4989830">
                <a:moveTo>
                  <a:pt x="0" y="0"/>
                </a:moveTo>
                <a:lnTo>
                  <a:pt x="0" y="4989804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1122" y="2124363"/>
            <a:ext cx="3687445" cy="170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Handle</a:t>
            </a:r>
            <a:r>
              <a:rPr sz="2200" spc="-25" dirty="0">
                <a:solidFill>
                  <a:srgbClr val="59595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HTTP-GET</a:t>
            </a:r>
            <a:r>
              <a:rPr sz="2200" spc="-20" dirty="0">
                <a:solidFill>
                  <a:srgbClr val="59595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Request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Handle HTTP-POST Request </a:t>
            </a:r>
            <a:r>
              <a:rPr sz="2200" spc="-605" dirty="0">
                <a:solidFill>
                  <a:srgbClr val="59595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Handle QueryString</a:t>
            </a:r>
            <a:r>
              <a:rPr sz="2200" spc="30" dirty="0">
                <a:solidFill>
                  <a:srgbClr val="59595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graphicFrame>
        <p:nvGraphicFramePr>
          <p:cNvPr id="10" name="Object 9"/>
          <p:cNvGraphicFramePr/>
          <p:nvPr/>
        </p:nvGraphicFramePr>
        <p:xfrm>
          <a:off x="6172200" y="1752600"/>
          <a:ext cx="4909185" cy="308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05375" imgH="3086100" progId="Paint.Picture">
                  <p:embed/>
                </p:oleObj>
              </mc:Choice>
              <mc:Fallback>
                <p:oleObj r:id="rId2" imgW="4905375" imgH="308610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72200" y="1752600"/>
                        <a:ext cx="4909185" cy="308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2967" y="1812096"/>
            <a:ext cx="3950335" cy="2371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HTTP-GET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HTTP-POST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 </a:t>
            </a:r>
            <a:r>
              <a:rPr sz="2200" spc="-7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 </a:t>
            </a: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QueryString </a:t>
            </a:r>
            <a:r>
              <a:rPr sz="2200" spc="-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200" spc="-1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O</a:t>
            </a:r>
            <a:r>
              <a:rPr spc="-15" dirty="0"/>
              <a:t>v</a:t>
            </a:r>
            <a:r>
              <a:rPr spc="-50" dirty="0"/>
              <a:t>e</a:t>
            </a:r>
            <a:r>
              <a:rPr spc="-40" dirty="0"/>
              <a:t>r</a:t>
            </a:r>
            <a:r>
              <a:rPr spc="-15" dirty="0"/>
              <a:t>v</a:t>
            </a:r>
            <a:r>
              <a:rPr spc="-45" dirty="0"/>
              <a:t>i</a:t>
            </a:r>
            <a:r>
              <a:rPr spc="-95" dirty="0"/>
              <a:t>e</a:t>
            </a:r>
            <a:r>
              <a:rPr spc="135" dirty="0"/>
              <a:t>w</a:t>
            </a:r>
          </a:p>
        </p:txBody>
      </p:sp>
      <p:sp>
        <p:nvSpPr>
          <p:cNvPr id="4" name="object 4"/>
          <p:cNvSpPr/>
          <p:nvPr/>
        </p:nvSpPr>
        <p:spPr>
          <a:xfrm>
            <a:off x="6151626" y="1413510"/>
            <a:ext cx="0" cy="4946650"/>
          </a:xfrm>
          <a:custGeom>
            <a:avLst/>
            <a:gdLst/>
            <a:ahLst/>
            <a:cxnLst/>
            <a:rect l="l" t="t" r="r" b="b"/>
            <a:pathLst>
              <a:path h="4946650">
                <a:moveTo>
                  <a:pt x="0" y="0"/>
                </a:moveTo>
                <a:lnTo>
                  <a:pt x="0" y="4946065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1865383"/>
            <a:ext cx="4801714" cy="36579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478" y="1414734"/>
            <a:ext cx="4925695" cy="337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HTTP-GET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980440">
              <a:lnSpc>
                <a:spcPct val="200000"/>
              </a:lnSpc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HTTP-POST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 </a:t>
            </a:r>
            <a:r>
              <a:rPr sz="2200" spc="-7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 </a:t>
            </a: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QueryString </a:t>
            </a:r>
            <a:r>
              <a:rPr sz="2200" spc="-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200" spc="-1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</a:pPr>
            <a:r>
              <a:rPr sz="2200" spc="2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200" spc="-1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200" spc="-114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14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200" spc="-7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1306" y="348764"/>
            <a:ext cx="1930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O</a:t>
            </a:r>
            <a:r>
              <a:rPr spc="-15" dirty="0"/>
              <a:t>v</a:t>
            </a:r>
            <a:r>
              <a:rPr spc="-50" dirty="0"/>
              <a:t>e</a:t>
            </a:r>
            <a:r>
              <a:rPr spc="-40" dirty="0"/>
              <a:t>r</a:t>
            </a:r>
            <a:r>
              <a:rPr spc="-15" dirty="0"/>
              <a:t>v</a:t>
            </a:r>
            <a:r>
              <a:rPr spc="-45" dirty="0"/>
              <a:t>i</a:t>
            </a:r>
            <a:r>
              <a:rPr spc="-95" dirty="0"/>
              <a:t>e</a:t>
            </a:r>
            <a:r>
              <a:rPr spc="135" dirty="0"/>
              <a:t>w</a:t>
            </a:r>
          </a:p>
        </p:txBody>
      </p:sp>
      <p:sp>
        <p:nvSpPr>
          <p:cNvPr id="4" name="object 4"/>
          <p:cNvSpPr/>
          <p:nvPr/>
        </p:nvSpPr>
        <p:spPr>
          <a:xfrm>
            <a:off x="6083046" y="1320546"/>
            <a:ext cx="0" cy="5043170"/>
          </a:xfrm>
          <a:custGeom>
            <a:avLst/>
            <a:gdLst/>
            <a:ahLst/>
            <a:cxnLst/>
            <a:rect l="l" t="t" r="r" b="b"/>
            <a:pathLst>
              <a:path h="5043170">
                <a:moveTo>
                  <a:pt x="0" y="0"/>
                </a:moveTo>
                <a:lnTo>
                  <a:pt x="0" y="5043055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graphicFrame>
        <p:nvGraphicFramePr>
          <p:cNvPr id="9" name="Object 8"/>
          <p:cNvGraphicFramePr/>
          <p:nvPr/>
        </p:nvGraphicFramePr>
        <p:xfrm>
          <a:off x="6497320" y="1524000"/>
          <a:ext cx="5471795" cy="333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67350" imgH="3333750" progId="Paint.Picture">
                  <p:embed/>
                </p:oleObj>
              </mc:Choice>
              <mc:Fallback>
                <p:oleObj r:id="rId2" imgW="5467350" imgH="333375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97320" y="1524000"/>
                        <a:ext cx="5471795" cy="3336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139" y="410016"/>
            <a:ext cx="3620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Why</a:t>
            </a:r>
            <a:r>
              <a:rPr spc="-265" dirty="0"/>
              <a:t> </a:t>
            </a:r>
            <a:r>
              <a:rPr spc="-5" dirty="0"/>
              <a:t>HttpServlet?</a:t>
            </a:r>
          </a:p>
        </p:txBody>
      </p:sp>
      <p:sp>
        <p:nvSpPr>
          <p:cNvPr id="3" name="object 3"/>
          <p:cNvSpPr/>
          <p:nvPr/>
        </p:nvSpPr>
        <p:spPr>
          <a:xfrm>
            <a:off x="5816339" y="1308353"/>
            <a:ext cx="6985" cy="4726940"/>
          </a:xfrm>
          <a:custGeom>
            <a:avLst/>
            <a:gdLst/>
            <a:ahLst/>
            <a:cxnLst/>
            <a:rect l="l" t="t" r="r" b="b"/>
            <a:pathLst>
              <a:path w="6985" h="4726940">
                <a:moveTo>
                  <a:pt x="6934" y="0"/>
                </a:moveTo>
                <a:lnTo>
                  <a:pt x="0" y="472652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GenericServlet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/>
          </a:p>
          <a:p>
            <a:pPr marR="5080" algn="r">
              <a:lnSpc>
                <a:spcPct val="100000"/>
              </a:lnSpc>
            </a:pPr>
            <a:r>
              <a:rPr sz="2200" spc="5" dirty="0">
                <a:solidFill>
                  <a:srgbClr val="595958"/>
                </a:solidFill>
              </a:rPr>
              <a:t>G</a:t>
            </a:r>
            <a:r>
              <a:rPr sz="2200" spc="-30" dirty="0">
                <a:solidFill>
                  <a:srgbClr val="595958"/>
                </a:solidFill>
              </a:rPr>
              <a:t>en</a:t>
            </a:r>
            <a:r>
              <a:rPr sz="2200" spc="-35" dirty="0">
                <a:solidFill>
                  <a:srgbClr val="595958"/>
                </a:solidFill>
              </a:rPr>
              <a:t>eri</a:t>
            </a:r>
            <a:r>
              <a:rPr sz="2200" spc="95" dirty="0">
                <a:solidFill>
                  <a:srgbClr val="595958"/>
                </a:solidFill>
              </a:rPr>
              <a:t>c</a:t>
            </a:r>
            <a:r>
              <a:rPr sz="2200" spc="-105" dirty="0">
                <a:solidFill>
                  <a:srgbClr val="595958"/>
                </a:solidFill>
              </a:rPr>
              <a:t>S</a:t>
            </a:r>
            <a:r>
              <a:rPr sz="2200" spc="-35" dirty="0">
                <a:solidFill>
                  <a:srgbClr val="595958"/>
                </a:solidFill>
              </a:rPr>
              <a:t>er</a:t>
            </a:r>
            <a:r>
              <a:rPr sz="2200" spc="-25" dirty="0">
                <a:solidFill>
                  <a:srgbClr val="595958"/>
                </a:solidFill>
              </a:rPr>
              <a:t>vl</a:t>
            </a:r>
            <a:r>
              <a:rPr sz="2200" dirty="0">
                <a:solidFill>
                  <a:srgbClr val="595958"/>
                </a:solidFill>
              </a:rPr>
              <a:t>et</a:t>
            </a:r>
            <a:r>
              <a:rPr sz="2200" spc="-75" dirty="0">
                <a:solidFill>
                  <a:srgbClr val="595958"/>
                </a:solidFill>
              </a:rPr>
              <a:t> </a:t>
            </a:r>
            <a:r>
              <a:rPr sz="2200" spc="-35" dirty="0">
                <a:solidFill>
                  <a:srgbClr val="595958"/>
                </a:solidFill>
              </a:rPr>
              <a:t>i</a:t>
            </a:r>
            <a:r>
              <a:rPr sz="2200" spc="-55" dirty="0">
                <a:solidFill>
                  <a:srgbClr val="595958"/>
                </a:solidFill>
              </a:rPr>
              <a:t>s</a:t>
            </a:r>
            <a:r>
              <a:rPr sz="2200" spc="-120" dirty="0">
                <a:solidFill>
                  <a:srgbClr val="595958"/>
                </a:solidFill>
              </a:rPr>
              <a:t> </a:t>
            </a:r>
            <a:r>
              <a:rPr sz="2200" spc="45" dirty="0">
                <a:solidFill>
                  <a:srgbClr val="595958"/>
                </a:solidFill>
              </a:rPr>
              <a:t>P</a:t>
            </a:r>
            <a:r>
              <a:rPr sz="2200" spc="-15" dirty="0">
                <a:solidFill>
                  <a:srgbClr val="595958"/>
                </a:solidFill>
              </a:rPr>
              <a:t>r</a:t>
            </a:r>
            <a:r>
              <a:rPr sz="2200" spc="55" dirty="0">
                <a:solidFill>
                  <a:srgbClr val="595958"/>
                </a:solidFill>
              </a:rPr>
              <a:t>o</a:t>
            </a:r>
            <a:r>
              <a:rPr sz="2200" dirty="0">
                <a:solidFill>
                  <a:srgbClr val="595958"/>
                </a:solidFill>
              </a:rPr>
              <a:t>t</a:t>
            </a:r>
            <a:r>
              <a:rPr sz="2200" spc="95" dirty="0">
                <a:solidFill>
                  <a:srgbClr val="595958"/>
                </a:solidFill>
              </a:rPr>
              <a:t>o</a:t>
            </a:r>
            <a:r>
              <a:rPr sz="2200" spc="40" dirty="0">
                <a:solidFill>
                  <a:srgbClr val="595958"/>
                </a:solidFill>
              </a:rPr>
              <a:t>c</a:t>
            </a:r>
            <a:r>
              <a:rPr sz="2200" spc="20" dirty="0">
                <a:solidFill>
                  <a:srgbClr val="595958"/>
                </a:solidFill>
              </a:rPr>
              <a:t>ol</a:t>
            </a:r>
            <a:endParaRPr sz="2200"/>
          </a:p>
          <a:p>
            <a:pPr marR="5080" algn="r">
              <a:lnSpc>
                <a:spcPct val="100000"/>
              </a:lnSpc>
            </a:pPr>
            <a:r>
              <a:rPr sz="2200" spc="-15" dirty="0">
                <a:solidFill>
                  <a:srgbClr val="595958"/>
                </a:solidFill>
              </a:rPr>
              <a:t>Independent</a:t>
            </a:r>
            <a:endParaRPr sz="22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/>
          </a:p>
          <a:p>
            <a:pPr marR="5715" algn="r">
              <a:lnSpc>
                <a:spcPct val="100000"/>
              </a:lnSpc>
            </a:pPr>
            <a:r>
              <a:rPr sz="2200" spc="-25" dirty="0">
                <a:solidFill>
                  <a:srgbClr val="595958"/>
                </a:solidFill>
              </a:rPr>
              <a:t>Service</a:t>
            </a:r>
            <a:r>
              <a:rPr sz="2200" spc="-125" dirty="0">
                <a:solidFill>
                  <a:srgbClr val="595958"/>
                </a:solidFill>
              </a:rPr>
              <a:t> </a:t>
            </a:r>
            <a:r>
              <a:rPr sz="2200" spc="10" dirty="0">
                <a:solidFill>
                  <a:srgbClr val="595958"/>
                </a:solidFill>
              </a:rPr>
              <a:t>method</a:t>
            </a:r>
            <a:r>
              <a:rPr sz="2200" spc="-114" dirty="0">
                <a:solidFill>
                  <a:srgbClr val="595958"/>
                </a:solidFill>
              </a:rPr>
              <a:t> </a:t>
            </a:r>
            <a:r>
              <a:rPr sz="2200" spc="-20" dirty="0">
                <a:solidFill>
                  <a:srgbClr val="595958"/>
                </a:solidFill>
              </a:rPr>
              <a:t>handles</a:t>
            </a:r>
            <a:r>
              <a:rPr sz="2200" spc="-145" dirty="0">
                <a:solidFill>
                  <a:srgbClr val="595958"/>
                </a:solidFill>
              </a:rPr>
              <a:t> </a:t>
            </a:r>
            <a:r>
              <a:rPr sz="2200" spc="-40" dirty="0">
                <a:solidFill>
                  <a:srgbClr val="595958"/>
                </a:solidFill>
              </a:rPr>
              <a:t>all</a:t>
            </a:r>
            <a:endParaRPr sz="2200"/>
          </a:p>
          <a:p>
            <a:pPr marR="5080" algn="r">
              <a:lnSpc>
                <a:spcPct val="100000"/>
              </a:lnSpc>
            </a:pPr>
            <a:r>
              <a:rPr sz="2200" spc="-10" dirty="0">
                <a:solidFill>
                  <a:srgbClr val="595958"/>
                </a:solidFill>
              </a:rPr>
              <a:t>Requests</a:t>
            </a:r>
            <a:endParaRPr sz="2200"/>
          </a:p>
          <a:p>
            <a:pPr marL="1285240" marR="5080" indent="-1273175" algn="r">
              <a:lnSpc>
                <a:spcPct val="200000"/>
              </a:lnSpc>
            </a:pPr>
            <a:r>
              <a:rPr sz="2200" dirty="0">
                <a:solidFill>
                  <a:srgbClr val="595958"/>
                </a:solidFill>
              </a:rPr>
              <a:t>Can</a:t>
            </a:r>
            <a:r>
              <a:rPr sz="2200" spc="-120" dirty="0">
                <a:solidFill>
                  <a:srgbClr val="595958"/>
                </a:solidFill>
              </a:rPr>
              <a:t> </a:t>
            </a:r>
            <a:r>
              <a:rPr sz="2200" spc="-15" dirty="0">
                <a:solidFill>
                  <a:srgbClr val="595958"/>
                </a:solidFill>
              </a:rPr>
              <a:t>handle</a:t>
            </a:r>
            <a:r>
              <a:rPr sz="2200" spc="-130" dirty="0">
                <a:solidFill>
                  <a:srgbClr val="595958"/>
                </a:solidFill>
              </a:rPr>
              <a:t> </a:t>
            </a:r>
            <a:r>
              <a:rPr sz="2200" dirty="0">
                <a:solidFill>
                  <a:srgbClr val="595958"/>
                </a:solidFill>
              </a:rPr>
              <a:t>only</a:t>
            </a:r>
            <a:r>
              <a:rPr sz="2200" spc="-114" dirty="0">
                <a:solidFill>
                  <a:srgbClr val="595958"/>
                </a:solidFill>
              </a:rPr>
              <a:t> </a:t>
            </a:r>
            <a:r>
              <a:rPr sz="2200" spc="-30" dirty="0">
                <a:solidFill>
                  <a:srgbClr val="595958"/>
                </a:solidFill>
              </a:rPr>
              <a:t>Simple</a:t>
            </a:r>
            <a:r>
              <a:rPr sz="2200" spc="-105" dirty="0">
                <a:solidFill>
                  <a:srgbClr val="595958"/>
                </a:solidFill>
              </a:rPr>
              <a:t> </a:t>
            </a:r>
            <a:r>
              <a:rPr sz="2200" spc="-10" dirty="0">
                <a:solidFill>
                  <a:srgbClr val="595958"/>
                </a:solidFill>
              </a:rPr>
              <a:t>Requests </a:t>
            </a:r>
            <a:r>
              <a:rPr sz="2200" spc="-755" dirty="0">
                <a:solidFill>
                  <a:srgbClr val="595958"/>
                </a:solidFill>
              </a:rPr>
              <a:t> </a:t>
            </a:r>
            <a:r>
              <a:rPr sz="2200" spc="-10" dirty="0">
                <a:solidFill>
                  <a:srgbClr val="595958"/>
                </a:solidFill>
              </a:rPr>
              <a:t>Can't</a:t>
            </a:r>
            <a:r>
              <a:rPr sz="2200" spc="-125" dirty="0">
                <a:solidFill>
                  <a:srgbClr val="595958"/>
                </a:solidFill>
              </a:rPr>
              <a:t> </a:t>
            </a:r>
            <a:r>
              <a:rPr sz="2200" spc="-20" dirty="0">
                <a:solidFill>
                  <a:srgbClr val="595958"/>
                </a:solidFill>
              </a:rPr>
              <a:t>track</a:t>
            </a:r>
            <a:r>
              <a:rPr sz="2200" spc="-114" dirty="0">
                <a:solidFill>
                  <a:srgbClr val="595958"/>
                </a:solidFill>
              </a:rPr>
              <a:t> </a:t>
            </a:r>
            <a:r>
              <a:rPr sz="2200" spc="-40" dirty="0">
                <a:solidFill>
                  <a:srgbClr val="595958"/>
                </a:solidFill>
              </a:rPr>
              <a:t>Session</a:t>
            </a:r>
            <a:r>
              <a:rPr sz="2200" spc="-90" dirty="0">
                <a:solidFill>
                  <a:srgbClr val="595958"/>
                </a:solidFill>
              </a:rPr>
              <a:t> </a:t>
            </a:r>
            <a:r>
              <a:rPr sz="2200" spc="-5" dirty="0">
                <a:solidFill>
                  <a:srgbClr val="595958"/>
                </a:solidFill>
              </a:rPr>
              <a:t>data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6174740" y="1561327"/>
            <a:ext cx="191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50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2400" spc="15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0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3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4740" y="2263891"/>
            <a:ext cx="5218430" cy="2036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Specially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designed</a:t>
            </a:r>
            <a:r>
              <a:rPr sz="2200" spc="-1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HTTP-Protocol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HTTP-Verbs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 panose="020B0604030504040204"/>
              <a:cs typeface="Verdana" panose="020B0604030504040204"/>
            </a:endParaRPr>
          </a:p>
          <a:p>
            <a:pPr marL="926465" marR="793750">
              <a:lnSpc>
                <a:spcPct val="100000"/>
              </a:lnSpc>
            </a:pPr>
            <a:r>
              <a:rPr sz="2200" spc="-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-HTTP-GET,HTTP-POST, </a:t>
            </a:r>
            <a:r>
              <a:rPr sz="2200" spc="-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7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TTP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200" spc="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6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3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8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2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200" spc="1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8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1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6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8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250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MT</vt:lpstr>
      <vt:lpstr>Calibri</vt:lpstr>
      <vt:lpstr>Verdana</vt:lpstr>
      <vt:lpstr>Office Theme</vt:lpstr>
      <vt:lpstr>1_Office Theme</vt:lpstr>
      <vt:lpstr>Paintbrush Picture</vt:lpstr>
      <vt:lpstr>Working with Form and Query String Data</vt:lpstr>
      <vt:lpstr>Overview</vt:lpstr>
      <vt:lpstr>Overview</vt:lpstr>
      <vt:lpstr>Overview</vt:lpstr>
      <vt:lpstr>Overview</vt:lpstr>
      <vt:lpstr>Overview</vt:lpstr>
      <vt:lpstr>Why HttpServlet?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HTTPServletRequest  Variable Methods</vt:lpstr>
      <vt:lpstr>PowerPoint Presentation</vt:lpstr>
      <vt:lpstr>Handling Form Data Method in Servlets</vt:lpstr>
      <vt:lpstr>Handling POST Method in Servlets</vt:lpstr>
      <vt:lpstr>POST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Form and Query String Data</dc:title>
  <dc:creator>sekhar srinivasan</dc:creator>
  <cp:lastModifiedBy>Admin</cp:lastModifiedBy>
  <cp:revision>4</cp:revision>
  <dcterms:created xsi:type="dcterms:W3CDTF">2022-10-04T15:37:00Z</dcterms:created>
  <dcterms:modified xsi:type="dcterms:W3CDTF">2023-08-13T15:04:26Z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2016-07-01T11:00:00Z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2022-10-03T11:00:00Z</vt:filetime>
  </property>
  <property fmtid="{D5CDD505-2E9C-101B-9397-08002B2CF9AE}" pid="5" name="ICV">
    <vt:lpwstr>5550F695D05741A587525D465AC80E36</vt:lpwstr>
  </property>
  <property fmtid="{D5CDD505-2E9C-101B-9397-08002B2CF9AE}" pid="6" name="KSOProductBuildVer">
    <vt:lpwstr>1033-11.2.0.11341</vt:lpwstr>
  </property>
</Properties>
</file>