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2"/>
  </p:sldMasterIdLst>
  <p:notesMasterIdLst>
    <p:notesMasterId r:id="rId24"/>
  </p:notesMasterIdLst>
  <p:sldIdLst>
    <p:sldId id="256" r:id="rId3"/>
    <p:sldId id="257" r:id="rId4"/>
    <p:sldId id="258" r:id="rId5"/>
    <p:sldId id="259" r:id="rId6"/>
    <p:sldId id="260" r:id="rId7"/>
    <p:sldId id="261" r:id="rId8"/>
    <p:sldId id="273" r:id="rId9"/>
    <p:sldId id="262" r:id="rId10"/>
    <p:sldId id="263" r:id="rId11"/>
    <p:sldId id="264" r:id="rId12"/>
    <p:sldId id="276" r:id="rId13"/>
    <p:sldId id="265" r:id="rId14"/>
    <p:sldId id="266" r:id="rId15"/>
    <p:sldId id="267" r:id="rId16"/>
    <p:sldId id="277" r:id="rId17"/>
    <p:sldId id="268" r:id="rId18"/>
    <p:sldId id="269" r:id="rId19"/>
    <p:sldId id="270" r:id="rId20"/>
    <p:sldId id="271" r:id="rId21"/>
    <p:sldId id="278" r:id="rId22"/>
    <p:sldId id="272" r:id="rId23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9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72"/>
      </p:cViewPr>
      <p:guideLst>
        <p:guide orient="horz" pos="2880"/>
        <p:guide pos="219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968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0619"/>
            <a:ext cx="14630400" cy="405050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968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05784" y="4170171"/>
            <a:ext cx="12076430" cy="10496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6346190"/>
          </a:xfrm>
          <a:custGeom>
            <a:avLst/>
            <a:gdLst/>
            <a:ahLst/>
            <a:cxnLst/>
            <a:rect l="l" t="t" r="r" b="b"/>
            <a:pathLst>
              <a:path w="18288000" h="6346190">
                <a:moveTo>
                  <a:pt x="0" y="6345938"/>
                </a:moveTo>
                <a:lnTo>
                  <a:pt x="18288000" y="6345938"/>
                </a:lnTo>
                <a:lnTo>
                  <a:pt x="18288000" y="0"/>
                </a:lnTo>
                <a:lnTo>
                  <a:pt x="0" y="0"/>
                </a:lnTo>
                <a:lnTo>
                  <a:pt x="0" y="634593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27296" y="9223247"/>
            <a:ext cx="676655" cy="676656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-3" y="6345938"/>
            <a:ext cx="18288000" cy="3941445"/>
          </a:xfrm>
          <a:custGeom>
            <a:avLst/>
            <a:gdLst/>
            <a:ahLst/>
            <a:cxnLst/>
            <a:rect l="l" t="t" r="r" b="b"/>
            <a:pathLst>
              <a:path w="18288000" h="3941445">
                <a:moveTo>
                  <a:pt x="18288003" y="0"/>
                </a:moveTo>
                <a:lnTo>
                  <a:pt x="0" y="0"/>
                </a:lnTo>
                <a:lnTo>
                  <a:pt x="0" y="3941063"/>
                </a:lnTo>
                <a:lnTo>
                  <a:pt x="18288003" y="3941063"/>
                </a:lnTo>
                <a:lnTo>
                  <a:pt x="182880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404040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62415" cy="10287000"/>
          </a:xfrm>
          <a:custGeom>
            <a:avLst/>
            <a:gdLst/>
            <a:ahLst/>
            <a:cxnLst/>
            <a:rect l="l" t="t" r="r" b="b"/>
            <a:pathLst>
              <a:path w="9162415" h="10287000">
                <a:moveTo>
                  <a:pt x="0" y="10286999"/>
                </a:moveTo>
                <a:lnTo>
                  <a:pt x="9162288" y="10286999"/>
                </a:lnTo>
                <a:lnTo>
                  <a:pt x="9162288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27295" y="9223247"/>
            <a:ext cx="676655" cy="676656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9162288" y="1"/>
            <a:ext cx="9126220" cy="10287000"/>
          </a:xfrm>
          <a:custGeom>
            <a:avLst/>
            <a:gdLst/>
            <a:ahLst/>
            <a:cxnLst/>
            <a:rect l="l" t="t" r="r" b="b"/>
            <a:pathLst>
              <a:path w="9126219" h="10287000">
                <a:moveTo>
                  <a:pt x="9125712" y="0"/>
                </a:moveTo>
                <a:lnTo>
                  <a:pt x="0" y="0"/>
                </a:lnTo>
                <a:lnTo>
                  <a:pt x="0" y="10287001"/>
                </a:lnTo>
                <a:lnTo>
                  <a:pt x="9125712" y="10287001"/>
                </a:lnTo>
                <a:lnTo>
                  <a:pt x="91257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404040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81022" y="2699004"/>
            <a:ext cx="5322570" cy="6329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40404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404040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6346190"/>
          </a:xfrm>
          <a:custGeom>
            <a:avLst/>
            <a:gdLst/>
            <a:ahLst/>
            <a:cxnLst/>
            <a:rect l="l" t="t" r="r" b="b"/>
            <a:pathLst>
              <a:path w="18288000" h="6346190">
                <a:moveTo>
                  <a:pt x="0" y="6345938"/>
                </a:moveTo>
                <a:lnTo>
                  <a:pt x="18288000" y="6345938"/>
                </a:lnTo>
                <a:lnTo>
                  <a:pt x="18288000" y="0"/>
                </a:lnTo>
                <a:lnTo>
                  <a:pt x="0" y="0"/>
                </a:lnTo>
                <a:lnTo>
                  <a:pt x="0" y="634593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27296" y="9223247"/>
            <a:ext cx="676655" cy="676656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-3" y="6345938"/>
            <a:ext cx="18288000" cy="3941445"/>
          </a:xfrm>
          <a:custGeom>
            <a:avLst/>
            <a:gdLst/>
            <a:ahLst/>
            <a:cxnLst/>
            <a:rect l="l" t="t" r="r" b="b"/>
            <a:pathLst>
              <a:path w="18288000" h="3941445">
                <a:moveTo>
                  <a:pt x="18288003" y="0"/>
                </a:moveTo>
                <a:lnTo>
                  <a:pt x="0" y="0"/>
                </a:lnTo>
                <a:lnTo>
                  <a:pt x="0" y="3941063"/>
                </a:lnTo>
                <a:lnTo>
                  <a:pt x="18288003" y="3941063"/>
                </a:lnTo>
                <a:lnTo>
                  <a:pt x="182880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353118" y="3074923"/>
            <a:ext cx="11581762" cy="23514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11226" y="5741923"/>
            <a:ext cx="16465547" cy="1120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623367"/>
            <a:ext cx="16459200" cy="5715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00425" y="363219"/>
            <a:ext cx="14687148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404040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74128" y="3617467"/>
            <a:ext cx="15739742" cy="4143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98055" y="754380"/>
            <a:ext cx="3691890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01469" y="4157979"/>
            <a:ext cx="15085060" cy="2793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2820" y="4510975"/>
            <a:ext cx="1606601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83436" y="3183636"/>
            <a:ext cx="12939395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800" b="0" spc="-55" dirty="0">
                <a:latin typeface="Microsoft Sans Serif" panose="020B0604020202020204"/>
                <a:cs typeface="Microsoft Sans Serif" panose="020B0604020202020204"/>
              </a:rPr>
              <a:t>Working</a:t>
            </a:r>
            <a:r>
              <a:rPr sz="6800" b="0" spc="-18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800" b="0" spc="95" dirty="0">
                <a:latin typeface="Microsoft Sans Serif" panose="020B0604020202020204"/>
                <a:cs typeface="Microsoft Sans Serif" panose="020B0604020202020204"/>
              </a:rPr>
              <a:t>with</a:t>
            </a:r>
            <a:r>
              <a:rPr sz="6800" b="0" spc="-18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800" b="0" spc="-210" dirty="0"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6800" b="0" spc="-17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800" b="0" spc="15" dirty="0">
                <a:latin typeface="Microsoft Sans Serif" panose="020B0604020202020204"/>
                <a:cs typeface="Microsoft Sans Serif" panose="020B0604020202020204"/>
              </a:rPr>
              <a:t>CallableStatement</a:t>
            </a:r>
            <a:endParaRPr sz="68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1022" y="477012"/>
            <a:ext cx="49701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var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sql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"{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call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GigReport(?,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?)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}";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022" y="1214628"/>
            <a:ext cx="7565390" cy="2644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try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(CallableStatement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cs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conn.prepareCall(sql))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{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Arial MT"/>
              <a:cs typeface="Arial MT"/>
            </a:endParaRPr>
          </a:p>
          <a:p>
            <a:pPr marL="381000">
              <a:lnSpc>
                <a:spcPct val="100000"/>
              </a:lnSpc>
              <a:spcBef>
                <a:spcPts val="5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cs.setDate("startdate",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...);</a:t>
            </a:r>
            <a:endParaRPr sz="2600">
              <a:latin typeface="Arial MT"/>
              <a:cs typeface="Arial MT"/>
            </a:endParaRPr>
          </a:p>
          <a:p>
            <a:pPr marL="381000" marR="3182620">
              <a:lnSpc>
                <a:spcPts val="5810"/>
              </a:lnSpc>
              <a:spcBef>
                <a:spcPts val="415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cs.setDate("enddate",...);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var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rs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cs.executeQuery();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1022" y="4908803"/>
            <a:ext cx="5049520" cy="3381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while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(rs.next())</a:t>
            </a:r>
            <a:r>
              <a:rPr sz="26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{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Arial MT"/>
              <a:cs typeface="Arial MT"/>
            </a:endParaRPr>
          </a:p>
          <a:p>
            <a:pPr marL="749300">
              <a:lnSpc>
                <a:spcPct val="100000"/>
              </a:lnSpc>
              <a:spcBef>
                <a:spcPts val="5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var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date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rs.getDate("date");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Arial MT"/>
              <a:cs typeface="Arial MT"/>
            </a:endParaRPr>
          </a:p>
          <a:p>
            <a:pPr marL="749300">
              <a:lnSpc>
                <a:spcPct val="100000"/>
              </a:lnSpc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...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00">
              <a:latin typeface="Arial MT"/>
              <a:cs typeface="Arial MT"/>
            </a:endParaRPr>
          </a:p>
          <a:p>
            <a:pPr marL="381000">
              <a:lnSpc>
                <a:spcPct val="100000"/>
              </a:lnSpc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01280">
              <a:lnSpc>
                <a:spcPct val="100000"/>
              </a:lnSpc>
              <a:spcBef>
                <a:spcPts val="100"/>
              </a:spcBef>
              <a:tabLst>
                <a:tab pos="8059420" algn="l"/>
              </a:tabLst>
            </a:pPr>
            <a:r>
              <a:rPr sz="2000" b="0" spc="-195" dirty="0"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pc="45" dirty="0"/>
              <a:t>Create</a:t>
            </a:r>
            <a:r>
              <a:rPr spc="-65" dirty="0"/>
              <a:t> </a:t>
            </a:r>
            <a:r>
              <a:rPr spc="85" dirty="0"/>
              <a:t>the</a:t>
            </a:r>
            <a:r>
              <a:rPr spc="-65" dirty="0"/>
              <a:t> </a:t>
            </a:r>
            <a:r>
              <a:rPr spc="-105" dirty="0"/>
              <a:t>SQL</a:t>
            </a:r>
            <a:r>
              <a:rPr spc="-65" dirty="0"/>
              <a:t> </a:t>
            </a:r>
            <a:r>
              <a:rPr spc="35" dirty="0"/>
              <a:t>statement</a:t>
            </a:r>
            <a:r>
              <a:rPr spc="-65" dirty="0"/>
              <a:t> </a:t>
            </a:r>
            <a:r>
              <a:rPr spc="40" dirty="0"/>
              <a:t>(note</a:t>
            </a:r>
            <a:r>
              <a:rPr spc="-60" dirty="0"/>
              <a:t> </a:t>
            </a:r>
            <a:r>
              <a:rPr spc="85" dirty="0"/>
              <a:t>the</a:t>
            </a:r>
            <a:r>
              <a:rPr spc="-65" dirty="0"/>
              <a:t> </a:t>
            </a:r>
            <a:r>
              <a:rPr spc="-70" dirty="0"/>
              <a:t>'?')</a:t>
            </a:r>
            <a:endParaRPr sz="20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89239" y="1253235"/>
            <a:ext cx="3613150" cy="16440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Prepare</a:t>
            </a:r>
            <a:r>
              <a:rPr sz="28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call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Set</a:t>
            </a:r>
            <a:r>
              <a:rPr sz="2800" b="1" spc="-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parameters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89239" y="3944620"/>
            <a:ext cx="34899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Execute</a:t>
            </a:r>
            <a:r>
              <a:rPr sz="28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query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89239" y="5733796"/>
            <a:ext cx="780160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28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28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28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columns</a:t>
            </a:r>
            <a:r>
              <a:rPr sz="28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28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stored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89239" y="6038596"/>
            <a:ext cx="17862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8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ro</a:t>
            </a:r>
            <a:r>
              <a:rPr sz="2800" b="1" spc="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800" b="1" spc="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8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8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28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45120" y="4684395"/>
            <a:ext cx="623760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In Parameters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11</a:t>
            </a:fld>
            <a:endParaRPr/>
          </a:p>
        </p:txBody>
      </p:sp>
      <p:sp>
        <p:nvSpPr>
          <p:cNvPr id="6" name="object 3"/>
          <p:cNvSpPr txBox="1"/>
          <p:nvPr/>
        </p:nvSpPr>
        <p:spPr>
          <a:xfrm>
            <a:off x="713105" y="2861310"/>
            <a:ext cx="6189345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Demo</a:t>
            </a:r>
            <a:endParaRPr lang="en-US" sz="5400" dirty="0">
              <a:latin typeface="Microsoft Sans Serif" panose="020B0604020202020204"/>
              <a:cs typeface="Microsoft Sans Serif" panose="020B0604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015997" y="4373371"/>
            <a:ext cx="3122295" cy="14947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184785">
              <a:lnSpc>
                <a:spcPct val="101000"/>
              </a:lnSpc>
              <a:spcBef>
                <a:spcPts val="50"/>
              </a:spcBef>
            </a:pPr>
            <a:r>
              <a:rPr sz="4800" spc="-4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Using</a:t>
            </a:r>
            <a:r>
              <a:rPr sz="4800" spc="-18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800" spc="-17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OUT </a:t>
            </a:r>
            <a:r>
              <a:rPr sz="4800" spc="-126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800" spc="-4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4800" spc="-4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ar</a:t>
            </a:r>
            <a:r>
              <a:rPr sz="4800" spc="-6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4800" spc="-10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4800" spc="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4800" spc="31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4800" spc="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4800" spc="7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4800" spc="-21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endParaRPr sz="48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597140" y="3048507"/>
            <a:ext cx="454406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30" dirty="0">
                <a:solidFill>
                  <a:srgbClr val="F15B2A"/>
                </a:solidFill>
              </a:rPr>
              <a:t>C</a:t>
            </a:r>
            <a:r>
              <a:rPr sz="3400" spc="10" dirty="0">
                <a:solidFill>
                  <a:srgbClr val="F15B2A"/>
                </a:solidFill>
              </a:rPr>
              <a:t>a</a:t>
            </a:r>
            <a:r>
              <a:rPr sz="3400" spc="-20" dirty="0">
                <a:solidFill>
                  <a:srgbClr val="F15B2A"/>
                </a:solidFill>
              </a:rPr>
              <a:t>n</a:t>
            </a:r>
            <a:r>
              <a:rPr sz="3400" spc="-60" dirty="0">
                <a:solidFill>
                  <a:srgbClr val="F15B2A"/>
                </a:solidFill>
              </a:rPr>
              <a:t> </a:t>
            </a:r>
            <a:r>
              <a:rPr sz="3400" spc="-135" dirty="0">
                <a:solidFill>
                  <a:srgbClr val="F15B2A"/>
                </a:solidFill>
              </a:rPr>
              <a:t>Us</a:t>
            </a:r>
            <a:r>
              <a:rPr sz="3400" spc="110" dirty="0">
                <a:solidFill>
                  <a:srgbClr val="F15B2A"/>
                </a:solidFill>
              </a:rPr>
              <a:t>e</a:t>
            </a:r>
            <a:r>
              <a:rPr sz="3400" spc="-60" dirty="0">
                <a:solidFill>
                  <a:srgbClr val="F15B2A"/>
                </a:solidFill>
              </a:rPr>
              <a:t> </a:t>
            </a:r>
            <a:r>
              <a:rPr sz="3400" spc="215" dirty="0">
                <a:solidFill>
                  <a:srgbClr val="F15B2A"/>
                </a:solidFill>
              </a:rPr>
              <a:t>t</a:t>
            </a:r>
            <a:r>
              <a:rPr sz="3400" spc="-20" dirty="0">
                <a:solidFill>
                  <a:srgbClr val="F15B2A"/>
                </a:solidFill>
              </a:rPr>
              <a:t>h</a:t>
            </a:r>
            <a:r>
              <a:rPr sz="3400" spc="110" dirty="0">
                <a:solidFill>
                  <a:srgbClr val="F15B2A"/>
                </a:solidFill>
              </a:rPr>
              <a:t>e</a:t>
            </a:r>
            <a:r>
              <a:rPr sz="3400" spc="-60" dirty="0">
                <a:solidFill>
                  <a:srgbClr val="F15B2A"/>
                </a:solidFill>
              </a:rPr>
              <a:t> </a:t>
            </a:r>
            <a:r>
              <a:rPr sz="3400" spc="-320" dirty="0">
                <a:solidFill>
                  <a:srgbClr val="F15B2A"/>
                </a:solidFill>
              </a:rPr>
              <a:t>?</a:t>
            </a:r>
            <a:r>
              <a:rPr sz="3400" spc="-185" dirty="0">
                <a:solidFill>
                  <a:srgbClr val="F15B2A"/>
                </a:solidFill>
              </a:rPr>
              <a:t>=</a:t>
            </a:r>
            <a:r>
              <a:rPr sz="3400" spc="-65" dirty="0">
                <a:solidFill>
                  <a:srgbClr val="F15B2A"/>
                </a:solidFill>
              </a:rPr>
              <a:t> </a:t>
            </a:r>
            <a:r>
              <a:rPr sz="3400" spc="-245" dirty="0">
                <a:solidFill>
                  <a:srgbClr val="F15B2A"/>
                </a:solidFill>
              </a:rPr>
              <a:t>s</a:t>
            </a:r>
            <a:r>
              <a:rPr sz="3400" spc="-35" dirty="0">
                <a:solidFill>
                  <a:srgbClr val="F15B2A"/>
                </a:solidFill>
              </a:rPr>
              <a:t>yn</a:t>
            </a:r>
            <a:r>
              <a:rPr sz="3400" spc="175" dirty="0">
                <a:solidFill>
                  <a:srgbClr val="F15B2A"/>
                </a:solidFill>
              </a:rPr>
              <a:t>t</a:t>
            </a:r>
            <a:r>
              <a:rPr sz="3400" spc="-35" dirty="0">
                <a:solidFill>
                  <a:srgbClr val="F15B2A"/>
                </a:solidFill>
              </a:rPr>
              <a:t>a</a:t>
            </a:r>
            <a:r>
              <a:rPr sz="3400" spc="-125" dirty="0">
                <a:solidFill>
                  <a:srgbClr val="F15B2A"/>
                </a:solidFill>
              </a:rPr>
              <a:t>x</a:t>
            </a:r>
            <a:endParaRPr sz="3400"/>
          </a:p>
        </p:txBody>
      </p:sp>
      <p:sp>
        <p:nvSpPr>
          <p:cNvPr id="5" name="object 5"/>
          <p:cNvSpPr txBox="1"/>
          <p:nvPr/>
        </p:nvSpPr>
        <p:spPr>
          <a:xfrm>
            <a:off x="7686040" y="3551427"/>
            <a:ext cx="7492365" cy="2796540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802640" indent="-433705">
              <a:lnSpc>
                <a:spcPct val="100000"/>
              </a:lnSpc>
              <a:spcBef>
                <a:spcPts val="1035"/>
              </a:spcBef>
              <a:buFont typeface="Lucida Sans Unicode" panose="020B0602030504020204"/>
              <a:buChar char="-"/>
              <a:tabLst>
                <a:tab pos="802640" algn="l"/>
              </a:tabLst>
            </a:pPr>
            <a:r>
              <a:rPr sz="3400" b="1" spc="-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{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?</a:t>
            </a:r>
            <a:r>
              <a:rPr sz="3400" b="1" spc="-1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4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ll</a:t>
            </a:r>
            <a:r>
              <a:rPr sz="34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4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400" b="1" spc="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400" b="1" spc="-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400" b="1" spc="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400" b="1" spc="-7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_</a:t>
            </a:r>
            <a:r>
              <a:rPr sz="3400" b="1" spc="-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4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400" b="1" spc="10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400" b="1" spc="-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3400" b="1" spc="-19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?</a:t>
            </a:r>
            <a:r>
              <a:rPr sz="3400" b="1" spc="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34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}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802640" indent="-433705">
              <a:lnSpc>
                <a:spcPct val="100000"/>
              </a:lnSpc>
              <a:spcBef>
                <a:spcPts val="935"/>
              </a:spcBef>
              <a:buFont typeface="Lucida Sans Unicode" panose="020B0602030504020204"/>
              <a:buChar char="-"/>
              <a:tabLst>
                <a:tab pos="802640" algn="l"/>
              </a:tabLst>
            </a:pPr>
            <a:r>
              <a:rPr sz="3400" b="1" spc="-9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This</a:t>
            </a:r>
            <a:r>
              <a:rPr sz="34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4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optional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802640" indent="-433705">
              <a:lnSpc>
                <a:spcPct val="100000"/>
              </a:lnSpc>
              <a:spcBef>
                <a:spcPts val="910"/>
              </a:spcBef>
              <a:buFont typeface="Lucida Sans Unicode" panose="020B0602030504020204"/>
              <a:buChar char="-"/>
              <a:tabLst>
                <a:tab pos="802640" algn="l"/>
              </a:tabLst>
            </a:pPr>
            <a:r>
              <a:rPr sz="3400" b="1" spc="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Not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all JDBC </a:t>
            </a:r>
            <a:r>
              <a:rPr sz="3400" b="1" spc="-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drivers</a:t>
            </a:r>
            <a:r>
              <a:rPr sz="34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support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this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715"/>
              </a:spcBef>
            </a:pPr>
            <a:r>
              <a:rPr sz="34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Register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out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parameters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54571" y="1154719"/>
            <a:ext cx="3666490" cy="368300"/>
          </a:xfrm>
          <a:custGeom>
            <a:avLst/>
            <a:gdLst/>
            <a:ahLst/>
            <a:cxnLst/>
            <a:rect l="l" t="t" r="r" b="b"/>
            <a:pathLst>
              <a:path w="3666490" h="368300">
                <a:moveTo>
                  <a:pt x="3665918" y="0"/>
                </a:moveTo>
                <a:lnTo>
                  <a:pt x="0" y="0"/>
                </a:lnTo>
                <a:lnTo>
                  <a:pt x="0" y="368300"/>
                </a:lnTo>
                <a:lnTo>
                  <a:pt x="3665918" y="368300"/>
                </a:lnTo>
                <a:lnTo>
                  <a:pt x="366591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81022" y="1104900"/>
            <a:ext cx="8880475" cy="3381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create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procedure</a:t>
            </a:r>
            <a:r>
              <a:rPr sz="26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20" dirty="0">
                <a:solidFill>
                  <a:srgbClr val="404040"/>
                </a:solidFill>
                <a:latin typeface="Arial MT"/>
                <a:cs typeface="Arial MT"/>
              </a:rPr>
              <a:t>GetTotalSales(OUT</a:t>
            </a:r>
            <a:r>
              <a:rPr sz="26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sales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decimal(8,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2))</a:t>
            </a:r>
            <a:endParaRPr sz="2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begin</a:t>
            </a:r>
            <a:endParaRPr sz="2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 dirty="0">
              <a:latin typeface="Arial MT"/>
              <a:cs typeface="Arial MT"/>
            </a:endParaRPr>
          </a:p>
          <a:p>
            <a:pPr marL="381000">
              <a:lnSpc>
                <a:spcPct val="100000"/>
              </a:lnSpc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select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sum(currentvalue)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'totalsales'</a:t>
            </a:r>
            <a:r>
              <a:rPr sz="26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endParaRPr sz="2600" dirty="0">
              <a:latin typeface="Arial MT"/>
              <a:cs typeface="Arial MT"/>
            </a:endParaRPr>
          </a:p>
          <a:p>
            <a:pPr marL="840740" marR="5080" indent="-92075">
              <a:lnSpc>
                <a:spcPts val="5810"/>
              </a:lnSpc>
              <a:spcBef>
                <a:spcPts val="44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(select</a:t>
            </a:r>
            <a:r>
              <a:rPr sz="26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ticketssold,</a:t>
            </a:r>
            <a:r>
              <a:rPr sz="26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price,</a:t>
            </a:r>
            <a:r>
              <a:rPr sz="26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ticketssold*price</a:t>
            </a:r>
            <a:r>
              <a:rPr sz="26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'currentvalue' </a:t>
            </a:r>
            <a:r>
              <a:rPr sz="2600" spc="-70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gigs) salestable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2023" y="4850418"/>
            <a:ext cx="1489075" cy="3683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15"/>
              </a:lnSpc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into</a:t>
            </a:r>
            <a:r>
              <a:rPr sz="26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sales;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5306" y="5536691"/>
            <a:ext cx="9275445" cy="34372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end;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50">
              <a:latin typeface="Arial MT"/>
              <a:cs typeface="Arial MT"/>
            </a:endParaRPr>
          </a:p>
          <a:p>
            <a:pPr marL="18415">
              <a:lnSpc>
                <a:spcPct val="100000"/>
              </a:lnSpc>
            </a:pPr>
            <a:r>
              <a:rPr sz="4400" spc="2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4400" spc="-3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4400" spc="-2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4400" spc="-204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4400" spc="-7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ed</a:t>
            </a:r>
            <a:r>
              <a:rPr sz="4400" spc="-32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4400" spc="21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P</a:t>
            </a:r>
            <a:r>
              <a:rPr sz="4400" spc="-28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4400" spc="-6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oce</a:t>
            </a:r>
            <a:r>
              <a:rPr sz="4400" spc="-7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4400" spc="-27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u</a:t>
            </a:r>
            <a:r>
              <a:rPr sz="4400" spc="-18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4400" spc="1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endParaRPr sz="4400">
              <a:latin typeface="Lucida Sans Unicode" panose="020B0602030504020204"/>
              <a:cs typeface="Lucida Sans Unicode" panose="020B0602030504020204"/>
            </a:endParaRPr>
          </a:p>
          <a:p>
            <a:pPr marL="12700" marR="5080">
              <a:lnSpc>
                <a:spcPts val="6310"/>
              </a:lnSpc>
              <a:spcBef>
                <a:spcPts val="15"/>
              </a:spcBef>
            </a:pPr>
            <a:r>
              <a:rPr sz="30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This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returns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sum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all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sales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database </a:t>
            </a:r>
            <a:r>
              <a:rPr sz="3000" b="1" spc="-819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000" b="1" spc="1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0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ha</a:t>
            </a:r>
            <a:r>
              <a:rPr sz="3000" b="1" spc="-2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509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0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30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0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0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ra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000" b="1" spc="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000" b="1" spc="1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000" b="1" spc="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0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1022" y="477012"/>
            <a:ext cx="506222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var</a:t>
            </a:r>
            <a:r>
              <a:rPr sz="26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sql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"{call</a:t>
            </a:r>
            <a:r>
              <a:rPr sz="2600" spc="-20" dirty="0">
                <a:solidFill>
                  <a:srgbClr val="404040"/>
                </a:solidFill>
                <a:latin typeface="Arial MT"/>
                <a:cs typeface="Arial MT"/>
              </a:rPr>
              <a:t> GetTotalSales(?)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}";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022" y="1214628"/>
            <a:ext cx="756539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try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(CallableStatement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cs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conn.prepareCall(sql))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{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9323" y="2699004"/>
            <a:ext cx="5092700" cy="3381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cs.registerOutParameter(1,</a:t>
            </a:r>
            <a:endParaRPr sz="2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 dirty="0">
              <a:latin typeface="Arial MT"/>
              <a:cs typeface="Arial MT"/>
            </a:endParaRPr>
          </a:p>
          <a:p>
            <a:pPr marL="1939925">
              <a:lnSpc>
                <a:spcPct val="100000"/>
              </a:lnSpc>
            </a:pP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Types.DECIMAL);</a:t>
            </a:r>
            <a:endParaRPr sz="2600" dirty="0">
              <a:latin typeface="Arial MT"/>
              <a:cs typeface="Arial MT"/>
            </a:endParaRPr>
          </a:p>
          <a:p>
            <a:pPr marL="12700" marR="5080">
              <a:lnSpc>
                <a:spcPct val="185000"/>
              </a:lnSpc>
              <a:spcBef>
                <a:spcPts val="25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var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result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cs.execute();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System.out.println("Total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sales is: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"</a:t>
            </a:r>
            <a:endParaRPr sz="2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 dirty="0">
              <a:latin typeface="Arial MT"/>
              <a:cs typeface="Arial MT"/>
            </a:endParaRPr>
          </a:p>
          <a:p>
            <a:pPr marL="1393190">
              <a:lnSpc>
                <a:spcPct val="100000"/>
              </a:lnSpc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+</a:t>
            </a:r>
            <a:r>
              <a:rPr sz="2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cs.getDouble(1));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1022" y="7130795"/>
            <a:ext cx="13589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01280">
              <a:lnSpc>
                <a:spcPct val="100000"/>
              </a:lnSpc>
              <a:spcBef>
                <a:spcPts val="100"/>
              </a:spcBef>
              <a:tabLst>
                <a:tab pos="8059420" algn="l"/>
              </a:tabLst>
            </a:pPr>
            <a:r>
              <a:rPr sz="2000" b="0" spc="-195" dirty="0"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pc="45" dirty="0"/>
              <a:t>Create</a:t>
            </a:r>
            <a:r>
              <a:rPr spc="-65" dirty="0"/>
              <a:t> </a:t>
            </a:r>
            <a:r>
              <a:rPr spc="85" dirty="0"/>
              <a:t>the</a:t>
            </a:r>
            <a:r>
              <a:rPr spc="-65" dirty="0"/>
              <a:t> </a:t>
            </a:r>
            <a:r>
              <a:rPr spc="-105" dirty="0"/>
              <a:t>SQL</a:t>
            </a:r>
            <a:r>
              <a:rPr spc="-65" dirty="0"/>
              <a:t> </a:t>
            </a:r>
            <a:r>
              <a:rPr spc="35" dirty="0"/>
              <a:t>statement</a:t>
            </a:r>
            <a:r>
              <a:rPr spc="-65" dirty="0"/>
              <a:t> </a:t>
            </a:r>
            <a:r>
              <a:rPr spc="40" dirty="0"/>
              <a:t>(note</a:t>
            </a:r>
            <a:r>
              <a:rPr spc="-60" dirty="0"/>
              <a:t> </a:t>
            </a:r>
            <a:r>
              <a:rPr spc="85" dirty="0"/>
              <a:t>the</a:t>
            </a:r>
            <a:r>
              <a:rPr spc="-65" dirty="0"/>
              <a:t> </a:t>
            </a:r>
            <a:r>
              <a:rPr spc="-70" dirty="0"/>
              <a:t>'?')</a:t>
            </a:r>
            <a:endParaRPr sz="2000" dirty="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89239" y="1253235"/>
            <a:ext cx="30441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Prepare</a:t>
            </a:r>
            <a:r>
              <a:rPr sz="28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call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89239" y="3347211"/>
            <a:ext cx="6543675" cy="2839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Register</a:t>
            </a:r>
            <a:r>
              <a:rPr sz="28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any</a:t>
            </a:r>
            <a:r>
              <a:rPr sz="28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out</a:t>
            </a:r>
            <a:r>
              <a:rPr sz="28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parameters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2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Execute</a:t>
            </a:r>
            <a:r>
              <a:rPr sz="28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query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28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28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28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out</a:t>
            </a:r>
            <a:r>
              <a:rPr sz="28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parameter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45120" y="4684395"/>
            <a:ext cx="623760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Out </a:t>
            </a:r>
            <a:r>
              <a:rPr sz="3600" b="1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Parameters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15</a:t>
            </a:fld>
            <a:endParaRPr/>
          </a:p>
        </p:txBody>
      </p:sp>
      <p:sp>
        <p:nvSpPr>
          <p:cNvPr id="6" name="object 3"/>
          <p:cNvSpPr txBox="1"/>
          <p:nvPr/>
        </p:nvSpPr>
        <p:spPr>
          <a:xfrm>
            <a:off x="713105" y="2861310"/>
            <a:ext cx="6189345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Demo</a:t>
            </a:r>
            <a:endParaRPr lang="en-US" sz="5400" dirty="0">
              <a:latin typeface="Microsoft Sans Serif" panose="020B0604020202020204"/>
              <a:cs typeface="Microsoft Sans Serif" panose="020B060402020202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15248" y="4373371"/>
            <a:ext cx="3522979" cy="14947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413385" marR="5080" indent="-401320">
              <a:lnSpc>
                <a:spcPct val="101000"/>
              </a:lnSpc>
              <a:spcBef>
                <a:spcPts val="50"/>
              </a:spcBef>
            </a:pPr>
            <a:r>
              <a:rPr sz="4800" spc="-4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Using</a:t>
            </a:r>
            <a:r>
              <a:rPr sz="4800" spc="-18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800" spc="-14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INOUT </a:t>
            </a:r>
            <a:r>
              <a:rPr sz="4800" spc="-126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800" spc="-4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4800" spc="-4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ar</a:t>
            </a:r>
            <a:r>
              <a:rPr sz="4800" spc="-6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4800" spc="-10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4800" spc="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4800" spc="31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4800" spc="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4800" spc="7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4800" spc="-21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endParaRPr sz="48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97140" y="2707131"/>
            <a:ext cx="6189345" cy="1394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220" dirty="0">
                <a:solidFill>
                  <a:srgbClr val="F15B2A"/>
                </a:solidFill>
              </a:rPr>
              <a:t>A</a:t>
            </a:r>
            <a:r>
              <a:rPr sz="3400" spc="-60" dirty="0">
                <a:solidFill>
                  <a:srgbClr val="F15B2A"/>
                </a:solidFill>
              </a:rPr>
              <a:t> </a:t>
            </a:r>
            <a:r>
              <a:rPr sz="3400" spc="-25" dirty="0">
                <a:solidFill>
                  <a:srgbClr val="F15B2A"/>
                </a:solidFill>
              </a:rPr>
              <a:t>'</a:t>
            </a:r>
            <a:r>
              <a:rPr sz="3400" spc="-75" dirty="0">
                <a:solidFill>
                  <a:srgbClr val="F15B2A"/>
                </a:solidFill>
              </a:rPr>
              <a:t>m</a:t>
            </a:r>
            <a:r>
              <a:rPr sz="3400" spc="-65" dirty="0">
                <a:solidFill>
                  <a:srgbClr val="F15B2A"/>
                </a:solidFill>
              </a:rPr>
              <a:t>i</a:t>
            </a:r>
            <a:r>
              <a:rPr sz="3400" spc="-135" dirty="0">
                <a:solidFill>
                  <a:srgbClr val="F15B2A"/>
                </a:solidFill>
              </a:rPr>
              <a:t>x</a:t>
            </a:r>
            <a:r>
              <a:rPr sz="3400" spc="215" dirty="0">
                <a:solidFill>
                  <a:srgbClr val="F15B2A"/>
                </a:solidFill>
              </a:rPr>
              <a:t>t</a:t>
            </a:r>
            <a:r>
              <a:rPr sz="3400" spc="-10" dirty="0">
                <a:solidFill>
                  <a:srgbClr val="F15B2A"/>
                </a:solidFill>
              </a:rPr>
              <a:t>u</a:t>
            </a:r>
            <a:r>
              <a:rPr sz="3400" spc="25" dirty="0">
                <a:solidFill>
                  <a:srgbClr val="F15B2A"/>
                </a:solidFill>
              </a:rPr>
              <a:t>r</a:t>
            </a:r>
            <a:r>
              <a:rPr sz="3400" spc="30" dirty="0">
                <a:solidFill>
                  <a:srgbClr val="F15B2A"/>
                </a:solidFill>
              </a:rPr>
              <a:t>e</a:t>
            </a:r>
            <a:r>
              <a:rPr sz="3400" spc="-25" dirty="0">
                <a:solidFill>
                  <a:srgbClr val="F15B2A"/>
                </a:solidFill>
              </a:rPr>
              <a:t>'</a:t>
            </a:r>
            <a:r>
              <a:rPr sz="3400" spc="-60" dirty="0">
                <a:solidFill>
                  <a:srgbClr val="F15B2A"/>
                </a:solidFill>
              </a:rPr>
              <a:t> </a:t>
            </a:r>
            <a:r>
              <a:rPr sz="3400" spc="-45" dirty="0">
                <a:solidFill>
                  <a:srgbClr val="F15B2A"/>
                </a:solidFill>
              </a:rPr>
              <a:t>o</a:t>
            </a:r>
            <a:r>
              <a:rPr sz="3400" spc="60" dirty="0">
                <a:solidFill>
                  <a:srgbClr val="F15B2A"/>
                </a:solidFill>
              </a:rPr>
              <a:t>f</a:t>
            </a:r>
            <a:r>
              <a:rPr sz="3400" spc="-55" dirty="0">
                <a:solidFill>
                  <a:srgbClr val="F15B2A"/>
                </a:solidFill>
              </a:rPr>
              <a:t> </a:t>
            </a:r>
            <a:r>
              <a:rPr sz="3400" spc="35" dirty="0">
                <a:solidFill>
                  <a:srgbClr val="F15B2A"/>
                </a:solidFill>
              </a:rPr>
              <a:t>IN</a:t>
            </a:r>
            <a:r>
              <a:rPr sz="3400" spc="-65" dirty="0">
                <a:solidFill>
                  <a:srgbClr val="F15B2A"/>
                </a:solidFill>
              </a:rPr>
              <a:t> </a:t>
            </a:r>
            <a:r>
              <a:rPr sz="3400" spc="-30" dirty="0">
                <a:solidFill>
                  <a:srgbClr val="F15B2A"/>
                </a:solidFill>
              </a:rPr>
              <a:t>a</a:t>
            </a:r>
            <a:r>
              <a:rPr sz="3400" spc="-20" dirty="0">
                <a:solidFill>
                  <a:srgbClr val="F15B2A"/>
                </a:solidFill>
              </a:rPr>
              <a:t>n</a:t>
            </a:r>
            <a:r>
              <a:rPr sz="3400" spc="20" dirty="0">
                <a:solidFill>
                  <a:srgbClr val="F15B2A"/>
                </a:solidFill>
              </a:rPr>
              <a:t>d</a:t>
            </a:r>
            <a:r>
              <a:rPr sz="3400" spc="-60" dirty="0">
                <a:solidFill>
                  <a:srgbClr val="F15B2A"/>
                </a:solidFill>
              </a:rPr>
              <a:t> </a:t>
            </a:r>
            <a:r>
              <a:rPr sz="3400" spc="-10" dirty="0">
                <a:solidFill>
                  <a:srgbClr val="F15B2A"/>
                </a:solidFill>
              </a:rPr>
              <a:t>O</a:t>
            </a:r>
            <a:r>
              <a:rPr sz="3400" spc="-25" dirty="0">
                <a:solidFill>
                  <a:srgbClr val="F15B2A"/>
                </a:solidFill>
              </a:rPr>
              <a:t>U</a:t>
            </a:r>
            <a:r>
              <a:rPr sz="3400" spc="-35" dirty="0">
                <a:solidFill>
                  <a:srgbClr val="F15B2A"/>
                </a:solidFill>
              </a:rPr>
              <a:t>T</a:t>
            </a:r>
            <a:r>
              <a:rPr sz="3400" spc="-65" dirty="0">
                <a:solidFill>
                  <a:srgbClr val="F15B2A"/>
                </a:solidFill>
              </a:rPr>
              <a:t> </a:t>
            </a:r>
            <a:r>
              <a:rPr sz="3400" spc="70" dirty="0">
                <a:solidFill>
                  <a:srgbClr val="F15B2A"/>
                </a:solidFill>
              </a:rPr>
              <a:t>c</a:t>
            </a:r>
            <a:r>
              <a:rPr sz="3400" spc="-30" dirty="0">
                <a:solidFill>
                  <a:srgbClr val="F15B2A"/>
                </a:solidFill>
              </a:rPr>
              <a:t>a</a:t>
            </a:r>
            <a:r>
              <a:rPr sz="3400" spc="-65" dirty="0">
                <a:solidFill>
                  <a:srgbClr val="F15B2A"/>
                </a:solidFill>
              </a:rPr>
              <a:t>ll</a:t>
            </a:r>
            <a:r>
              <a:rPr sz="3400" spc="-245" dirty="0">
                <a:solidFill>
                  <a:srgbClr val="F15B2A"/>
                </a:solidFill>
              </a:rPr>
              <a:t>s</a:t>
            </a:r>
            <a:endParaRPr sz="3400"/>
          </a:p>
          <a:p>
            <a:pPr marL="12700">
              <a:lnSpc>
                <a:spcPct val="100000"/>
              </a:lnSpc>
              <a:spcBef>
                <a:spcPts val="2615"/>
              </a:spcBef>
            </a:pPr>
            <a:r>
              <a:rPr sz="3400" spc="-55" dirty="0">
                <a:solidFill>
                  <a:srgbClr val="F15B2A"/>
                </a:solidFill>
              </a:rPr>
              <a:t>Use</a:t>
            </a:r>
            <a:r>
              <a:rPr sz="3400" spc="-75" dirty="0">
                <a:solidFill>
                  <a:srgbClr val="F15B2A"/>
                </a:solidFill>
              </a:rPr>
              <a:t> </a:t>
            </a:r>
            <a:r>
              <a:rPr sz="3400" spc="-125" dirty="0">
                <a:solidFill>
                  <a:srgbClr val="F15B2A"/>
                </a:solidFill>
              </a:rPr>
              <a:t>'?'</a:t>
            </a:r>
            <a:r>
              <a:rPr sz="3400" spc="-70" dirty="0">
                <a:solidFill>
                  <a:srgbClr val="F15B2A"/>
                </a:solidFill>
              </a:rPr>
              <a:t> </a:t>
            </a:r>
            <a:r>
              <a:rPr sz="3400" spc="-10" dirty="0">
                <a:solidFill>
                  <a:srgbClr val="F15B2A"/>
                </a:solidFill>
              </a:rPr>
              <a:t>for</a:t>
            </a:r>
            <a:r>
              <a:rPr sz="3400" spc="-70" dirty="0">
                <a:solidFill>
                  <a:srgbClr val="F15B2A"/>
                </a:solidFill>
              </a:rPr>
              <a:t> </a:t>
            </a:r>
            <a:r>
              <a:rPr sz="3400" spc="30" dirty="0">
                <a:solidFill>
                  <a:srgbClr val="F15B2A"/>
                </a:solidFill>
              </a:rPr>
              <a:t>each</a:t>
            </a:r>
            <a:r>
              <a:rPr sz="3400" spc="-75" dirty="0">
                <a:solidFill>
                  <a:srgbClr val="F15B2A"/>
                </a:solidFill>
              </a:rPr>
              <a:t> </a:t>
            </a:r>
            <a:r>
              <a:rPr sz="3400" spc="20" dirty="0">
                <a:solidFill>
                  <a:srgbClr val="F15B2A"/>
                </a:solidFill>
              </a:rPr>
              <a:t>parameter</a:t>
            </a:r>
            <a:endParaRPr sz="3400"/>
          </a:p>
        </p:txBody>
      </p:sp>
      <p:sp>
        <p:nvSpPr>
          <p:cNvPr id="6" name="object 6"/>
          <p:cNvSpPr txBox="1"/>
          <p:nvPr/>
        </p:nvSpPr>
        <p:spPr>
          <a:xfrm>
            <a:off x="7597140" y="4420108"/>
            <a:ext cx="6889115" cy="2272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parameters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set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value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67000"/>
              </a:lnSpc>
              <a:spcBef>
                <a:spcPts val="20"/>
              </a:spcBef>
            </a:pPr>
            <a:r>
              <a:rPr sz="3400" b="1" spc="-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INOUT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parameters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set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value </a:t>
            </a:r>
            <a:r>
              <a:rPr sz="3400" b="1" spc="-9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Register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INOUT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parameters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8266" y="754380"/>
            <a:ext cx="995045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dirty="0">
                <a:latin typeface="Arial MT"/>
                <a:cs typeface="Arial MT"/>
              </a:rPr>
              <a:t>S</a:t>
            </a:r>
            <a:r>
              <a:rPr sz="5600" b="0" spc="-5" dirty="0">
                <a:latin typeface="Arial MT"/>
                <a:cs typeface="Arial MT"/>
              </a:rPr>
              <a:t>e</a:t>
            </a:r>
            <a:r>
              <a:rPr sz="5600" b="0" spc="-10" dirty="0">
                <a:latin typeface="Arial MT"/>
                <a:cs typeface="Arial MT"/>
              </a:rPr>
              <a:t>t</a:t>
            </a:r>
            <a:r>
              <a:rPr sz="5600" b="0" spc="5" dirty="0">
                <a:latin typeface="Arial MT"/>
                <a:cs typeface="Arial MT"/>
              </a:rPr>
              <a:t>N</a:t>
            </a:r>
            <a:r>
              <a:rPr sz="5600" b="0" spc="-5" dirty="0">
                <a:latin typeface="Arial MT"/>
                <a:cs typeface="Arial MT"/>
              </a:rPr>
              <a:t>e</a:t>
            </a:r>
            <a:r>
              <a:rPr sz="5600" b="0" spc="5" dirty="0">
                <a:latin typeface="Arial MT"/>
                <a:cs typeface="Arial MT"/>
              </a:rPr>
              <a:t>w</a:t>
            </a:r>
            <a:r>
              <a:rPr sz="5600" b="0" dirty="0">
                <a:latin typeface="Arial MT"/>
                <a:cs typeface="Arial MT"/>
              </a:rPr>
              <a:t>P</a:t>
            </a:r>
            <a:r>
              <a:rPr sz="5600" b="0" spc="-5" dirty="0">
                <a:latin typeface="Arial MT"/>
                <a:cs typeface="Arial MT"/>
              </a:rPr>
              <a:t>r</a:t>
            </a:r>
            <a:r>
              <a:rPr sz="5600" b="0" spc="5" dirty="0">
                <a:latin typeface="Arial MT"/>
                <a:cs typeface="Arial MT"/>
              </a:rPr>
              <a:t>i</a:t>
            </a:r>
            <a:r>
              <a:rPr sz="5600" b="0" dirty="0">
                <a:latin typeface="Arial MT"/>
                <a:cs typeface="Arial MT"/>
              </a:rPr>
              <a:t>ce</a:t>
            </a:r>
            <a:r>
              <a:rPr sz="5600" b="0" spc="-195" dirty="0">
                <a:latin typeface="Arial MT"/>
                <a:cs typeface="Arial MT"/>
              </a:rPr>
              <a:t> </a:t>
            </a:r>
            <a:r>
              <a:rPr sz="5600" b="0" spc="40" dirty="0"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5600" b="0" spc="-50" dirty="0"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5600" b="0" spc="-365" dirty="0"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5600" b="0" spc="-245" dirty="0"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5600" b="0" spc="15" dirty="0"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5600" b="0" spc="-195" dirty="0"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5600" b="0" spc="-409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600" b="0" spc="260" dirty="0">
                <a:latin typeface="Lucida Sans Unicode" panose="020B0602030504020204"/>
                <a:cs typeface="Lucida Sans Unicode" panose="020B0602030504020204"/>
              </a:rPr>
              <a:t>P</a:t>
            </a:r>
            <a:r>
              <a:rPr sz="5600" b="0" spc="-345" dirty="0"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5600" b="0" spc="-50" dirty="0"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5600" b="0" spc="-55" dirty="0"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5600" b="0" spc="15" dirty="0"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5600" b="0" spc="-200" dirty="0"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5600" b="0" spc="-204" dirty="0">
                <a:latin typeface="Lucida Sans Unicode" panose="020B0602030504020204"/>
                <a:cs typeface="Lucida Sans Unicode" panose="020B0602030504020204"/>
              </a:rPr>
              <a:t>u</a:t>
            </a:r>
            <a:r>
              <a:rPr sz="5600" b="0" spc="-345" dirty="0"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5600" b="0" spc="15" dirty="0">
                <a:latin typeface="Lucida Sans Unicode" panose="020B0602030504020204"/>
                <a:cs typeface="Lucida Sans Unicode" panose="020B0602030504020204"/>
              </a:rPr>
              <a:t>e</a:t>
            </a:r>
            <a:endParaRPr sz="56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4683" y="2340356"/>
            <a:ext cx="9401175" cy="2351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This</a:t>
            </a:r>
            <a:r>
              <a:rPr sz="36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tries</a:t>
            </a:r>
            <a:r>
              <a:rPr sz="36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update</a:t>
            </a:r>
            <a:r>
              <a:rPr sz="36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sales</a:t>
            </a:r>
            <a:r>
              <a:rPr sz="36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price</a:t>
            </a:r>
            <a:r>
              <a:rPr sz="36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36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gig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4467860">
              <a:lnSpc>
                <a:spcPct val="162000"/>
              </a:lnSpc>
              <a:spcBef>
                <a:spcPts val="20"/>
              </a:spcBef>
            </a:pPr>
            <a:r>
              <a:rPr sz="3600" b="1" spc="1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It </a:t>
            </a:r>
            <a:r>
              <a:rPr sz="3600" b="1" spc="-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has </a:t>
            </a:r>
            <a:r>
              <a:rPr sz="3600" b="1" spc="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2 </a:t>
            </a:r>
            <a:r>
              <a:rPr sz="36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36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parameters </a:t>
            </a:r>
            <a:r>
              <a:rPr sz="36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229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36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2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6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36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36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ar</a:t>
            </a:r>
            <a:r>
              <a:rPr sz="36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114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1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114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408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00472" y="4073058"/>
            <a:ext cx="1376680" cy="368300"/>
          </a:xfrm>
          <a:custGeom>
            <a:avLst/>
            <a:gdLst/>
            <a:ahLst/>
            <a:cxnLst/>
            <a:rect l="l" t="t" r="r" b="b"/>
            <a:pathLst>
              <a:path w="1376679" h="368300">
                <a:moveTo>
                  <a:pt x="1376362" y="0"/>
                </a:moveTo>
                <a:lnTo>
                  <a:pt x="0" y="0"/>
                </a:lnTo>
                <a:lnTo>
                  <a:pt x="0" y="368300"/>
                </a:lnTo>
                <a:lnTo>
                  <a:pt x="1376362" y="368300"/>
                </a:lnTo>
                <a:lnTo>
                  <a:pt x="137636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023610" y="771058"/>
            <a:ext cx="4181475" cy="3683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25"/>
              </a:lnSpc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inout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maxprice decimal(8,2))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1022" y="720852"/>
            <a:ext cx="10463530" cy="1080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create</a:t>
            </a:r>
            <a:r>
              <a:rPr sz="26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procedure</a:t>
            </a:r>
            <a:r>
              <a:rPr sz="26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SetNewPrice(IN</a:t>
            </a:r>
            <a:r>
              <a:rPr sz="26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gigid</a:t>
            </a:r>
            <a:r>
              <a:rPr sz="26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int,</a:t>
            </a:r>
            <a:r>
              <a:rPr sz="26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6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percentage</a:t>
            </a:r>
            <a:r>
              <a:rPr sz="26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decimal(8,2),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6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begin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9323" y="2040636"/>
            <a:ext cx="11641455" cy="3064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354445" algn="l"/>
              </a:tabLst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declare</a:t>
            </a:r>
            <a:r>
              <a:rPr sz="26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gigprice</a:t>
            </a:r>
            <a:r>
              <a:rPr sz="26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decimal(8,2)</a:t>
            </a:r>
            <a:r>
              <a:rPr sz="26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default</a:t>
            </a:r>
            <a:r>
              <a:rPr sz="26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0.0;	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declare</a:t>
            </a:r>
            <a:r>
              <a:rPr sz="26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proposedprice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decimal(8,2);</a:t>
            </a:r>
            <a:endParaRPr sz="2600" dirty="0">
              <a:latin typeface="Arial MT"/>
              <a:cs typeface="Arial MT"/>
            </a:endParaRPr>
          </a:p>
          <a:p>
            <a:pPr marL="12700" marR="2861310">
              <a:lnSpc>
                <a:spcPct val="166000"/>
              </a:lnSpc>
              <a:spcBef>
                <a:spcPts val="2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set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gigprice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(select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max(price)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gigs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where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id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gigid); </a:t>
            </a:r>
            <a:r>
              <a:rPr sz="2600" spc="-70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set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proposedprice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gigprice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+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(gigprice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*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percentage);</a:t>
            </a:r>
            <a:endParaRPr sz="2600" dirty="0">
              <a:latin typeface="Arial MT"/>
              <a:cs typeface="Arial MT"/>
            </a:endParaRPr>
          </a:p>
          <a:p>
            <a:pPr marL="12700" marR="7295515">
              <a:lnSpc>
                <a:spcPct val="167000"/>
              </a:lnSpc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if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(proposedprice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&lt;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maxPrice) </a:t>
            </a:r>
            <a:r>
              <a:rPr sz="2600" spc="-7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then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30322" y="5393858"/>
            <a:ext cx="1965325" cy="3683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10"/>
              </a:lnSpc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set</a:t>
            </a:r>
            <a:r>
              <a:rPr sz="26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maxprice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82947" y="5341620"/>
            <a:ext cx="249682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proposedprice;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9323" y="6003035"/>
            <a:ext cx="8426450" cy="1083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update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gigs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set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price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proposedprice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where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id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gigid;</a:t>
            </a:r>
            <a:endParaRPr sz="2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85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else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30322" y="7375059"/>
            <a:ext cx="1965325" cy="3683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10"/>
              </a:lnSpc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set</a:t>
            </a:r>
            <a:r>
              <a:rPr sz="26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maxprice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82947" y="7322820"/>
            <a:ext cx="155892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gigprice;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1022" y="7984235"/>
            <a:ext cx="1294765" cy="1083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end</a:t>
            </a:r>
            <a:r>
              <a:rPr sz="2600" spc="-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if;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85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end;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1022" y="477012"/>
            <a:ext cx="564959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var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sql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"{call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SetNewPrice(?,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?,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?)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}";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022" y="1214628"/>
            <a:ext cx="756539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try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(CallableStatement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cs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conn.prepareCall(sql))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{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cs.setInt(1,</a:t>
            </a:r>
            <a:r>
              <a:rPr spc="-20" dirty="0"/>
              <a:t> </a:t>
            </a:r>
            <a:r>
              <a:rPr spc="-5" dirty="0"/>
              <a:t>1);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 dirty="0"/>
          </a:p>
          <a:p>
            <a:pPr marL="196850">
              <a:lnSpc>
                <a:spcPct val="100000"/>
              </a:lnSpc>
            </a:pPr>
            <a:r>
              <a:rPr spc="-5" dirty="0"/>
              <a:t>cs.setDouble(2,</a:t>
            </a:r>
            <a:r>
              <a:rPr spc="-15" dirty="0"/>
              <a:t> </a:t>
            </a:r>
            <a:r>
              <a:rPr spc="-5" dirty="0"/>
              <a:t>0.1);</a:t>
            </a:r>
          </a:p>
          <a:p>
            <a:pPr marL="196850" marR="1131570">
              <a:lnSpc>
                <a:spcPct val="185000"/>
              </a:lnSpc>
              <a:spcBef>
                <a:spcPts val="25"/>
              </a:spcBef>
            </a:pPr>
            <a:r>
              <a:rPr spc="-5" dirty="0"/>
              <a:t>cs.setDouble(3, 12.0); </a:t>
            </a:r>
            <a:r>
              <a:rPr dirty="0"/>
              <a:t> </a:t>
            </a:r>
            <a:r>
              <a:rPr spc="-5" dirty="0"/>
              <a:t>cs.registerOutParameter(3,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 dirty="0"/>
          </a:p>
          <a:p>
            <a:pPr marL="2400300">
              <a:lnSpc>
                <a:spcPct val="100000"/>
              </a:lnSpc>
            </a:pPr>
            <a:r>
              <a:rPr spc="-15" dirty="0"/>
              <a:t>Types.DECIMAL);</a:t>
            </a:r>
          </a:p>
          <a:p>
            <a:pPr marL="381000" marR="5080">
              <a:lnSpc>
                <a:spcPct val="185000"/>
              </a:lnSpc>
              <a:spcBef>
                <a:spcPts val="25"/>
              </a:spcBef>
            </a:pPr>
            <a:r>
              <a:rPr dirty="0"/>
              <a:t>var </a:t>
            </a:r>
            <a:r>
              <a:rPr spc="-5" dirty="0"/>
              <a:t>result </a:t>
            </a:r>
            <a:r>
              <a:rPr dirty="0"/>
              <a:t>= </a:t>
            </a:r>
            <a:r>
              <a:rPr spc="-5" dirty="0"/>
              <a:t>cs.execute(); </a:t>
            </a:r>
            <a:r>
              <a:rPr dirty="0"/>
              <a:t> </a:t>
            </a:r>
            <a:r>
              <a:rPr spc="-5" dirty="0"/>
              <a:t>System.out.println("New</a:t>
            </a:r>
            <a:r>
              <a:rPr dirty="0"/>
              <a:t> </a:t>
            </a:r>
            <a:r>
              <a:rPr spc="-5" dirty="0"/>
              <a:t>price:</a:t>
            </a:r>
            <a:r>
              <a:rPr spc="5" dirty="0"/>
              <a:t> </a:t>
            </a:r>
            <a:r>
              <a:rPr dirty="0"/>
              <a:t>" +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 dirty="0"/>
          </a:p>
          <a:p>
            <a:pPr marL="2221865">
              <a:lnSpc>
                <a:spcPct val="100000"/>
              </a:lnSpc>
            </a:pPr>
            <a:r>
              <a:rPr spc="-5" dirty="0"/>
              <a:t>cs.getDouble(3));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 dirty="0"/>
          </a:p>
          <a:p>
            <a:pPr marL="12700">
              <a:lnSpc>
                <a:spcPct val="100000"/>
              </a:lnSpc>
            </a:pPr>
            <a:r>
              <a:rPr dirty="0"/>
              <a:t>}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01280">
              <a:lnSpc>
                <a:spcPct val="100000"/>
              </a:lnSpc>
              <a:spcBef>
                <a:spcPts val="100"/>
              </a:spcBef>
              <a:tabLst>
                <a:tab pos="8059420" algn="l"/>
              </a:tabLst>
            </a:pPr>
            <a:r>
              <a:rPr sz="2000" b="0" spc="-195" dirty="0"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pc="45" dirty="0"/>
              <a:t>Create</a:t>
            </a:r>
            <a:r>
              <a:rPr spc="-65" dirty="0"/>
              <a:t> </a:t>
            </a:r>
            <a:r>
              <a:rPr spc="85" dirty="0"/>
              <a:t>the</a:t>
            </a:r>
            <a:r>
              <a:rPr spc="-65" dirty="0"/>
              <a:t> </a:t>
            </a:r>
            <a:r>
              <a:rPr spc="-105" dirty="0"/>
              <a:t>SQL</a:t>
            </a:r>
            <a:r>
              <a:rPr spc="-65" dirty="0"/>
              <a:t> </a:t>
            </a:r>
            <a:r>
              <a:rPr spc="35" dirty="0"/>
              <a:t>statement</a:t>
            </a:r>
            <a:r>
              <a:rPr spc="-65" dirty="0"/>
              <a:t> </a:t>
            </a:r>
            <a:r>
              <a:rPr spc="40" dirty="0"/>
              <a:t>(note</a:t>
            </a:r>
            <a:r>
              <a:rPr spc="-60" dirty="0"/>
              <a:t> </a:t>
            </a:r>
            <a:r>
              <a:rPr spc="85" dirty="0"/>
              <a:t>the</a:t>
            </a:r>
            <a:r>
              <a:rPr spc="-65" dirty="0"/>
              <a:t> </a:t>
            </a:r>
            <a:r>
              <a:rPr spc="-70" dirty="0"/>
              <a:t>'?')</a:t>
            </a:r>
            <a:endParaRPr sz="2000" dirty="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89239" y="1253235"/>
            <a:ext cx="30441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Prepare</a:t>
            </a:r>
            <a:r>
              <a:rPr sz="28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call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89239" y="3042411"/>
            <a:ext cx="6907530" cy="2549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Set</a:t>
            </a:r>
            <a:r>
              <a:rPr sz="28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28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values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39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Set</a:t>
            </a:r>
            <a:r>
              <a:rPr sz="28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value</a:t>
            </a:r>
            <a:r>
              <a:rPr sz="28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28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INOUT</a:t>
            </a:r>
            <a:r>
              <a:rPr sz="28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parameter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-1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Also</a:t>
            </a:r>
            <a:r>
              <a:rPr sz="28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register</a:t>
            </a:r>
            <a:r>
              <a:rPr sz="28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that</a:t>
            </a:r>
            <a:r>
              <a:rPr sz="28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1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28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28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OUT</a:t>
            </a:r>
            <a:r>
              <a:rPr sz="28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parameter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89239" y="6636003"/>
            <a:ext cx="6543675" cy="1342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Execute</a:t>
            </a:r>
            <a:r>
              <a:rPr sz="28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query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1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28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28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28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out</a:t>
            </a:r>
            <a:r>
              <a:rPr sz="28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parameter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36863" y="2526283"/>
            <a:ext cx="8186420" cy="11201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indent="7620">
              <a:lnSpc>
                <a:spcPts val="4300"/>
              </a:lnSpc>
              <a:spcBef>
                <a:spcPts val="215"/>
              </a:spcBef>
            </a:pPr>
            <a:r>
              <a:rPr sz="3600" spc="-55" dirty="0">
                <a:solidFill>
                  <a:srgbClr val="F15B2A"/>
                </a:solidFill>
              </a:rPr>
              <a:t>Use</a:t>
            </a:r>
            <a:r>
              <a:rPr sz="3600" spc="-70" dirty="0">
                <a:solidFill>
                  <a:srgbClr val="F15B2A"/>
                </a:solidFill>
              </a:rPr>
              <a:t> </a:t>
            </a:r>
            <a:r>
              <a:rPr sz="3600" spc="-30" dirty="0">
                <a:solidFill>
                  <a:srgbClr val="F15B2A"/>
                </a:solidFill>
              </a:rPr>
              <a:t>a</a:t>
            </a:r>
            <a:r>
              <a:rPr sz="3600" spc="-75" dirty="0">
                <a:solidFill>
                  <a:srgbClr val="F15B2A"/>
                </a:solidFill>
              </a:rPr>
              <a:t> </a:t>
            </a:r>
            <a:r>
              <a:rPr sz="3600" spc="25" dirty="0">
                <a:solidFill>
                  <a:srgbClr val="F15B2A"/>
                </a:solidFill>
              </a:rPr>
              <a:t>CallableStatement</a:t>
            </a:r>
            <a:r>
              <a:rPr sz="3600" spc="-75" dirty="0">
                <a:solidFill>
                  <a:srgbClr val="F15B2A"/>
                </a:solidFill>
              </a:rPr>
              <a:t> </a:t>
            </a:r>
            <a:r>
              <a:rPr sz="3600" spc="75" dirty="0">
                <a:solidFill>
                  <a:srgbClr val="F15B2A"/>
                </a:solidFill>
              </a:rPr>
              <a:t>to</a:t>
            </a:r>
            <a:r>
              <a:rPr sz="3600" spc="-70" dirty="0">
                <a:solidFill>
                  <a:srgbClr val="F15B2A"/>
                </a:solidFill>
              </a:rPr>
              <a:t> </a:t>
            </a:r>
            <a:r>
              <a:rPr sz="3600" spc="60" dirty="0">
                <a:solidFill>
                  <a:srgbClr val="F15B2A"/>
                </a:solidFill>
              </a:rPr>
              <a:t>execute</a:t>
            </a:r>
            <a:r>
              <a:rPr sz="3600" spc="-70" dirty="0">
                <a:solidFill>
                  <a:srgbClr val="F15B2A"/>
                </a:solidFill>
              </a:rPr>
              <a:t> </a:t>
            </a:r>
            <a:r>
              <a:rPr sz="3600" spc="-30" dirty="0">
                <a:solidFill>
                  <a:srgbClr val="F15B2A"/>
                </a:solidFill>
              </a:rPr>
              <a:t>a </a:t>
            </a:r>
            <a:r>
              <a:rPr sz="3600" spc="-985" dirty="0">
                <a:solidFill>
                  <a:srgbClr val="F15B2A"/>
                </a:solidFill>
              </a:rPr>
              <a:t> </a:t>
            </a:r>
            <a:r>
              <a:rPr sz="3600" spc="-5" dirty="0">
                <a:solidFill>
                  <a:srgbClr val="F15B2A"/>
                </a:solidFill>
              </a:rPr>
              <a:t>stored</a:t>
            </a:r>
            <a:r>
              <a:rPr sz="3600" spc="-70" dirty="0">
                <a:solidFill>
                  <a:srgbClr val="F15B2A"/>
                </a:solidFill>
              </a:rPr>
              <a:t> </a:t>
            </a:r>
            <a:r>
              <a:rPr sz="3600" spc="20" dirty="0">
                <a:solidFill>
                  <a:srgbClr val="F15B2A"/>
                </a:solidFill>
              </a:rPr>
              <a:t>procedure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54076" rIns="0" bIns="0" rtlCol="0">
            <a:spAutoFit/>
          </a:bodyPr>
          <a:lstStyle/>
          <a:p>
            <a:pPr marL="6675120" marR="1277620" indent="762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Show </a:t>
            </a:r>
            <a:r>
              <a:rPr spc="-10" dirty="0"/>
              <a:t>how</a:t>
            </a:r>
            <a:r>
              <a:rPr spc="-70" dirty="0"/>
              <a:t> </a:t>
            </a:r>
            <a:r>
              <a:rPr spc="75" dirty="0"/>
              <a:t>to</a:t>
            </a:r>
            <a:r>
              <a:rPr spc="-65" dirty="0"/>
              <a:t> </a:t>
            </a:r>
            <a:r>
              <a:rPr spc="-135" dirty="0"/>
              <a:t>pass</a:t>
            </a:r>
            <a:r>
              <a:rPr spc="-65" dirty="0"/>
              <a:t> </a:t>
            </a:r>
            <a:r>
              <a:rPr spc="25" dirty="0"/>
              <a:t>data</a:t>
            </a:r>
            <a:r>
              <a:rPr spc="-70" dirty="0"/>
              <a:t> </a:t>
            </a:r>
            <a:r>
              <a:rPr spc="75" dirty="0"/>
              <a:t>to</a:t>
            </a:r>
            <a:r>
              <a:rPr spc="-65" dirty="0"/>
              <a:t> </a:t>
            </a:r>
            <a:r>
              <a:rPr spc="110" dirty="0"/>
              <a:t>the </a:t>
            </a:r>
            <a:r>
              <a:rPr spc="-985" dirty="0"/>
              <a:t> </a:t>
            </a:r>
            <a:r>
              <a:rPr spc="25" dirty="0"/>
              <a:t>CallableStatement</a:t>
            </a:r>
          </a:p>
          <a:p>
            <a:pPr marL="6675120" marR="5080" indent="7620">
              <a:lnSpc>
                <a:spcPct val="102000"/>
              </a:lnSpc>
              <a:spcBef>
                <a:spcPts val="2565"/>
              </a:spcBef>
            </a:pPr>
            <a:r>
              <a:rPr spc="-70" dirty="0"/>
              <a:t>Show</a:t>
            </a:r>
            <a:r>
              <a:rPr spc="-75" dirty="0"/>
              <a:t> </a:t>
            </a:r>
            <a:r>
              <a:rPr spc="-10" dirty="0"/>
              <a:t>how</a:t>
            </a:r>
            <a:r>
              <a:rPr spc="-75" dirty="0"/>
              <a:t> </a:t>
            </a:r>
            <a:r>
              <a:rPr spc="75" dirty="0"/>
              <a:t>to</a:t>
            </a:r>
            <a:r>
              <a:rPr spc="-70" dirty="0"/>
              <a:t> </a:t>
            </a:r>
            <a:r>
              <a:rPr spc="45" dirty="0"/>
              <a:t>retrieve</a:t>
            </a:r>
            <a:r>
              <a:rPr spc="-70" dirty="0"/>
              <a:t> </a:t>
            </a:r>
            <a:r>
              <a:rPr spc="30" dirty="0"/>
              <a:t>data</a:t>
            </a:r>
            <a:r>
              <a:rPr spc="-70" dirty="0"/>
              <a:t> </a:t>
            </a:r>
            <a:r>
              <a:rPr spc="-30" dirty="0"/>
              <a:t>from</a:t>
            </a:r>
            <a:r>
              <a:rPr spc="-80" dirty="0"/>
              <a:t> </a:t>
            </a:r>
            <a:r>
              <a:rPr spc="110" dirty="0"/>
              <a:t>the </a:t>
            </a:r>
            <a:r>
              <a:rPr spc="-985" dirty="0"/>
              <a:t> </a:t>
            </a:r>
            <a:r>
              <a:rPr spc="25" dirty="0"/>
              <a:t>CallableStatement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33236" y="2656839"/>
            <a:ext cx="2886710" cy="1034415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647700" marR="5080" indent="-635635">
              <a:lnSpc>
                <a:spcPct val="79000"/>
              </a:lnSpc>
              <a:spcBef>
                <a:spcPts val="1035"/>
              </a:spcBef>
            </a:pPr>
            <a:r>
              <a:rPr sz="3700" spc="-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What's</a:t>
            </a:r>
            <a:r>
              <a:rPr sz="3700" spc="-1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700" spc="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in</a:t>
            </a:r>
            <a:r>
              <a:rPr sz="3700" spc="-1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700" spc="-9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This </a:t>
            </a:r>
            <a:r>
              <a:rPr sz="3700" spc="-969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700" spc="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Module</a:t>
            </a:r>
            <a:endParaRPr sz="37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45120" y="4684395"/>
            <a:ext cx="623760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In/Out </a:t>
            </a:r>
            <a:r>
              <a:rPr sz="3600" b="1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Parameters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20</a:t>
            </a:fld>
            <a:endParaRPr/>
          </a:p>
        </p:txBody>
      </p:sp>
      <p:sp>
        <p:nvSpPr>
          <p:cNvPr id="6" name="object 3"/>
          <p:cNvSpPr txBox="1"/>
          <p:nvPr/>
        </p:nvSpPr>
        <p:spPr>
          <a:xfrm>
            <a:off x="713105" y="2861310"/>
            <a:ext cx="6189345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Demo</a:t>
            </a:r>
            <a:endParaRPr lang="en-US" sz="5400" dirty="0">
              <a:latin typeface="Microsoft Sans Serif" panose="020B0604020202020204"/>
              <a:cs typeface="Microsoft Sans Serif" panose="020B06040202020202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36863" y="2181859"/>
            <a:ext cx="9333230" cy="11201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indent="7620">
              <a:lnSpc>
                <a:spcPts val="4300"/>
              </a:lnSpc>
              <a:spcBef>
                <a:spcPts val="215"/>
              </a:spcBef>
            </a:pPr>
            <a:r>
              <a:rPr sz="3600" spc="-55" dirty="0">
                <a:solidFill>
                  <a:srgbClr val="F15B2A"/>
                </a:solidFill>
              </a:rPr>
              <a:t>Use</a:t>
            </a:r>
            <a:r>
              <a:rPr sz="3600" spc="-70" dirty="0">
                <a:solidFill>
                  <a:srgbClr val="F15B2A"/>
                </a:solidFill>
              </a:rPr>
              <a:t> </a:t>
            </a:r>
            <a:r>
              <a:rPr sz="3600" spc="-30" dirty="0">
                <a:solidFill>
                  <a:srgbClr val="F15B2A"/>
                </a:solidFill>
              </a:rPr>
              <a:t>a</a:t>
            </a:r>
            <a:r>
              <a:rPr sz="3600" spc="-70" dirty="0">
                <a:solidFill>
                  <a:srgbClr val="F15B2A"/>
                </a:solidFill>
              </a:rPr>
              <a:t> </a:t>
            </a:r>
            <a:r>
              <a:rPr sz="3600" spc="25" dirty="0">
                <a:solidFill>
                  <a:srgbClr val="F15B2A"/>
                </a:solidFill>
              </a:rPr>
              <a:t>CallableStatement</a:t>
            </a:r>
            <a:r>
              <a:rPr sz="3600" spc="-70" dirty="0">
                <a:solidFill>
                  <a:srgbClr val="F15B2A"/>
                </a:solidFill>
              </a:rPr>
              <a:t> </a:t>
            </a:r>
            <a:r>
              <a:rPr sz="3600" spc="75" dirty="0">
                <a:solidFill>
                  <a:srgbClr val="F15B2A"/>
                </a:solidFill>
              </a:rPr>
              <a:t>to</a:t>
            </a:r>
            <a:r>
              <a:rPr sz="3600" spc="-75" dirty="0">
                <a:solidFill>
                  <a:srgbClr val="F15B2A"/>
                </a:solidFill>
              </a:rPr>
              <a:t> </a:t>
            </a:r>
            <a:r>
              <a:rPr sz="3600" spc="60" dirty="0">
                <a:solidFill>
                  <a:srgbClr val="F15B2A"/>
                </a:solidFill>
              </a:rPr>
              <a:t>execute</a:t>
            </a:r>
            <a:r>
              <a:rPr sz="3600" spc="-65" dirty="0">
                <a:solidFill>
                  <a:srgbClr val="F15B2A"/>
                </a:solidFill>
              </a:rPr>
              <a:t> </a:t>
            </a:r>
            <a:r>
              <a:rPr sz="3600" spc="-5" dirty="0">
                <a:solidFill>
                  <a:srgbClr val="F15B2A"/>
                </a:solidFill>
              </a:rPr>
              <a:t>stored </a:t>
            </a:r>
            <a:r>
              <a:rPr sz="3600" spc="-985" dirty="0">
                <a:solidFill>
                  <a:srgbClr val="F15B2A"/>
                </a:solidFill>
              </a:rPr>
              <a:t> </a:t>
            </a:r>
            <a:r>
              <a:rPr sz="3600" spc="-5" dirty="0">
                <a:solidFill>
                  <a:srgbClr val="F15B2A"/>
                </a:solidFill>
              </a:rPr>
              <a:t>procedures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274445" y="3617595"/>
            <a:ext cx="16578580" cy="41751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8274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Have</a:t>
            </a:r>
            <a:r>
              <a:rPr spc="-65" dirty="0"/>
              <a:t> </a:t>
            </a:r>
            <a:r>
              <a:rPr spc="-30" dirty="0"/>
              <a:t>a</a:t>
            </a:r>
            <a:r>
              <a:rPr spc="-65" dirty="0"/>
              <a:t> </a:t>
            </a:r>
            <a:r>
              <a:rPr spc="-5" dirty="0"/>
              <a:t>specific</a:t>
            </a:r>
            <a:r>
              <a:rPr spc="-70" dirty="0"/>
              <a:t> </a:t>
            </a:r>
            <a:r>
              <a:rPr spc="-50" dirty="0"/>
              <a:t>syntax</a:t>
            </a:r>
            <a:r>
              <a:rPr spc="-75" dirty="0"/>
              <a:t> </a:t>
            </a:r>
            <a:r>
              <a:rPr spc="35" dirty="0"/>
              <a:t>–</a:t>
            </a:r>
            <a:r>
              <a:rPr spc="-65" dirty="0"/>
              <a:t> </a:t>
            </a:r>
            <a:r>
              <a:rPr spc="-55" dirty="0"/>
              <a:t>{</a:t>
            </a:r>
            <a:r>
              <a:rPr spc="-70" dirty="0"/>
              <a:t> </a:t>
            </a:r>
            <a:r>
              <a:rPr spc="-25" dirty="0"/>
              <a:t>call</a:t>
            </a:r>
            <a:r>
              <a:rPr spc="-65" dirty="0"/>
              <a:t> </a:t>
            </a:r>
            <a:r>
              <a:rPr spc="-170" dirty="0"/>
              <a:t>...</a:t>
            </a:r>
            <a:r>
              <a:rPr spc="-65" dirty="0"/>
              <a:t> </a:t>
            </a:r>
            <a:r>
              <a:rPr spc="-55" dirty="0"/>
              <a:t>}</a:t>
            </a:r>
          </a:p>
          <a:p>
            <a:pPr marL="6682740" marR="5080">
              <a:lnSpc>
                <a:spcPct val="162000"/>
              </a:lnSpc>
              <a:spcBef>
                <a:spcPts val="20"/>
              </a:spcBef>
            </a:pPr>
            <a:r>
              <a:rPr spc="10" dirty="0"/>
              <a:t>Can</a:t>
            </a:r>
            <a:r>
              <a:rPr spc="-60" dirty="0"/>
              <a:t> </a:t>
            </a:r>
            <a:r>
              <a:rPr spc="-5" dirty="0"/>
              <a:t>have</a:t>
            </a:r>
            <a:r>
              <a:rPr spc="-60" dirty="0"/>
              <a:t> </a:t>
            </a:r>
            <a:r>
              <a:rPr spc="-35" dirty="0"/>
              <a:t>IN,</a:t>
            </a:r>
            <a:r>
              <a:rPr spc="-55" dirty="0"/>
              <a:t> </a:t>
            </a:r>
            <a:r>
              <a:rPr spc="-30" dirty="0"/>
              <a:t>OUT</a:t>
            </a:r>
            <a:r>
              <a:rPr spc="-65" dirty="0"/>
              <a:t> </a:t>
            </a:r>
            <a:r>
              <a:rPr spc="-10" dirty="0"/>
              <a:t>and</a:t>
            </a:r>
            <a:r>
              <a:rPr spc="-65" dirty="0"/>
              <a:t> </a:t>
            </a:r>
            <a:r>
              <a:rPr spc="85" dirty="0"/>
              <a:t>IN/OUT</a:t>
            </a:r>
            <a:r>
              <a:rPr spc="-60" dirty="0"/>
              <a:t> </a:t>
            </a:r>
            <a:r>
              <a:rPr spc="-10" dirty="0"/>
              <a:t>parameters </a:t>
            </a:r>
            <a:r>
              <a:rPr spc="-985" dirty="0"/>
              <a:t> </a:t>
            </a:r>
            <a:r>
              <a:rPr spc="10" dirty="0"/>
              <a:t>Can</a:t>
            </a:r>
            <a:r>
              <a:rPr spc="-65" dirty="0"/>
              <a:t> </a:t>
            </a:r>
            <a:r>
              <a:rPr spc="30" dirty="0"/>
              <a:t>set</a:t>
            </a:r>
            <a:r>
              <a:rPr spc="-60" dirty="0"/>
              <a:t> </a:t>
            </a:r>
            <a:r>
              <a:rPr spc="-10" dirty="0"/>
              <a:t>parameters</a:t>
            </a:r>
            <a:r>
              <a:rPr spc="-60" dirty="0"/>
              <a:t> </a:t>
            </a:r>
            <a:r>
              <a:rPr spc="-15" dirty="0"/>
              <a:t>by</a:t>
            </a:r>
            <a:r>
              <a:rPr spc="-70" dirty="0"/>
              <a:t> </a:t>
            </a:r>
            <a:r>
              <a:rPr spc="-5" dirty="0"/>
              <a:t>name</a:t>
            </a:r>
            <a:r>
              <a:rPr spc="-60" dirty="0"/>
              <a:t> </a:t>
            </a:r>
            <a:r>
              <a:rPr spc="-50" dirty="0"/>
              <a:t>or</a:t>
            </a:r>
            <a:r>
              <a:rPr spc="-65" dirty="0"/>
              <a:t> </a:t>
            </a:r>
            <a:r>
              <a:rPr spc="-25" dirty="0"/>
              <a:t>column</a:t>
            </a:r>
          </a:p>
          <a:p>
            <a:pPr marL="6682740">
              <a:lnSpc>
                <a:spcPct val="100000"/>
              </a:lnSpc>
              <a:spcBef>
                <a:spcPts val="2785"/>
              </a:spcBef>
            </a:pPr>
            <a:r>
              <a:rPr spc="85" dirty="0"/>
              <a:t>C</a:t>
            </a:r>
            <a:r>
              <a:rPr spc="-45" dirty="0"/>
              <a:t>o</a:t>
            </a:r>
            <a:r>
              <a:rPr spc="-65" dirty="0"/>
              <a:t>l</a:t>
            </a:r>
            <a:r>
              <a:rPr spc="-5" dirty="0"/>
              <a:t>u</a:t>
            </a:r>
            <a:r>
              <a:rPr spc="-90" dirty="0"/>
              <a:t>m</a:t>
            </a:r>
            <a:r>
              <a:rPr spc="-15" dirty="0"/>
              <a:t>n</a:t>
            </a:r>
            <a:r>
              <a:rPr spc="-260" dirty="0"/>
              <a:t>s</a:t>
            </a:r>
            <a:r>
              <a:rPr spc="-60" dirty="0"/>
              <a:t> </a:t>
            </a:r>
            <a:r>
              <a:rPr spc="-35" dirty="0"/>
              <a:t>a</a:t>
            </a:r>
            <a:r>
              <a:rPr spc="30" dirty="0"/>
              <a:t>re</a:t>
            </a:r>
            <a:r>
              <a:rPr spc="-60" dirty="0"/>
              <a:t> </a:t>
            </a:r>
            <a:r>
              <a:rPr spc="-610" dirty="0"/>
              <a:t>1</a:t>
            </a:r>
            <a:r>
              <a:rPr spc="-70" dirty="0"/>
              <a:t> </a:t>
            </a:r>
            <a:r>
              <a:rPr spc="25" dirty="0"/>
              <a:t>b</a:t>
            </a:r>
            <a:r>
              <a:rPr spc="-35" dirty="0"/>
              <a:t>a</a:t>
            </a:r>
            <a:r>
              <a:rPr spc="-260" dirty="0"/>
              <a:t>s</a:t>
            </a:r>
            <a:r>
              <a:rPr spc="114" dirty="0"/>
              <a:t>e</a:t>
            </a:r>
            <a:r>
              <a:rPr spc="25" dirty="0"/>
              <a:t>d</a:t>
            </a:r>
          </a:p>
          <a:p>
            <a:pPr marL="6682740">
              <a:lnSpc>
                <a:spcPct val="100000"/>
              </a:lnSpc>
              <a:spcBef>
                <a:spcPts val="2690"/>
              </a:spcBef>
            </a:pPr>
            <a:r>
              <a:rPr spc="70" dirty="0"/>
              <a:t>Out</a:t>
            </a:r>
            <a:r>
              <a:rPr spc="-70" dirty="0"/>
              <a:t> </a:t>
            </a:r>
            <a:r>
              <a:rPr spc="-10" dirty="0"/>
              <a:t>parameters</a:t>
            </a:r>
            <a:r>
              <a:rPr spc="-65" dirty="0"/>
              <a:t> </a:t>
            </a:r>
            <a:r>
              <a:rPr spc="-30" dirty="0"/>
              <a:t>must</a:t>
            </a:r>
            <a:r>
              <a:rPr spc="-65" dirty="0"/>
              <a:t> </a:t>
            </a:r>
            <a:r>
              <a:rPr spc="70" dirty="0"/>
              <a:t>be</a:t>
            </a:r>
            <a:r>
              <a:rPr spc="-65" dirty="0"/>
              <a:t> </a:t>
            </a:r>
            <a:r>
              <a:rPr spc="15" dirty="0"/>
              <a:t>registered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89161" y="2928619"/>
            <a:ext cx="25749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49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4800" spc="1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4800" spc="-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mm</a:t>
            </a:r>
            <a:r>
              <a:rPr sz="4800" spc="-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ar</a:t>
            </a:r>
            <a:r>
              <a:rPr sz="4800" spc="-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y</a:t>
            </a:r>
            <a:endParaRPr sz="48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21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85298" y="4693411"/>
            <a:ext cx="185293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8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5400" spc="8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5400" spc="-10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5400" spc="-18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u</a:t>
            </a:r>
            <a:r>
              <a:rPr sz="5400" spc="-19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p</a:t>
            </a:r>
            <a:endParaRPr sz="54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86040" y="2018283"/>
            <a:ext cx="8425180" cy="1394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25" dirty="0">
                <a:solidFill>
                  <a:srgbClr val="F15B2A"/>
                </a:solidFill>
              </a:rPr>
              <a:t>Our</a:t>
            </a:r>
            <a:r>
              <a:rPr sz="3400" spc="-60" dirty="0">
                <a:solidFill>
                  <a:srgbClr val="F15B2A"/>
                </a:solidFill>
              </a:rPr>
              <a:t> </a:t>
            </a:r>
            <a:r>
              <a:rPr sz="3400" spc="-10" dirty="0">
                <a:solidFill>
                  <a:srgbClr val="F15B2A"/>
                </a:solidFill>
              </a:rPr>
              <a:t>database</a:t>
            </a:r>
            <a:r>
              <a:rPr sz="3400" spc="-60" dirty="0">
                <a:solidFill>
                  <a:srgbClr val="F15B2A"/>
                </a:solidFill>
              </a:rPr>
              <a:t> </a:t>
            </a:r>
            <a:r>
              <a:rPr sz="3400" spc="-100" dirty="0">
                <a:solidFill>
                  <a:srgbClr val="F15B2A"/>
                </a:solidFill>
              </a:rPr>
              <a:t>has</a:t>
            </a:r>
            <a:r>
              <a:rPr sz="3400" spc="-60" dirty="0">
                <a:solidFill>
                  <a:srgbClr val="F15B2A"/>
                </a:solidFill>
              </a:rPr>
              <a:t> </a:t>
            </a:r>
            <a:r>
              <a:rPr lang="en-US" sz="3400" spc="-10" dirty="0">
                <a:solidFill>
                  <a:srgbClr val="F15B2A"/>
                </a:solidFill>
              </a:rPr>
              <a:t>five </a:t>
            </a:r>
            <a:r>
              <a:rPr sz="3400" spc="-5" dirty="0">
                <a:solidFill>
                  <a:srgbClr val="F15B2A"/>
                </a:solidFill>
              </a:rPr>
              <a:t>stored</a:t>
            </a:r>
            <a:r>
              <a:rPr sz="3400" spc="-60" dirty="0">
                <a:solidFill>
                  <a:srgbClr val="F15B2A"/>
                </a:solidFill>
              </a:rPr>
              <a:t> </a:t>
            </a:r>
            <a:r>
              <a:rPr sz="3400" spc="-10" dirty="0">
                <a:solidFill>
                  <a:srgbClr val="F15B2A"/>
                </a:solidFill>
              </a:rPr>
              <a:t>procedures</a:t>
            </a:r>
            <a:endParaRPr sz="3400"/>
          </a:p>
          <a:p>
            <a:pPr marL="12700">
              <a:lnSpc>
                <a:spcPct val="100000"/>
              </a:lnSpc>
              <a:spcBef>
                <a:spcPts val="2615"/>
              </a:spcBef>
            </a:pPr>
            <a:r>
              <a:rPr sz="3400" spc="114" dirty="0">
                <a:solidFill>
                  <a:srgbClr val="F15B2A"/>
                </a:solidFill>
              </a:rPr>
              <a:t>Get</a:t>
            </a:r>
            <a:r>
              <a:rPr sz="3400" spc="-75" dirty="0">
                <a:solidFill>
                  <a:srgbClr val="F15B2A"/>
                </a:solidFill>
              </a:rPr>
              <a:t> </a:t>
            </a:r>
            <a:r>
              <a:rPr sz="3400" spc="-25" dirty="0">
                <a:solidFill>
                  <a:srgbClr val="F15B2A"/>
                </a:solidFill>
              </a:rPr>
              <a:t>a</a:t>
            </a:r>
            <a:r>
              <a:rPr sz="3400" spc="-70" dirty="0">
                <a:solidFill>
                  <a:srgbClr val="F15B2A"/>
                </a:solidFill>
              </a:rPr>
              <a:t> </a:t>
            </a:r>
            <a:r>
              <a:rPr sz="3400" spc="-40" dirty="0">
                <a:solidFill>
                  <a:srgbClr val="F15B2A"/>
                </a:solidFill>
              </a:rPr>
              <a:t>list</a:t>
            </a:r>
            <a:r>
              <a:rPr sz="3400" spc="-70" dirty="0">
                <a:solidFill>
                  <a:srgbClr val="F15B2A"/>
                </a:solidFill>
              </a:rPr>
              <a:t> </a:t>
            </a:r>
            <a:r>
              <a:rPr sz="3400" spc="10" dirty="0">
                <a:solidFill>
                  <a:srgbClr val="F15B2A"/>
                </a:solidFill>
              </a:rPr>
              <a:t>of</a:t>
            </a:r>
            <a:r>
              <a:rPr sz="3400" spc="-65" dirty="0">
                <a:solidFill>
                  <a:srgbClr val="F15B2A"/>
                </a:solidFill>
              </a:rPr>
              <a:t> </a:t>
            </a:r>
            <a:r>
              <a:rPr sz="3400" spc="-55" dirty="0">
                <a:solidFill>
                  <a:srgbClr val="F15B2A"/>
                </a:solidFill>
              </a:rPr>
              <a:t>all</a:t>
            </a:r>
            <a:r>
              <a:rPr sz="3400" spc="-65" dirty="0">
                <a:solidFill>
                  <a:srgbClr val="F15B2A"/>
                </a:solidFill>
              </a:rPr>
              <a:t> </a:t>
            </a:r>
            <a:r>
              <a:rPr sz="3400" spc="100" dirty="0">
                <a:solidFill>
                  <a:srgbClr val="F15B2A"/>
                </a:solidFill>
              </a:rPr>
              <a:t>the</a:t>
            </a:r>
            <a:r>
              <a:rPr sz="3400" spc="-70" dirty="0">
                <a:solidFill>
                  <a:srgbClr val="F15B2A"/>
                </a:solidFill>
              </a:rPr>
              <a:t> </a:t>
            </a:r>
            <a:r>
              <a:rPr sz="3400" spc="-10" dirty="0">
                <a:solidFill>
                  <a:srgbClr val="F15B2A"/>
                </a:solidFill>
              </a:rPr>
              <a:t>acts</a:t>
            </a:r>
            <a:endParaRPr sz="3400"/>
          </a:p>
        </p:txBody>
      </p:sp>
      <p:sp>
        <p:nvSpPr>
          <p:cNvPr id="5" name="object 5"/>
          <p:cNvSpPr txBox="1"/>
          <p:nvPr/>
        </p:nvSpPr>
        <p:spPr>
          <a:xfrm>
            <a:off x="7686040" y="3731260"/>
            <a:ext cx="9459595" cy="315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Report</a:t>
            </a:r>
            <a:r>
              <a:rPr sz="34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what</a:t>
            </a:r>
            <a:r>
              <a:rPr sz="34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gigs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are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running</a:t>
            </a:r>
            <a:r>
              <a:rPr sz="34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when</a:t>
            </a:r>
            <a:endParaRPr sz="340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710"/>
              </a:spcBef>
            </a:pPr>
            <a:r>
              <a:rPr sz="34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Tell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us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total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9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sales</a:t>
            </a:r>
            <a:endParaRPr sz="340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735"/>
              </a:spcBef>
            </a:pPr>
            <a:r>
              <a:rPr sz="3400" b="1" spc="-114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Try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raise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ticket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price</a:t>
            </a:r>
          </a:p>
          <a:p>
            <a:pPr marL="12700" algn="l">
              <a:lnSpc>
                <a:spcPct val="100000"/>
              </a:lnSpc>
              <a:spcBef>
                <a:spcPts val="2735"/>
              </a:spcBef>
              <a:buClrTx/>
              <a:buSzTx/>
              <a:buFontTx/>
            </a:pPr>
            <a:r>
              <a:rPr sz="3400" b="1" spc="100" dirty="0">
                <a:solidFill>
                  <a:srgbClr val="F15B2A"/>
                </a:solidFill>
                <a:highlight>
                  <a:srgbClr val="FFFF00"/>
                </a:highlight>
                <a:latin typeface="Arial" panose="020B0604020202020204"/>
                <a:cs typeface="Arial" panose="020B0604020202020204"/>
              </a:rPr>
              <a:t>Declare an Exit Handler for exceptions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682865" y="7172452"/>
            <a:ext cx="8937625" cy="10648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3175">
              <a:lnSpc>
                <a:spcPct val="101000"/>
              </a:lnSpc>
              <a:spcBef>
                <a:spcPts val="75"/>
              </a:spcBef>
            </a:pPr>
            <a:r>
              <a:rPr sz="3400" b="1" spc="-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These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allow</a:t>
            </a:r>
            <a:r>
              <a:rPr sz="34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us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show</a:t>
            </a:r>
            <a:r>
              <a:rPr sz="34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IN,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OUT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IN/OUT </a:t>
            </a:r>
            <a:r>
              <a:rPr sz="3400" b="1" spc="-9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parameters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95693" y="4373371"/>
            <a:ext cx="5043170" cy="1494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4800" spc="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CallableStatement</a:t>
            </a:r>
            <a:endParaRPr sz="4800">
              <a:latin typeface="Microsoft Sans Serif" panose="020B0604020202020204"/>
              <a:cs typeface="Microsoft Sans Serif" panose="020B0604020202020204"/>
            </a:endParaRPr>
          </a:p>
          <a:p>
            <a:pPr marR="5080" algn="r">
              <a:lnSpc>
                <a:spcPct val="100000"/>
              </a:lnSpc>
              <a:spcBef>
                <a:spcPts val="45"/>
              </a:spcBef>
            </a:pPr>
            <a:r>
              <a:rPr sz="4800" spc="-8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Syntax</a:t>
            </a:r>
            <a:endParaRPr sz="48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86040" y="3307588"/>
            <a:ext cx="560895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5" dirty="0">
                <a:solidFill>
                  <a:srgbClr val="F15B2A"/>
                </a:solidFill>
              </a:rPr>
              <a:t>Called</a:t>
            </a:r>
            <a:r>
              <a:rPr sz="3400" spc="-65" dirty="0">
                <a:solidFill>
                  <a:srgbClr val="F15B2A"/>
                </a:solidFill>
              </a:rPr>
              <a:t> </a:t>
            </a:r>
            <a:r>
              <a:rPr sz="3400" dirty="0">
                <a:solidFill>
                  <a:srgbClr val="F15B2A"/>
                </a:solidFill>
              </a:rPr>
              <a:t>Procedure</a:t>
            </a:r>
            <a:r>
              <a:rPr sz="3400" spc="-65" dirty="0">
                <a:solidFill>
                  <a:srgbClr val="F15B2A"/>
                </a:solidFill>
              </a:rPr>
              <a:t> </a:t>
            </a:r>
            <a:r>
              <a:rPr sz="3400" spc="-55" dirty="0">
                <a:solidFill>
                  <a:srgbClr val="F15B2A"/>
                </a:solidFill>
              </a:rPr>
              <a:t>Syntax</a:t>
            </a:r>
            <a:r>
              <a:rPr sz="3400" spc="-70" dirty="0">
                <a:solidFill>
                  <a:srgbClr val="F15B2A"/>
                </a:solidFill>
              </a:rPr>
              <a:t> </a:t>
            </a:r>
            <a:r>
              <a:rPr sz="3400" spc="-220" dirty="0">
                <a:solidFill>
                  <a:srgbClr val="F15B2A"/>
                </a:solidFill>
              </a:rPr>
              <a:t>is:</a:t>
            </a:r>
            <a:endParaRPr sz="3400"/>
          </a:p>
        </p:txBody>
      </p:sp>
      <p:sp>
        <p:nvSpPr>
          <p:cNvPr id="5" name="object 5"/>
          <p:cNvSpPr txBox="1"/>
          <p:nvPr/>
        </p:nvSpPr>
        <p:spPr>
          <a:xfrm>
            <a:off x="7682865" y="4157979"/>
            <a:ext cx="9493250" cy="193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2150">
              <a:lnSpc>
                <a:spcPct val="100000"/>
              </a:lnSpc>
              <a:spcBef>
                <a:spcPts val="100"/>
              </a:spcBef>
            </a:pPr>
            <a:r>
              <a:rPr sz="3400" b="1" spc="-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{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call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F79D7F"/>
                </a:solidFill>
                <a:latin typeface="Arial" panose="020B0604020202020204"/>
                <a:cs typeface="Arial" panose="020B0604020202020204"/>
              </a:rPr>
              <a:t>procedure_name()</a:t>
            </a:r>
            <a:r>
              <a:rPr sz="3400" b="1" spc="-60" dirty="0">
                <a:solidFill>
                  <a:srgbClr val="F79D7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}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 marR="5080" indent="3175">
              <a:lnSpc>
                <a:spcPct val="101000"/>
              </a:lnSpc>
              <a:spcBef>
                <a:spcPts val="2710"/>
              </a:spcBef>
            </a:pPr>
            <a:r>
              <a:rPr sz="3400" b="1" spc="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Where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procedure_name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name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3400" b="1" spc="-9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stored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procedure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database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3722" y="694471"/>
            <a:ext cx="3987800" cy="3683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30"/>
              </a:lnSpc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create</a:t>
            </a:r>
            <a:r>
              <a:rPr sz="26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procedure</a:t>
            </a:r>
            <a:r>
              <a:rPr sz="26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GetActs()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022" y="1342643"/>
            <a:ext cx="83439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beg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i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n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9323" y="2040636"/>
            <a:ext cx="88900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select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17697" y="2091470"/>
            <a:ext cx="4056379" cy="3683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20"/>
              </a:lnSpc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acts.name,</a:t>
            </a:r>
            <a:r>
              <a:rPr sz="26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acts.recordlabel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9323" y="2738628"/>
            <a:ext cx="5146040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26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acts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375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where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acts.recordlabel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IS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NOT</a:t>
            </a:r>
            <a:r>
              <a:rPr sz="26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null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5306" y="4847844"/>
            <a:ext cx="7164070" cy="3324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6715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order</a:t>
            </a:r>
            <a:r>
              <a:rPr sz="2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by</a:t>
            </a:r>
            <a:r>
              <a:rPr sz="26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acts.name;</a:t>
            </a:r>
            <a:endParaRPr sz="2600">
              <a:latin typeface="Arial MT"/>
              <a:cs typeface="Arial MT"/>
            </a:endParaRPr>
          </a:p>
          <a:p>
            <a:pPr marL="18415">
              <a:lnSpc>
                <a:spcPct val="100000"/>
              </a:lnSpc>
              <a:spcBef>
                <a:spcPts val="2375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end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 MT"/>
              <a:cs typeface="Arial MT"/>
            </a:endParaRPr>
          </a:p>
          <a:p>
            <a:pPr marL="18415">
              <a:lnSpc>
                <a:spcPct val="100000"/>
              </a:lnSpc>
            </a:pPr>
            <a:r>
              <a:rPr sz="4400" spc="2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4400" spc="-3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4400" spc="-2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4400" spc="-204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4400" spc="-7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ed</a:t>
            </a:r>
            <a:r>
              <a:rPr sz="4400" spc="-32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4400" spc="21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P</a:t>
            </a:r>
            <a:r>
              <a:rPr sz="4400" spc="-28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4400" spc="-6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oce</a:t>
            </a:r>
            <a:r>
              <a:rPr sz="4400" spc="-7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4400" spc="-27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u</a:t>
            </a:r>
            <a:r>
              <a:rPr sz="4400" spc="-18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4400" spc="1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endParaRPr sz="4400">
              <a:latin typeface="Lucida Sans Unicode" panose="020B0602030504020204"/>
              <a:cs typeface="Lucida Sans Unicode" panose="020B0602030504020204"/>
            </a:endParaRPr>
          </a:p>
          <a:p>
            <a:pPr marL="12700">
              <a:lnSpc>
                <a:spcPct val="100000"/>
              </a:lnSpc>
              <a:spcBef>
                <a:spcPts val="2265"/>
              </a:spcBef>
            </a:pPr>
            <a:r>
              <a:rPr sz="30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This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gets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all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acts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record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label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62415" cy="10287000"/>
          </a:xfrm>
          <a:custGeom>
            <a:avLst/>
            <a:gdLst/>
            <a:ahLst/>
            <a:cxnLst/>
            <a:rect l="l" t="t" r="r" b="b"/>
            <a:pathLst>
              <a:path w="9162415" h="10287000">
                <a:moveTo>
                  <a:pt x="0" y="10286999"/>
                </a:moveTo>
                <a:lnTo>
                  <a:pt x="9162288" y="10286999"/>
                </a:lnTo>
                <a:lnTo>
                  <a:pt x="9162288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162288" y="1"/>
            <a:ext cx="9126220" cy="10287000"/>
            <a:chOff x="9162288" y="1"/>
            <a:chExt cx="9126220" cy="10287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27295" y="9223247"/>
              <a:ext cx="676655" cy="67665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162288" y="1"/>
              <a:ext cx="9126220" cy="10287000"/>
            </a:xfrm>
            <a:custGeom>
              <a:avLst/>
              <a:gdLst/>
              <a:ahLst/>
              <a:cxnLst/>
              <a:rect l="l" t="t" r="r" b="b"/>
              <a:pathLst>
                <a:path w="9126219" h="10287000">
                  <a:moveTo>
                    <a:pt x="9125712" y="0"/>
                  </a:moveTo>
                  <a:lnTo>
                    <a:pt x="0" y="0"/>
                  </a:lnTo>
                  <a:lnTo>
                    <a:pt x="0" y="10287001"/>
                  </a:lnTo>
                  <a:lnTo>
                    <a:pt x="9125712" y="10287001"/>
                  </a:lnTo>
                  <a:lnTo>
                    <a:pt x="91257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81022" y="477012"/>
            <a:ext cx="4087495" cy="8130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600" dirty="0">
                <a:solidFill>
                  <a:srgbClr val="404040"/>
                </a:solidFill>
                <a:latin typeface="Arial MT"/>
                <a:cs typeface="Arial MT"/>
              </a:rPr>
              <a:t>String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sql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"{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call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GetActs()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}";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1022" y="1214628"/>
            <a:ext cx="756539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try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(CallableStatement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cs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conn.prepareCall(sql))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{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9323" y="1964436"/>
            <a:ext cx="40189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var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rs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cs.executeQuery();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9323" y="2699004"/>
            <a:ext cx="250317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while</a:t>
            </a:r>
            <a:r>
              <a:rPr sz="26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(rs.next())</a:t>
            </a:r>
            <a:r>
              <a:rPr sz="2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{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17622" y="3436619"/>
            <a:ext cx="48431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var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name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=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rs.getString("name");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17622" y="4174235"/>
            <a:ext cx="26079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var</a:t>
            </a:r>
            <a:r>
              <a:rPr sz="2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recordLabel</a:t>
            </a:r>
            <a:r>
              <a:rPr sz="2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17622" y="4908803"/>
            <a:ext cx="4311650" cy="1171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215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rs.getString("recordlabel");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System.out.println(name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+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"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"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82897" y="6396228"/>
            <a:ext cx="225679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+</a:t>
            </a:r>
            <a:r>
              <a:rPr sz="26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recordLabel);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1022" y="7130795"/>
            <a:ext cx="504190" cy="1159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9489239" y="363219"/>
            <a:ext cx="768413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b="0" spc="-195" dirty="0"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pc="45" dirty="0"/>
              <a:t>Create</a:t>
            </a:r>
            <a:r>
              <a:rPr spc="-65" dirty="0"/>
              <a:t> </a:t>
            </a:r>
            <a:r>
              <a:rPr spc="85" dirty="0"/>
              <a:t>the</a:t>
            </a:r>
            <a:r>
              <a:rPr spc="-60" dirty="0"/>
              <a:t> </a:t>
            </a:r>
            <a:r>
              <a:rPr spc="-105" dirty="0"/>
              <a:t>SQL</a:t>
            </a:r>
            <a:r>
              <a:rPr spc="-60" dirty="0"/>
              <a:t> </a:t>
            </a:r>
            <a:r>
              <a:rPr spc="35" dirty="0"/>
              <a:t>statement</a:t>
            </a:r>
            <a:r>
              <a:rPr spc="-60" dirty="0"/>
              <a:t> </a:t>
            </a:r>
            <a:r>
              <a:rPr spc="40" dirty="0"/>
              <a:t>(note</a:t>
            </a:r>
            <a:r>
              <a:rPr spc="-60" dirty="0"/>
              <a:t> </a:t>
            </a:r>
            <a:r>
              <a:rPr spc="85" dirty="0"/>
              <a:t>the</a:t>
            </a:r>
            <a:r>
              <a:rPr spc="-60" dirty="0"/>
              <a:t> </a:t>
            </a:r>
            <a:r>
              <a:rPr spc="-40" dirty="0"/>
              <a:t>{</a:t>
            </a:r>
            <a:r>
              <a:rPr spc="-60" dirty="0"/>
              <a:t> </a:t>
            </a:r>
            <a:r>
              <a:rPr spc="-20" dirty="0"/>
              <a:t>call</a:t>
            </a:r>
            <a:r>
              <a:rPr spc="-65" dirty="0"/>
              <a:t> </a:t>
            </a:r>
            <a:r>
              <a:rPr spc="-10" dirty="0"/>
              <a:t>})</a:t>
            </a:r>
            <a:endParaRPr sz="20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489239" y="1253235"/>
            <a:ext cx="30441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Prepare</a:t>
            </a:r>
            <a:r>
              <a:rPr sz="28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call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489239" y="2274316"/>
            <a:ext cx="4681855" cy="1220470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4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It's</a:t>
            </a:r>
            <a:r>
              <a:rPr sz="28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8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query</a:t>
            </a:r>
            <a:r>
              <a:rPr sz="28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114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so</a:t>
            </a:r>
            <a:r>
              <a:rPr sz="28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execute</a:t>
            </a:r>
            <a:r>
              <a:rPr sz="28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it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Iterate</a:t>
            </a:r>
            <a:r>
              <a:rPr sz="28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over</a:t>
            </a:r>
            <a:r>
              <a:rPr sz="28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result</a:t>
            </a:r>
            <a:r>
              <a:rPr sz="28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set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489239" y="4237228"/>
            <a:ext cx="28467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Get</a:t>
            </a:r>
            <a:r>
              <a:rPr sz="28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values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489239" y="6331203"/>
            <a:ext cx="28524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28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values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45120" y="4684395"/>
            <a:ext cx="623760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Callable Statements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7</a:t>
            </a:fld>
            <a:endParaRPr/>
          </a:p>
        </p:txBody>
      </p:sp>
      <p:sp>
        <p:nvSpPr>
          <p:cNvPr id="6" name="object 3"/>
          <p:cNvSpPr txBox="1"/>
          <p:nvPr/>
        </p:nvSpPr>
        <p:spPr>
          <a:xfrm>
            <a:off x="713105" y="2861310"/>
            <a:ext cx="6189345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Demo</a:t>
            </a:r>
            <a:endParaRPr lang="en-US" sz="5400" dirty="0">
              <a:latin typeface="Microsoft Sans Serif" panose="020B0604020202020204"/>
              <a:cs typeface="Microsoft Sans Serif" panose="020B060402020202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2572" y="4373371"/>
            <a:ext cx="5126355" cy="14947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82550">
              <a:lnSpc>
                <a:spcPct val="101000"/>
              </a:lnSpc>
              <a:spcBef>
                <a:spcPts val="50"/>
              </a:spcBef>
            </a:pPr>
            <a:r>
              <a:rPr sz="4800" spc="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CallableStatement </a:t>
            </a:r>
            <a:r>
              <a:rPr sz="4800" spc="-126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800" spc="6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with</a:t>
            </a:r>
            <a:r>
              <a:rPr sz="4800" spc="-1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800" spc="-10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IN</a:t>
            </a:r>
            <a:r>
              <a:rPr sz="4800" spc="-1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800" spc="-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Parameters</a:t>
            </a:r>
            <a:endParaRPr sz="48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4589780" marR="5080" indent="3175">
              <a:lnSpc>
                <a:spcPts val="3980"/>
              </a:lnSpc>
              <a:spcBef>
                <a:spcPts val="305"/>
              </a:spcBef>
            </a:pPr>
            <a:r>
              <a:rPr spc="-55" dirty="0"/>
              <a:t>Use</a:t>
            </a:r>
            <a:r>
              <a:rPr spc="-65" dirty="0"/>
              <a:t> </a:t>
            </a:r>
            <a:r>
              <a:rPr spc="15" dirty="0"/>
              <a:t>CallableStatement</a:t>
            </a:r>
            <a:r>
              <a:rPr spc="-60" dirty="0"/>
              <a:t> </a:t>
            </a:r>
            <a:r>
              <a:rPr spc="70" dirty="0"/>
              <a:t>to</a:t>
            </a:r>
            <a:r>
              <a:rPr spc="-65" dirty="0"/>
              <a:t> </a:t>
            </a:r>
            <a:r>
              <a:rPr spc="-20" dirty="0"/>
              <a:t>call</a:t>
            </a:r>
            <a:r>
              <a:rPr spc="-55" dirty="0"/>
              <a:t> </a:t>
            </a:r>
            <a:r>
              <a:rPr spc="-5" dirty="0"/>
              <a:t>stored </a:t>
            </a:r>
            <a:r>
              <a:rPr spc="-930" dirty="0"/>
              <a:t> </a:t>
            </a:r>
            <a:r>
              <a:rPr spc="-10" dirty="0"/>
              <a:t>procedures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86040" y="5541771"/>
            <a:ext cx="950404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Set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parameters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just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like</a:t>
            </a:r>
            <a:r>
              <a:rPr sz="34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PreparedStatement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1022" y="496315"/>
            <a:ext cx="23317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create</a:t>
            </a:r>
            <a:r>
              <a:rPr sz="2400" spc="-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procedure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84497" y="545627"/>
            <a:ext cx="6286500" cy="3302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90"/>
              </a:lnSpc>
            </a:pP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GigReport(IN</a:t>
            </a:r>
            <a:r>
              <a:rPr sz="24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startdate</a:t>
            </a:r>
            <a:r>
              <a:rPr sz="24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Date,</a:t>
            </a:r>
            <a:r>
              <a:rPr sz="24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4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enddate</a:t>
            </a:r>
            <a:r>
              <a:rPr sz="24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Date)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1022" y="1130300"/>
            <a:ext cx="11764645" cy="2930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begin</a:t>
            </a:r>
            <a:endParaRPr sz="2400">
              <a:latin typeface="Arial MT"/>
              <a:cs typeface="Arial MT"/>
            </a:endParaRPr>
          </a:p>
          <a:p>
            <a:pPr marL="937895" marR="5080" indent="-589280">
              <a:lnSpc>
                <a:spcPts val="5020"/>
              </a:lnSpc>
              <a:spcBef>
                <a:spcPts val="495"/>
              </a:spcBef>
            </a:pP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select</a:t>
            </a:r>
            <a:r>
              <a:rPr sz="24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gigs.date,</a:t>
            </a:r>
            <a:r>
              <a:rPr sz="24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acts.name</a:t>
            </a:r>
            <a:r>
              <a:rPr sz="24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'Act',</a:t>
            </a:r>
            <a:r>
              <a:rPr sz="24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acts.recordlabel,</a:t>
            </a:r>
            <a:r>
              <a:rPr sz="24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venues.name</a:t>
            </a:r>
            <a:r>
              <a:rPr sz="24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Arial MT"/>
                <a:cs typeface="Arial MT"/>
              </a:rPr>
              <a:t>'Venue',</a:t>
            </a:r>
            <a:r>
              <a:rPr sz="24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ticketssold, </a:t>
            </a:r>
            <a:r>
              <a:rPr sz="2400" spc="-6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venues.capacity</a:t>
            </a:r>
            <a:endParaRPr sz="2400">
              <a:latin typeface="Arial MT"/>
              <a:cs typeface="Arial MT"/>
            </a:endParaRPr>
          </a:p>
          <a:p>
            <a:pPr marL="349250">
              <a:lnSpc>
                <a:spcPct val="100000"/>
              </a:lnSpc>
              <a:spcBef>
                <a:spcPts val="1585"/>
              </a:spcBef>
            </a:pP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24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gigs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join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 acts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on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 acts.id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4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gigs.actid</a:t>
            </a:r>
            <a:endParaRPr sz="2400">
              <a:latin typeface="Arial MT"/>
              <a:cs typeface="Arial MT"/>
            </a:endParaRPr>
          </a:p>
          <a:p>
            <a:pPr marL="1106170">
              <a:lnSpc>
                <a:spcPct val="100000"/>
              </a:lnSpc>
              <a:spcBef>
                <a:spcPts val="2110"/>
              </a:spcBef>
            </a:pP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join</a:t>
            </a:r>
            <a:r>
              <a:rPr sz="24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venues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on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 venues.id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4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gigs.venueid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63860" y="4355626"/>
            <a:ext cx="1186180" cy="3302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90"/>
              </a:lnSpc>
            </a:pP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s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t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ar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t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da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t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7572" y="4306315"/>
            <a:ext cx="49568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15970" algn="l"/>
              </a:tabLst>
            </a:pP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where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 date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&gt;=	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date</a:t>
            </a:r>
            <a:r>
              <a:rPr sz="2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&lt;=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45185" y="4355626"/>
            <a:ext cx="1103630" cy="3302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90"/>
              </a:lnSpc>
            </a:pP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endda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t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5306" y="4940300"/>
            <a:ext cx="7999730" cy="403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order</a:t>
            </a:r>
            <a:r>
              <a:rPr sz="24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by</a:t>
            </a:r>
            <a:r>
              <a:rPr sz="24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gigs.date;</a:t>
            </a:r>
            <a:endParaRPr sz="2400">
              <a:latin typeface="Arial MT"/>
              <a:cs typeface="Arial MT"/>
            </a:endParaRPr>
          </a:p>
          <a:p>
            <a:pPr marL="18415">
              <a:lnSpc>
                <a:spcPct val="100000"/>
              </a:lnSpc>
              <a:spcBef>
                <a:spcPts val="2110"/>
              </a:spcBef>
            </a:pP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end;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00">
              <a:latin typeface="Arial MT"/>
              <a:cs typeface="Arial MT"/>
            </a:endParaRPr>
          </a:p>
          <a:p>
            <a:pPr marL="18415">
              <a:lnSpc>
                <a:spcPct val="100000"/>
              </a:lnSpc>
              <a:spcBef>
                <a:spcPts val="5"/>
              </a:spcBef>
            </a:pPr>
            <a:r>
              <a:rPr sz="4400" spc="2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4400" spc="-3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4400" spc="-2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4400" spc="-204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4400" spc="-7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ed</a:t>
            </a:r>
            <a:r>
              <a:rPr sz="4400" spc="-32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4400" spc="21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P</a:t>
            </a:r>
            <a:r>
              <a:rPr sz="4400" spc="-28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4400" spc="-6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oce</a:t>
            </a:r>
            <a:r>
              <a:rPr sz="4400" spc="-7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4400" spc="-27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u</a:t>
            </a:r>
            <a:r>
              <a:rPr sz="4400" spc="-18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4400" spc="1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endParaRPr sz="4400">
              <a:latin typeface="Lucida Sans Unicode" panose="020B0602030504020204"/>
              <a:cs typeface="Lucida Sans Unicode" panose="020B0602030504020204"/>
            </a:endParaRPr>
          </a:p>
          <a:p>
            <a:pPr marL="12700" marR="5080">
              <a:lnSpc>
                <a:spcPts val="6310"/>
              </a:lnSpc>
              <a:spcBef>
                <a:spcPts val="15"/>
              </a:spcBef>
            </a:pPr>
            <a:r>
              <a:rPr sz="30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This</a:t>
            </a:r>
            <a:r>
              <a:rPr sz="30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generates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'Gig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Report'</a:t>
            </a:r>
            <a:r>
              <a:rPr sz="30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between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dates </a:t>
            </a:r>
            <a:r>
              <a:rPr sz="3000" b="1" spc="-819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1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It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has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parameters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1008</Words>
  <Application>Microsoft Office PowerPoint</Application>
  <PresentationFormat>Custom</PresentationFormat>
  <Paragraphs>202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Arial MT</vt:lpstr>
      <vt:lpstr>Calibri</vt:lpstr>
      <vt:lpstr>Lucida Sans Unicode</vt:lpstr>
      <vt:lpstr>Microsoft Sans Serif</vt:lpstr>
      <vt:lpstr>Office Theme</vt:lpstr>
      <vt:lpstr>1_Office Theme</vt:lpstr>
      <vt:lpstr>Working with a CallableStatement</vt:lpstr>
      <vt:lpstr>Use a CallableStatement to execute a  stored procedure</vt:lpstr>
      <vt:lpstr>Our database has five stored procedures Get a list of all the acts</vt:lpstr>
      <vt:lpstr>Called Procedure Syntax is:</vt:lpstr>
      <vt:lpstr>PowerPoint Presentation</vt:lpstr>
      <vt:lpstr>◀ Create the SQL statement (note the { call })</vt:lpstr>
      <vt:lpstr>PowerPoint Presentation</vt:lpstr>
      <vt:lpstr>Use CallableStatement to call stored  procedures</vt:lpstr>
      <vt:lpstr>PowerPoint Presentation</vt:lpstr>
      <vt:lpstr>◀ Create the SQL statement (note the '?')</vt:lpstr>
      <vt:lpstr>PowerPoint Presentation</vt:lpstr>
      <vt:lpstr>Can Use the ?= syntax</vt:lpstr>
      <vt:lpstr>PowerPoint Presentation</vt:lpstr>
      <vt:lpstr>◀ Create the SQL statement (note the '?')</vt:lpstr>
      <vt:lpstr>PowerPoint Presentation</vt:lpstr>
      <vt:lpstr>A 'mixture' of IN and OUT calls Use '?' for each parameter</vt:lpstr>
      <vt:lpstr>SetNewPrice Stored Procedure</vt:lpstr>
      <vt:lpstr>PowerPoint Presentation</vt:lpstr>
      <vt:lpstr>◀ Create the SQL statement (note the '?')</vt:lpstr>
      <vt:lpstr>PowerPoint Presentation</vt:lpstr>
      <vt:lpstr>Use a CallableStatement to execute stored  procedures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a CallableStatement</dc:title>
  <dc:creator/>
  <cp:lastModifiedBy>Admin</cp:lastModifiedBy>
  <cp:revision>13</cp:revision>
  <dcterms:created xsi:type="dcterms:W3CDTF">2022-10-08T16:21:00Z</dcterms:created>
  <dcterms:modified xsi:type="dcterms:W3CDTF">2023-08-14T10:30:25Z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2021-04-01T22:00:00Z</vt:filetime>
  </property>
  <property fmtid="{D5CDD505-2E9C-101B-9397-08002B2CF9AE}" pid="3" name="LastSaved">
    <vt:filetime>2022-10-06T22:00:00Z</vt:filetime>
  </property>
  <property fmtid="{D5CDD505-2E9C-101B-9397-08002B2CF9AE}" pid="4" name="ICV">
    <vt:lpwstr>260C7DC0AE4C44CFBBFF71B5111AA2CF</vt:lpwstr>
  </property>
  <property fmtid="{D5CDD505-2E9C-101B-9397-08002B2CF9AE}" pid="5" name="KSOProductBuildVer">
    <vt:lpwstr>1033-11.2.0.11341</vt:lpwstr>
  </property>
</Properties>
</file>