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3" r:id="rId16"/>
    <p:sldId id="271" r:id="rId17"/>
    <p:sldId id="272" r:id="rId18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29"/>
      </p:cViewPr>
      <p:guideLst>
        <p:guide orient="horz" pos="2880"/>
        <p:guide pos="21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53118" y="3074923"/>
            <a:ext cx="11581762" cy="2351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1226" y="5741923"/>
            <a:ext cx="16465547" cy="1120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6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-3" y="6345938"/>
            <a:ext cx="18288000" cy="3941445"/>
          </a:xfrm>
          <a:custGeom>
            <a:avLst/>
            <a:gdLst/>
            <a:ahLst/>
            <a:cxnLst/>
            <a:rect l="l" t="t" r="r" b="b"/>
            <a:pathLst>
              <a:path w="18288000" h="3941445">
                <a:moveTo>
                  <a:pt x="18288003" y="0"/>
                </a:moveTo>
                <a:lnTo>
                  <a:pt x="0" y="0"/>
                </a:lnTo>
                <a:lnTo>
                  <a:pt x="0" y="3941063"/>
                </a:lnTo>
                <a:lnTo>
                  <a:pt x="18288003" y="3941063"/>
                </a:lnTo>
                <a:lnTo>
                  <a:pt x="18288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98055" y="754380"/>
            <a:ext cx="369189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1469" y="4157979"/>
            <a:ext cx="15085060" cy="2793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436" y="3183636"/>
            <a:ext cx="1008697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140" dirty="0"/>
              <a:t>Connecting</a:t>
            </a:r>
            <a:r>
              <a:rPr sz="6800" spc="-165" dirty="0"/>
              <a:t> </a:t>
            </a:r>
            <a:r>
              <a:rPr sz="6800" spc="265" dirty="0"/>
              <a:t>to</a:t>
            </a:r>
            <a:r>
              <a:rPr sz="6800" spc="-165" dirty="0"/>
              <a:t> </a:t>
            </a:r>
            <a:r>
              <a:rPr sz="6800" spc="-210" dirty="0"/>
              <a:t>a</a:t>
            </a:r>
            <a:r>
              <a:rPr sz="6800" spc="-165" dirty="0"/>
              <a:t> </a:t>
            </a:r>
            <a:r>
              <a:rPr sz="6800" spc="-75" dirty="0"/>
              <a:t>Database</a:t>
            </a:r>
            <a:endParaRPr sz="6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6967" y="754380"/>
            <a:ext cx="58343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Running</a:t>
            </a:r>
            <a:r>
              <a:rPr spc="-165" dirty="0"/>
              <a:t> </a:t>
            </a:r>
            <a:r>
              <a:rPr spc="190" dirty="0"/>
              <a:t>the</a:t>
            </a:r>
            <a:r>
              <a:rPr spc="-160" dirty="0"/>
              <a:t> </a:t>
            </a:r>
            <a:r>
              <a:rPr spc="80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298" y="6004052"/>
            <a:ext cx="12649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71717"/>
                </a:solidFill>
                <a:latin typeface="Arial MT"/>
                <a:cs typeface="Arial MT"/>
              </a:rPr>
              <a:t>java </a:t>
            </a:r>
            <a:r>
              <a:rPr sz="3600" dirty="0">
                <a:solidFill>
                  <a:srgbClr val="171717"/>
                </a:solidFill>
                <a:latin typeface="Arial MT"/>
                <a:cs typeface="Arial MT"/>
              </a:rPr>
              <a:t>-cp </a:t>
            </a:r>
            <a:r>
              <a:rPr sz="3600" spc="-5" dirty="0">
                <a:solidFill>
                  <a:srgbClr val="171717"/>
                </a:solidFill>
                <a:latin typeface="Arial MT"/>
                <a:cs typeface="Arial MT"/>
              </a:rPr>
              <a:t>.:</a:t>
            </a:r>
            <a:r>
              <a:rPr lang="en-US" sz="3600" spc="-5" dirty="0">
                <a:solidFill>
                  <a:srgbClr val="171717"/>
                </a:solidFill>
                <a:latin typeface="Arial MT"/>
                <a:cs typeface="Arial MT"/>
              </a:rPr>
              <a:t>sqljdbc42.jar</a:t>
            </a:r>
            <a:r>
              <a:rPr sz="3600" spc="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171717"/>
                </a:solidFill>
                <a:latin typeface="Arial MT"/>
                <a:cs typeface="Arial MT"/>
              </a:rPr>
              <a:t>com.app.Application</a:t>
            </a:r>
            <a:endParaRPr sz="36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15217" y="4248150"/>
            <a:ext cx="8708390" cy="2621280"/>
            <a:chOff x="3215217" y="4248150"/>
            <a:chExt cx="8708390" cy="2621280"/>
          </a:xfrm>
        </p:grpSpPr>
        <p:sp>
          <p:nvSpPr>
            <p:cNvPr id="5" name="object 5"/>
            <p:cNvSpPr/>
            <p:nvPr/>
          </p:nvSpPr>
          <p:spPr>
            <a:xfrm>
              <a:off x="3234267" y="5727032"/>
              <a:ext cx="8670290" cy="1123315"/>
            </a:xfrm>
            <a:custGeom>
              <a:avLst/>
              <a:gdLst/>
              <a:ahLst/>
              <a:cxnLst/>
              <a:rect l="l" t="t" r="r" b="b"/>
              <a:pathLst>
                <a:path w="8670290" h="1123315">
                  <a:moveTo>
                    <a:pt x="0" y="0"/>
                  </a:moveTo>
                  <a:lnTo>
                    <a:pt x="8669865" y="0"/>
                  </a:lnTo>
                  <a:lnTo>
                    <a:pt x="8669865" y="1122947"/>
                  </a:lnTo>
                  <a:lnTo>
                    <a:pt x="0" y="1122947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69199" y="4267200"/>
              <a:ext cx="1024890" cy="1459865"/>
            </a:xfrm>
            <a:custGeom>
              <a:avLst/>
              <a:gdLst/>
              <a:ahLst/>
              <a:cxnLst/>
              <a:rect l="l" t="t" r="r" b="b"/>
              <a:pathLst>
                <a:path w="1024890" h="1459864">
                  <a:moveTo>
                    <a:pt x="1024466" y="0"/>
                  </a:moveTo>
                  <a:lnTo>
                    <a:pt x="0" y="1459832"/>
                  </a:lnTo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083298" y="3423411"/>
            <a:ext cx="55899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3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Jar</a:t>
            </a:r>
            <a:r>
              <a:rPr sz="4000" spc="-8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000" spc="7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file</a:t>
            </a:r>
            <a:r>
              <a:rPr sz="4000" spc="-9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000" spc="9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containing</a:t>
            </a:r>
            <a:r>
              <a:rPr sz="4000" spc="-9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000" spc="7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driver</a:t>
            </a:r>
            <a:endParaRPr sz="4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0360" y="754380"/>
            <a:ext cx="23272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Out</a:t>
            </a:r>
            <a:r>
              <a:rPr spc="190" dirty="0"/>
              <a:t>p</a:t>
            </a:r>
            <a:r>
              <a:rPr spc="290" dirty="0"/>
              <a:t>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0366" y="3810508"/>
            <a:ext cx="15396634" cy="1256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000" spc="-5" dirty="0">
                <a:solidFill>
                  <a:srgbClr val="171717"/>
                </a:solidFill>
                <a:latin typeface="Arial MT"/>
              </a:rPr>
              <a:t>class </a:t>
            </a:r>
            <a:r>
              <a:rPr lang="en-US" sz="4000" spc="-5" dirty="0" err="1">
                <a:solidFill>
                  <a:srgbClr val="171717"/>
                </a:solidFill>
                <a:latin typeface="Arial MT"/>
              </a:rPr>
              <a:t>com.microsoft.sqlserver.jdbc.SQLServerConnection</a:t>
            </a:r>
            <a:endParaRPr lang="en-US" sz="4000" spc="-5" dirty="0">
              <a:solidFill>
                <a:srgbClr val="171717"/>
              </a:solidFill>
              <a:latin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40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04165" y="6068567"/>
            <a:ext cx="1005522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Notice</a:t>
            </a:r>
            <a:r>
              <a:rPr sz="3500" spc="-20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spc="9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that</a:t>
            </a:r>
            <a:r>
              <a:rPr sz="3500" spc="-2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spc="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it</a:t>
            </a:r>
            <a:r>
              <a:rPr sz="3500" spc="-2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spc="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prints</a:t>
            </a:r>
            <a:r>
              <a:rPr sz="3500" spc="-20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spc="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3500" spc="-20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spc="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driver</a:t>
            </a:r>
            <a:r>
              <a:rPr sz="3500" spc="-20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spc="1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specific</a:t>
            </a:r>
            <a:r>
              <a:rPr sz="3500" spc="-20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spc="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class</a:t>
            </a:r>
            <a:r>
              <a:rPr sz="3500" spc="-20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spc="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name</a:t>
            </a:r>
            <a:endParaRPr sz="35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88211" y="4281932"/>
            <a:ext cx="3950335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045210">
              <a:lnSpc>
                <a:spcPct val="100000"/>
              </a:lnSpc>
              <a:spcBef>
                <a:spcPts val="75"/>
              </a:spcBef>
            </a:pPr>
            <a:r>
              <a:rPr sz="5400" spc="-25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5400" spc="-2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5400" spc="3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5400" spc="-1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5400" spc="2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5400" spc="-1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5400" spc="-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se  </a:t>
            </a:r>
            <a:r>
              <a:rPr sz="5400" spc="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Co</a:t>
            </a:r>
            <a:r>
              <a:rPr sz="540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nn</a:t>
            </a:r>
            <a:r>
              <a:rPr sz="5400" spc="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400" spc="229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5400" spc="4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5400" spc="-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io</a:t>
            </a:r>
            <a:r>
              <a:rPr sz="540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400" spc="-2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3307588"/>
            <a:ext cx="55429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These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native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resources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727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Must</a:t>
            </a:r>
            <a:r>
              <a:rPr spc="-70" dirty="0"/>
              <a:t> </a:t>
            </a:r>
            <a:r>
              <a:rPr spc="65" dirty="0"/>
              <a:t>be</a:t>
            </a:r>
            <a:r>
              <a:rPr spc="-60" dirty="0"/>
              <a:t> </a:t>
            </a:r>
            <a:r>
              <a:rPr spc="-25" dirty="0"/>
              <a:t>closed</a:t>
            </a:r>
            <a:r>
              <a:rPr spc="-60" dirty="0"/>
              <a:t> </a:t>
            </a:r>
            <a:r>
              <a:rPr spc="-15" dirty="0"/>
              <a:t>by</a:t>
            </a:r>
            <a:r>
              <a:rPr spc="-55" dirty="0"/>
              <a:t> </a:t>
            </a:r>
            <a:r>
              <a:rPr spc="100" dirty="0"/>
              <a:t>the</a:t>
            </a:r>
            <a:r>
              <a:rPr spc="-60" dirty="0"/>
              <a:t> </a:t>
            </a:r>
            <a:r>
              <a:rPr spc="-5" dirty="0"/>
              <a:t>application</a:t>
            </a:r>
            <a:r>
              <a:rPr spc="-60" dirty="0"/>
              <a:t> </a:t>
            </a:r>
            <a:r>
              <a:rPr spc="50" dirty="0"/>
              <a:t>after</a:t>
            </a:r>
            <a:r>
              <a:rPr spc="-60" dirty="0"/>
              <a:t> </a:t>
            </a:r>
            <a:r>
              <a:rPr spc="-50" dirty="0"/>
              <a:t>use</a:t>
            </a:r>
          </a:p>
          <a:p>
            <a:pPr marL="6097270">
              <a:lnSpc>
                <a:spcPct val="100000"/>
              </a:lnSpc>
              <a:spcBef>
                <a:spcPts val="2735"/>
              </a:spcBef>
            </a:pPr>
            <a:r>
              <a:rPr spc="-55" dirty="0"/>
              <a:t>Use</a:t>
            </a:r>
            <a:r>
              <a:rPr spc="-65" dirty="0"/>
              <a:t> </a:t>
            </a:r>
            <a:r>
              <a:rPr spc="25" dirty="0"/>
              <a:t>'try</a:t>
            </a:r>
            <a:r>
              <a:rPr spc="-55" dirty="0"/>
              <a:t> </a:t>
            </a:r>
            <a:r>
              <a:rPr spc="40" dirty="0"/>
              <a:t>with</a:t>
            </a:r>
            <a:r>
              <a:rPr spc="-65" dirty="0"/>
              <a:t> </a:t>
            </a:r>
            <a:r>
              <a:rPr spc="-40" dirty="0"/>
              <a:t>resources'</a:t>
            </a:r>
            <a:r>
              <a:rPr spc="-60" dirty="0"/>
              <a:t> </a:t>
            </a:r>
            <a:r>
              <a:rPr spc="70" dirty="0"/>
              <a:t>to</a:t>
            </a:r>
            <a:r>
              <a:rPr spc="-70" dirty="0"/>
              <a:t> </a:t>
            </a:r>
            <a:r>
              <a:rPr spc="-35" dirty="0"/>
              <a:t>close</a:t>
            </a:r>
            <a:r>
              <a:rPr spc="-60" dirty="0"/>
              <a:t> </a:t>
            </a:r>
            <a:r>
              <a:rPr spc="25" dirty="0"/>
              <a:t>connection</a:t>
            </a:r>
          </a:p>
          <a:p>
            <a:pPr marL="6094095" marR="536575" indent="3175">
              <a:lnSpc>
                <a:spcPct val="101000"/>
              </a:lnSpc>
              <a:spcBef>
                <a:spcPts val="2685"/>
              </a:spcBef>
            </a:pPr>
            <a:r>
              <a:rPr spc="-95" dirty="0"/>
              <a:t>This</a:t>
            </a:r>
            <a:r>
              <a:rPr spc="-65" dirty="0"/>
              <a:t> </a:t>
            </a:r>
            <a:r>
              <a:rPr spc="-40" dirty="0"/>
              <a:t>will</a:t>
            </a:r>
            <a:r>
              <a:rPr spc="-55" dirty="0"/>
              <a:t> </a:t>
            </a:r>
            <a:r>
              <a:rPr spc="-95" dirty="0"/>
              <a:t>also</a:t>
            </a:r>
            <a:r>
              <a:rPr spc="-65" dirty="0"/>
              <a:t> </a:t>
            </a:r>
            <a:r>
              <a:rPr spc="-35" dirty="0"/>
              <a:t>close</a:t>
            </a:r>
            <a:r>
              <a:rPr spc="-60" dirty="0"/>
              <a:t> </a:t>
            </a:r>
            <a:r>
              <a:rPr spc="100" dirty="0"/>
              <a:t>the</a:t>
            </a:r>
            <a:r>
              <a:rPr spc="-60" dirty="0"/>
              <a:t> </a:t>
            </a:r>
            <a:r>
              <a:rPr spc="40" dirty="0"/>
              <a:t>statement</a:t>
            </a:r>
            <a:r>
              <a:rPr spc="-60" dirty="0"/>
              <a:t> </a:t>
            </a:r>
            <a:r>
              <a:rPr spc="-10" dirty="0"/>
              <a:t>and</a:t>
            </a:r>
            <a:r>
              <a:rPr spc="-60" dirty="0"/>
              <a:t> </a:t>
            </a:r>
            <a:r>
              <a:rPr spc="100" dirty="0"/>
              <a:t>the </a:t>
            </a:r>
            <a:r>
              <a:rPr spc="-930" dirty="0"/>
              <a:t> </a:t>
            </a:r>
            <a:r>
              <a:rPr spc="-5" dirty="0"/>
              <a:t>result</a:t>
            </a:r>
            <a:r>
              <a:rPr spc="-70" dirty="0"/>
              <a:t> </a:t>
            </a:r>
            <a:r>
              <a:rPr spc="25" dirty="0"/>
              <a:t>set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94286" y="629412"/>
            <a:ext cx="80987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Using</a:t>
            </a:r>
            <a:r>
              <a:rPr spc="-135" dirty="0"/>
              <a:t> </a:t>
            </a:r>
            <a:r>
              <a:rPr spc="-200" dirty="0"/>
              <a:t>Try</a:t>
            </a:r>
            <a:r>
              <a:rPr spc="-130" dirty="0"/>
              <a:t> </a:t>
            </a:r>
            <a:r>
              <a:rPr spc="75" dirty="0"/>
              <a:t>With</a:t>
            </a:r>
            <a:r>
              <a:rPr spc="-140" dirty="0"/>
              <a:t> </a:t>
            </a:r>
            <a:r>
              <a:rPr spc="-55" dirty="0"/>
              <a:t>Resources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0" y="2134107"/>
            <a:ext cx="18288000" cy="90036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public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static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void main(String[]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args) throws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SQLException {</a:t>
            </a:r>
            <a:endParaRPr sz="2800" dirty="0">
              <a:latin typeface="Arial MT"/>
              <a:cs typeface="Arial MT"/>
            </a:endParaRPr>
          </a:p>
          <a:p>
            <a:pPr marL="1980565" marR="443865" indent="-1574800">
              <a:lnSpc>
                <a:spcPct val="179000"/>
              </a:lnSpc>
              <a:spcBef>
                <a:spcPts val="95"/>
              </a:spcBef>
            </a:pPr>
            <a:r>
              <a:rPr sz="2800" dirty="0">
                <a:solidFill>
                  <a:srgbClr val="F15B2A"/>
                </a:solidFill>
                <a:latin typeface="Arial MT"/>
                <a:cs typeface="Arial MT"/>
              </a:rPr>
              <a:t>try (Connection conn = </a:t>
            </a:r>
            <a:r>
              <a:rPr sz="2800" spc="-5" dirty="0" err="1">
                <a:solidFill>
                  <a:srgbClr val="F15B2A"/>
                </a:solidFill>
                <a:latin typeface="Arial MT"/>
                <a:cs typeface="Arial MT"/>
              </a:rPr>
              <a:t>DriverManager.getConnection</a:t>
            </a:r>
            <a:r>
              <a:rPr sz="2800" spc="-5" dirty="0">
                <a:solidFill>
                  <a:srgbClr val="F15B2A"/>
                </a:solidFill>
                <a:latin typeface="Arial MT"/>
                <a:cs typeface="Arial MT"/>
              </a:rPr>
              <a:t>(</a:t>
            </a:r>
            <a:r>
              <a:rPr lang="en-US" sz="2800" spc="-5" dirty="0" err="1">
                <a:solidFill>
                  <a:srgbClr val="F15B2A"/>
                </a:solidFill>
                <a:latin typeface="Arial MT"/>
              </a:rPr>
              <a:t>jdbc:sqlserver</a:t>
            </a:r>
            <a:r>
              <a:rPr lang="en-US" sz="2800" spc="-5" dirty="0">
                <a:solidFill>
                  <a:srgbClr val="F15B2A"/>
                </a:solidFill>
                <a:latin typeface="Arial MT"/>
              </a:rPr>
              <a:t>://localhost:1434;databaseName=</a:t>
            </a:r>
            <a:r>
              <a:rPr lang="en-US" sz="2800" spc="-5" dirty="0" err="1">
                <a:solidFill>
                  <a:srgbClr val="F15B2A"/>
                </a:solidFill>
                <a:latin typeface="Arial MT"/>
              </a:rPr>
              <a:t>loboticket</a:t>
            </a:r>
            <a:r>
              <a:rPr lang="en-US" sz="2800" spc="-5" dirty="0">
                <a:solidFill>
                  <a:srgbClr val="F15B2A"/>
                </a:solidFill>
                <a:latin typeface="Arial MT"/>
              </a:rPr>
              <a:t>;</a:t>
            </a:r>
          </a:p>
          <a:p>
            <a:pPr marL="1980565" marR="443865" indent="-1574800">
              <a:lnSpc>
                <a:spcPct val="179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F15B2A"/>
                </a:solidFill>
                <a:latin typeface="Arial MT"/>
              </a:rPr>
              <a:t>							</a:t>
            </a:r>
            <a:r>
              <a:rPr lang="en-US" sz="2800" spc="-5" dirty="0" err="1">
                <a:solidFill>
                  <a:srgbClr val="F15B2A"/>
                </a:solidFill>
                <a:latin typeface="Arial MT"/>
              </a:rPr>
              <a:t>integratedSecurity</a:t>
            </a:r>
            <a:r>
              <a:rPr lang="en-US" sz="2800" spc="-5" dirty="0">
                <a:solidFill>
                  <a:srgbClr val="F15B2A"/>
                </a:solidFill>
                <a:latin typeface="Arial MT"/>
              </a:rPr>
              <a:t>=true;</a:t>
            </a:r>
            <a:r>
              <a:rPr sz="2800" dirty="0">
                <a:solidFill>
                  <a:srgbClr val="F15B2A"/>
                </a:solidFill>
                <a:latin typeface="Arial MT"/>
                <a:cs typeface="Arial MT"/>
              </a:rPr>
              <a:t>"))</a:t>
            </a:r>
            <a:r>
              <a:rPr sz="2800" spc="-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15B2A"/>
                </a:solidFill>
                <a:latin typeface="Arial MT"/>
                <a:cs typeface="Arial MT"/>
              </a:rPr>
              <a:t>{</a:t>
            </a:r>
            <a:endParaRPr sz="2800" dirty="0">
              <a:latin typeface="Arial MT"/>
              <a:cs typeface="Arial MT"/>
            </a:endParaRPr>
          </a:p>
          <a:p>
            <a:pPr marL="799465" marR="17780">
              <a:lnSpc>
                <a:spcPct val="181000"/>
              </a:lnSpc>
              <a:spcBef>
                <a:spcPts val="25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PreparedStatement stmt = conn.prepareStatement(""); </a:t>
            </a:r>
            <a:r>
              <a:rPr sz="2800" spc="-7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endParaRPr lang="en-US" sz="2800" spc="-765" dirty="0">
              <a:solidFill>
                <a:srgbClr val="404040"/>
              </a:solidFill>
              <a:latin typeface="Arial MT"/>
              <a:cs typeface="Arial MT"/>
            </a:endParaRPr>
          </a:p>
          <a:p>
            <a:pPr marL="799465" marR="17780">
              <a:lnSpc>
                <a:spcPct val="181000"/>
              </a:lnSpc>
              <a:spcBef>
                <a:spcPts val="25"/>
              </a:spcBef>
            </a:pPr>
            <a:endParaRPr lang="en-US" sz="2800" spc="-765" dirty="0">
              <a:solidFill>
                <a:srgbClr val="404040"/>
              </a:solidFill>
              <a:latin typeface="Arial MT"/>
              <a:cs typeface="Arial MT"/>
            </a:endParaRPr>
          </a:p>
          <a:p>
            <a:pPr marL="799465" marR="17780">
              <a:lnSpc>
                <a:spcPct val="181000"/>
              </a:lnSpc>
              <a:spcBef>
                <a:spcPts val="25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ResultSet</a:t>
            </a:r>
            <a:r>
              <a:rPr sz="2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rs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 err="1">
                <a:solidFill>
                  <a:srgbClr val="404040"/>
                </a:solidFill>
                <a:latin typeface="Arial MT"/>
                <a:cs typeface="Arial MT"/>
              </a:rPr>
              <a:t>stmt.executeQuery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();</a:t>
            </a:r>
            <a:endParaRPr lang="en-US" sz="2800" dirty="0">
              <a:solidFill>
                <a:srgbClr val="404040"/>
              </a:solidFill>
              <a:latin typeface="Arial MT"/>
              <a:cs typeface="Arial MT"/>
            </a:endParaRPr>
          </a:p>
          <a:p>
            <a:pPr marL="799465" marR="17780">
              <a:lnSpc>
                <a:spcPct val="181000"/>
              </a:lnSpc>
              <a:spcBef>
                <a:spcPts val="25"/>
              </a:spcBef>
            </a:pPr>
            <a:endParaRPr sz="2800" dirty="0">
              <a:latin typeface="Arial MT"/>
              <a:cs typeface="Arial MT"/>
            </a:endParaRPr>
          </a:p>
          <a:p>
            <a:pPr marL="1193165" marR="1753870" indent="-393700">
              <a:lnSpc>
                <a:spcPts val="6100"/>
              </a:lnSpc>
              <a:spcBef>
                <a:spcPts val="560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while(rs.next()) { 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S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ys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em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.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ou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t.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pr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n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l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n(r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s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.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ge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tSt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ng("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Name"));</a:t>
            </a:r>
            <a:endParaRPr sz="2800" dirty="0">
              <a:latin typeface="Arial MT"/>
              <a:cs typeface="Arial MT"/>
            </a:endParaRPr>
          </a:p>
          <a:p>
            <a:pPr marL="799465">
              <a:lnSpc>
                <a:spcPct val="100000"/>
              </a:lnSpc>
              <a:spcBef>
                <a:spcPts val="1975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800" dirty="0">
              <a:latin typeface="Arial MT"/>
              <a:cs typeface="Arial MT"/>
            </a:endParaRPr>
          </a:p>
          <a:p>
            <a:pPr marL="406400">
              <a:lnSpc>
                <a:spcPct val="100000"/>
              </a:lnSpc>
              <a:spcBef>
                <a:spcPts val="2735"/>
              </a:spcBef>
            </a:pPr>
            <a:r>
              <a:rPr sz="2800" dirty="0">
                <a:solidFill>
                  <a:srgbClr val="F15B2A"/>
                </a:solidFill>
                <a:latin typeface="Arial MT"/>
                <a:cs typeface="Arial MT"/>
              </a:rPr>
              <a:t>}</a:t>
            </a:r>
            <a:endParaRPr sz="2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35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4803" y="4684267"/>
            <a:ext cx="3999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try..with</a:t>
            </a:r>
            <a:r>
              <a:rPr sz="3600" b="1" spc="-1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resources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Assissted Practice</a:t>
            </a:r>
            <a:endParaRPr lang="en-US" sz="54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5120" y="4684395"/>
            <a:ext cx="979233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Create, Select And Delete MySQL Database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882968" y="2875598"/>
            <a:ext cx="6067425" cy="84963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JDBC</a:t>
            </a:r>
            <a:r>
              <a:rPr spc="-70" dirty="0"/>
              <a:t> </a:t>
            </a:r>
            <a:r>
              <a:rPr spc="-150" dirty="0"/>
              <a:t>URL</a:t>
            </a:r>
            <a:r>
              <a:rPr spc="-65" dirty="0"/>
              <a:t> </a:t>
            </a:r>
            <a:r>
              <a:rPr spc="-100" dirty="0"/>
              <a:t>has</a:t>
            </a:r>
            <a:r>
              <a:rPr spc="-70" dirty="0"/>
              <a:t> </a:t>
            </a:r>
            <a:r>
              <a:rPr spc="-30" dirty="0"/>
              <a:t>a</a:t>
            </a:r>
            <a:r>
              <a:rPr spc="-70" dirty="0"/>
              <a:t> </a:t>
            </a:r>
            <a:r>
              <a:rPr spc="-5" dirty="0"/>
              <a:t>specific</a:t>
            </a:r>
            <a:r>
              <a:rPr spc="-75" dirty="0"/>
              <a:t> </a:t>
            </a:r>
            <a:r>
              <a:rPr spc="5" dirty="0"/>
              <a:t>format</a:t>
            </a:r>
          </a:p>
          <a:p>
            <a:pPr marL="4603750" marR="5080">
              <a:lnSpc>
                <a:spcPts val="7010"/>
              </a:lnSpc>
              <a:spcBef>
                <a:spcPts val="455"/>
              </a:spcBef>
            </a:pPr>
            <a:r>
              <a:rPr spc="-55" dirty="0"/>
              <a:t>Use </a:t>
            </a:r>
            <a:r>
              <a:rPr spc="110" dirty="0"/>
              <a:t>the </a:t>
            </a:r>
            <a:r>
              <a:rPr spc="-150" dirty="0"/>
              <a:t>URL </a:t>
            </a:r>
            <a:r>
              <a:rPr spc="75" dirty="0"/>
              <a:t>to </a:t>
            </a:r>
            <a:r>
              <a:rPr spc="-30" dirty="0"/>
              <a:t>load </a:t>
            </a:r>
            <a:r>
              <a:rPr spc="110" dirty="0"/>
              <a:t>the </a:t>
            </a:r>
            <a:r>
              <a:rPr spc="-15" dirty="0"/>
              <a:t>driver </a:t>
            </a:r>
            <a:r>
              <a:rPr spc="-10" dirty="0"/>
              <a:t> </a:t>
            </a:r>
            <a:r>
              <a:rPr spc="-35" dirty="0"/>
              <a:t>Driver</a:t>
            </a:r>
            <a:r>
              <a:rPr spc="-75" dirty="0"/>
              <a:t> </a:t>
            </a:r>
            <a:r>
              <a:rPr spc="15" dirty="0"/>
              <a:t>connects</a:t>
            </a:r>
            <a:r>
              <a:rPr spc="-70" dirty="0"/>
              <a:t> </a:t>
            </a:r>
            <a:r>
              <a:rPr spc="75" dirty="0"/>
              <a:t>to</a:t>
            </a:r>
            <a:r>
              <a:rPr spc="-70" dirty="0"/>
              <a:t> </a:t>
            </a:r>
            <a:r>
              <a:rPr spc="110" dirty="0"/>
              <a:t>the</a:t>
            </a:r>
            <a:r>
              <a:rPr spc="-70" dirty="0"/>
              <a:t> </a:t>
            </a:r>
            <a:r>
              <a:rPr spc="-5" dirty="0"/>
              <a:t>database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xfrm>
            <a:off x="911226" y="5818123"/>
            <a:ext cx="16465547" cy="278447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7037705" marR="5080" indent="7620">
              <a:lnSpc>
                <a:spcPts val="4300"/>
              </a:lnSpc>
              <a:spcBef>
                <a:spcPts val="215"/>
              </a:spcBef>
            </a:pPr>
            <a:r>
              <a:rPr spc="-55" dirty="0"/>
              <a:t>Use</a:t>
            </a:r>
            <a:r>
              <a:rPr spc="-70" dirty="0"/>
              <a:t> </a:t>
            </a:r>
            <a:r>
              <a:rPr spc="45" dirty="0"/>
              <a:t>try</a:t>
            </a:r>
            <a:r>
              <a:rPr spc="-75" dirty="0"/>
              <a:t> </a:t>
            </a:r>
            <a:r>
              <a:rPr spc="40" dirty="0"/>
              <a:t>with</a:t>
            </a:r>
            <a:r>
              <a:rPr spc="-65" dirty="0"/>
              <a:t> </a:t>
            </a:r>
            <a:r>
              <a:rPr spc="-40" dirty="0"/>
              <a:t>resources</a:t>
            </a:r>
            <a:r>
              <a:rPr spc="-65" dirty="0"/>
              <a:t> </a:t>
            </a:r>
            <a:r>
              <a:rPr spc="75" dirty="0"/>
              <a:t>to</a:t>
            </a:r>
            <a:r>
              <a:rPr spc="-70" dirty="0"/>
              <a:t> </a:t>
            </a:r>
            <a:r>
              <a:rPr spc="-35" dirty="0"/>
              <a:t>close</a:t>
            </a:r>
            <a:r>
              <a:rPr spc="-65" dirty="0"/>
              <a:t> </a:t>
            </a:r>
            <a:r>
              <a:rPr spc="10" dirty="0"/>
              <a:t>connection, </a:t>
            </a:r>
            <a:r>
              <a:rPr spc="-985" dirty="0"/>
              <a:t> </a:t>
            </a:r>
            <a:r>
              <a:rPr spc="20" dirty="0"/>
              <a:t>prepared</a:t>
            </a:r>
            <a:r>
              <a:rPr spc="-70" dirty="0"/>
              <a:t> </a:t>
            </a:r>
            <a:r>
              <a:rPr spc="45" dirty="0"/>
              <a:t>statement</a:t>
            </a:r>
            <a:r>
              <a:rPr spc="-60" dirty="0"/>
              <a:t> </a:t>
            </a:r>
            <a:r>
              <a:rPr spc="-10" dirty="0"/>
              <a:t>and</a:t>
            </a:r>
            <a:r>
              <a:rPr spc="-65" dirty="0"/>
              <a:t> </a:t>
            </a:r>
            <a:r>
              <a:rPr spc="-5" dirty="0"/>
              <a:t>result</a:t>
            </a:r>
            <a:r>
              <a:rPr spc="-60" dirty="0"/>
              <a:t> </a:t>
            </a:r>
            <a:r>
              <a:rPr spc="30" dirty="0"/>
              <a:t>set</a:t>
            </a:r>
            <a:br>
              <a:rPr spc="30" dirty="0"/>
            </a:br>
            <a:br>
              <a:rPr spc="30" dirty="0"/>
            </a:br>
            <a:r>
              <a:rPr spc="30" dirty="0"/>
              <a:t>Creat</a:t>
            </a:r>
            <a:r>
              <a:rPr lang="en-US" spc="30" dirty="0"/>
              <a:t>ing</a:t>
            </a:r>
            <a:r>
              <a:rPr spc="30" dirty="0"/>
              <a:t>, Select</a:t>
            </a:r>
            <a:r>
              <a:rPr lang="en-US" spc="30" dirty="0"/>
              <a:t>ing </a:t>
            </a:r>
            <a:r>
              <a:rPr spc="30" dirty="0"/>
              <a:t>And Delet</a:t>
            </a:r>
            <a:r>
              <a:rPr lang="en-US" spc="30" dirty="0"/>
              <a:t>ing</a:t>
            </a:r>
            <a:r>
              <a:rPr spc="30" dirty="0"/>
              <a:t> MySQL Database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89161" y="2928619"/>
            <a:ext cx="257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800" spc="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48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mm</a:t>
            </a:r>
            <a:r>
              <a:rPr sz="48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ar</a:t>
            </a:r>
            <a:r>
              <a:rPr sz="480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</a:t>
            </a:r>
            <a:endParaRPr sz="4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2009" y="3257803"/>
            <a:ext cx="9172575" cy="206184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6000" spc="25" dirty="0"/>
              <a:t>Up</a:t>
            </a:r>
            <a:r>
              <a:rPr sz="6000" spc="-165" dirty="0"/>
              <a:t> </a:t>
            </a:r>
            <a:r>
              <a:rPr sz="6000" spc="-110" dirty="0"/>
              <a:t>Next:</a:t>
            </a:r>
            <a:endParaRPr sz="6000"/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6000" spc="-50" dirty="0"/>
              <a:t>Using</a:t>
            </a:r>
            <a:r>
              <a:rPr sz="6000" spc="-145" dirty="0"/>
              <a:t> </a:t>
            </a:r>
            <a:r>
              <a:rPr sz="6000" spc="15" dirty="0"/>
              <a:t>PreparedStatements</a:t>
            </a:r>
            <a:endParaRPr sz="6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44801" y="4239259"/>
            <a:ext cx="6494780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JDBC</a:t>
            </a:r>
            <a:r>
              <a:rPr sz="36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URL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Initial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connection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database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33236" y="2656839"/>
            <a:ext cx="2886710" cy="103441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647700" marR="5080" indent="-635635">
              <a:lnSpc>
                <a:spcPct val="79000"/>
              </a:lnSpc>
              <a:spcBef>
                <a:spcPts val="1035"/>
              </a:spcBef>
            </a:pPr>
            <a:r>
              <a:rPr sz="3700" spc="-10" dirty="0">
                <a:solidFill>
                  <a:srgbClr val="FFFFFF"/>
                </a:solidFill>
              </a:rPr>
              <a:t>What's</a:t>
            </a:r>
            <a:r>
              <a:rPr sz="3700" spc="-130" dirty="0">
                <a:solidFill>
                  <a:srgbClr val="FFFFFF"/>
                </a:solidFill>
              </a:rPr>
              <a:t> </a:t>
            </a:r>
            <a:r>
              <a:rPr sz="3700" spc="10" dirty="0">
                <a:solidFill>
                  <a:srgbClr val="FFFFFF"/>
                </a:solidFill>
              </a:rPr>
              <a:t>in</a:t>
            </a:r>
            <a:r>
              <a:rPr sz="3700" spc="-130" dirty="0">
                <a:solidFill>
                  <a:srgbClr val="FFFFFF"/>
                </a:solidFill>
              </a:rPr>
              <a:t> </a:t>
            </a:r>
            <a:r>
              <a:rPr sz="3700" spc="-90" dirty="0">
                <a:solidFill>
                  <a:srgbClr val="FFFFFF"/>
                </a:solidFill>
              </a:rPr>
              <a:t>This </a:t>
            </a:r>
            <a:r>
              <a:rPr sz="3700" spc="-969" dirty="0">
                <a:solidFill>
                  <a:srgbClr val="FFFFFF"/>
                </a:solidFill>
              </a:rPr>
              <a:t> </a:t>
            </a:r>
            <a:r>
              <a:rPr sz="3700" spc="55" dirty="0">
                <a:solidFill>
                  <a:srgbClr val="FFFFFF"/>
                </a:solidFill>
              </a:rPr>
              <a:t>Module</a:t>
            </a:r>
            <a:endParaRPr sz="37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306" y="6731507"/>
            <a:ext cx="12733655" cy="2242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z="4400" spc="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Getting</a:t>
            </a:r>
            <a:r>
              <a:rPr sz="4400" spc="-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4400" spc="-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Connection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000" b="1" spc="-1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connection</a:t>
            </a:r>
            <a:r>
              <a:rPr sz="3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need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DriverManager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15"/>
              </a:spcBef>
            </a:pP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URL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identifies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database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connect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database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specific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1" y="4061459"/>
            <a:ext cx="16892579" cy="1197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6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url</a:t>
            </a:r>
            <a:r>
              <a:rPr sz="26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lang="en-US" sz="2800" spc="-10" dirty="0">
                <a:solidFill>
                  <a:srgbClr val="171717"/>
                </a:solidFill>
                <a:latin typeface="Arial MT"/>
              </a:rPr>
              <a:t>jdbc:sqlserver://localhost:1434;databaseName=loboticket; integratedSecurity=true;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endParaRPr sz="2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Connection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conn</a:t>
            </a:r>
            <a:r>
              <a:rPr sz="26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DriverManager.getConnection(url);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JDBC</a:t>
            </a:r>
            <a:r>
              <a:rPr spc="-204" dirty="0"/>
              <a:t> </a:t>
            </a:r>
            <a:r>
              <a:rPr spc="-260" dirty="0"/>
              <a:t>URLs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00400" y="5803421"/>
            <a:ext cx="1607820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5" dirty="0" err="1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jdbc</a:t>
            </a:r>
            <a:r>
              <a:rPr sz="4800" spc="9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:</a:t>
            </a:r>
            <a:r>
              <a:rPr lang="en-US" sz="4800" spc="-10" dirty="0">
                <a:solidFill>
                  <a:srgbClr val="171717"/>
                </a:solidFill>
                <a:latin typeface="Arial MT"/>
              </a:rPr>
              <a:t> sqlserver://localhost:1434;            										                                        							                                     </a:t>
            </a:r>
            <a:r>
              <a:rPr lang="en-US" sz="4800" spc="-10" dirty="0" err="1">
                <a:solidFill>
                  <a:srgbClr val="171717"/>
                </a:solidFill>
                <a:latin typeface="Arial MT"/>
              </a:rPr>
              <a:t>databaseName</a:t>
            </a:r>
            <a:r>
              <a:rPr lang="en-US" sz="4800" spc="-10" dirty="0">
                <a:solidFill>
                  <a:srgbClr val="171717"/>
                </a:solidFill>
                <a:latin typeface="Arial MT"/>
              </a:rPr>
              <a:t>=loboticket;</a:t>
            </a:r>
            <a:endParaRPr sz="4800" dirty="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79771" y="4248150"/>
            <a:ext cx="3416935" cy="2621280"/>
            <a:chOff x="2579771" y="4248150"/>
            <a:chExt cx="3416935" cy="2621280"/>
          </a:xfrm>
        </p:grpSpPr>
        <p:sp>
          <p:nvSpPr>
            <p:cNvPr id="5" name="object 5"/>
            <p:cNvSpPr/>
            <p:nvPr/>
          </p:nvSpPr>
          <p:spPr>
            <a:xfrm>
              <a:off x="2598821" y="5727032"/>
              <a:ext cx="1957705" cy="1123315"/>
            </a:xfrm>
            <a:custGeom>
              <a:avLst/>
              <a:gdLst/>
              <a:ahLst/>
              <a:cxnLst/>
              <a:rect l="l" t="t" r="r" b="b"/>
              <a:pathLst>
                <a:path w="1957704" h="1123315">
                  <a:moveTo>
                    <a:pt x="0" y="0"/>
                  </a:moveTo>
                  <a:lnTo>
                    <a:pt x="1957137" y="0"/>
                  </a:lnTo>
                  <a:lnTo>
                    <a:pt x="1957137" y="1122947"/>
                  </a:lnTo>
                  <a:lnTo>
                    <a:pt x="0" y="1122947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77389" y="4267200"/>
              <a:ext cx="2400300" cy="1459865"/>
            </a:xfrm>
            <a:custGeom>
              <a:avLst/>
              <a:gdLst/>
              <a:ahLst/>
              <a:cxnLst/>
              <a:rect l="l" t="t" r="r" b="b"/>
              <a:pathLst>
                <a:path w="2400300" h="1459864">
                  <a:moveTo>
                    <a:pt x="2400076" y="0"/>
                  </a:moveTo>
                  <a:lnTo>
                    <a:pt x="0" y="1459832"/>
                  </a:lnTo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64765" y="3468623"/>
            <a:ext cx="461899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60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Always</a:t>
            </a:r>
            <a:r>
              <a:rPr sz="3500" spc="-215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spc="50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start</a:t>
            </a:r>
            <a:r>
              <a:rPr sz="3500" spc="-225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spc="65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3500" spc="-210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spc="70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'jdbc'</a:t>
            </a:r>
            <a:endParaRPr sz="35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97077" y="7559040"/>
            <a:ext cx="172466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05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protocol</a:t>
            </a:r>
            <a:endParaRPr sz="35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09777" y="7169740"/>
            <a:ext cx="1735455" cy="264160"/>
          </a:xfrm>
          <a:custGeom>
            <a:avLst/>
            <a:gdLst/>
            <a:ahLst/>
            <a:cxnLst/>
            <a:rect l="l" t="t" r="r" b="b"/>
            <a:pathLst>
              <a:path w="1735454" h="264159">
                <a:moveTo>
                  <a:pt x="1735221" y="1"/>
                </a:moveTo>
                <a:lnTo>
                  <a:pt x="1733492" y="51380"/>
                </a:lnTo>
                <a:lnTo>
                  <a:pt x="1728777" y="93337"/>
                </a:lnTo>
                <a:lnTo>
                  <a:pt x="1721785" y="121624"/>
                </a:lnTo>
                <a:lnTo>
                  <a:pt x="1713223" y="131997"/>
                </a:lnTo>
                <a:lnTo>
                  <a:pt x="889608" y="131995"/>
                </a:lnTo>
                <a:lnTo>
                  <a:pt x="881045" y="142368"/>
                </a:lnTo>
                <a:lnTo>
                  <a:pt x="874053" y="170656"/>
                </a:lnTo>
                <a:lnTo>
                  <a:pt x="869339" y="212613"/>
                </a:lnTo>
                <a:lnTo>
                  <a:pt x="867610" y="263991"/>
                </a:lnTo>
                <a:lnTo>
                  <a:pt x="865881" y="212613"/>
                </a:lnTo>
                <a:lnTo>
                  <a:pt x="861167" y="170656"/>
                </a:lnTo>
                <a:lnTo>
                  <a:pt x="854175" y="142368"/>
                </a:lnTo>
                <a:lnTo>
                  <a:pt x="845612" y="131995"/>
                </a:lnTo>
                <a:lnTo>
                  <a:pt x="21997" y="131995"/>
                </a:lnTo>
                <a:lnTo>
                  <a:pt x="13435" y="121623"/>
                </a:lnTo>
                <a:lnTo>
                  <a:pt x="6442" y="93335"/>
                </a:lnTo>
                <a:lnTo>
                  <a:pt x="1728" y="51378"/>
                </a:lnTo>
                <a:lnTo>
                  <a:pt x="0" y="0"/>
                </a:lnTo>
              </a:path>
            </a:pathLst>
          </a:custGeom>
          <a:ln w="381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JDBC</a:t>
            </a:r>
            <a:r>
              <a:rPr spc="-204" dirty="0"/>
              <a:t> </a:t>
            </a:r>
            <a:r>
              <a:rPr spc="-260" dirty="0"/>
              <a:t>URLs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27278" y="5824220"/>
            <a:ext cx="13965322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95" dirty="0" err="1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jdbc</a:t>
            </a:r>
            <a:r>
              <a:rPr sz="5400" spc="9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:</a:t>
            </a:r>
            <a:r>
              <a:rPr lang="en-US" sz="5400" spc="-10" dirty="0">
                <a:solidFill>
                  <a:srgbClr val="171717"/>
                </a:solidFill>
                <a:latin typeface="Arial MT"/>
              </a:rPr>
              <a:t> </a:t>
            </a:r>
            <a:r>
              <a:rPr lang="en-US" sz="5400" spc="-10" dirty="0" err="1">
                <a:solidFill>
                  <a:srgbClr val="171717"/>
                </a:solidFill>
                <a:latin typeface="Arial MT"/>
              </a:rPr>
              <a:t>sqlserver</a:t>
            </a:r>
            <a:r>
              <a:rPr lang="en-US" sz="5400" spc="-10" dirty="0">
                <a:solidFill>
                  <a:srgbClr val="171717"/>
                </a:solidFill>
                <a:latin typeface="Arial MT"/>
              </a:rPr>
              <a:t> </a:t>
            </a:r>
            <a:r>
              <a:rPr sz="5400" spc="9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://localhost:</a:t>
            </a:r>
            <a:r>
              <a:rPr lang="en-US" sz="5400" spc="9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1434;</a:t>
            </a:r>
            <a:r>
              <a:rPr lang="en-US" sz="5400" spc="-10" dirty="0">
                <a:solidFill>
                  <a:srgbClr val="171717"/>
                </a:solidFill>
                <a:latin typeface="Arial MT"/>
              </a:rPr>
              <a:t> 				       					      </a:t>
            </a:r>
            <a:r>
              <a:rPr lang="en-US" sz="5400" spc="-10" dirty="0" err="1">
                <a:solidFill>
                  <a:srgbClr val="171717"/>
                </a:solidFill>
                <a:latin typeface="Arial MT"/>
              </a:rPr>
              <a:t>databaseName</a:t>
            </a:r>
            <a:r>
              <a:rPr lang="en-US" sz="5400" spc="-10" dirty="0">
                <a:solidFill>
                  <a:srgbClr val="171717"/>
                </a:solidFill>
                <a:latin typeface="Arial MT"/>
              </a:rPr>
              <a:t>=loboticket;</a:t>
            </a:r>
            <a:endParaRPr sz="5400" dirty="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63084" y="4267198"/>
            <a:ext cx="2980716" cy="2583150"/>
            <a:chOff x="4563084" y="4267198"/>
            <a:chExt cx="2980716" cy="2583150"/>
          </a:xfrm>
        </p:grpSpPr>
        <p:sp>
          <p:nvSpPr>
            <p:cNvPr id="5" name="object 5"/>
            <p:cNvSpPr/>
            <p:nvPr/>
          </p:nvSpPr>
          <p:spPr>
            <a:xfrm>
              <a:off x="4563084" y="5727033"/>
              <a:ext cx="2980716" cy="1123315"/>
            </a:xfrm>
            <a:custGeom>
              <a:avLst/>
              <a:gdLst/>
              <a:ahLst/>
              <a:cxnLst/>
              <a:rect l="l" t="t" r="r" b="b"/>
              <a:pathLst>
                <a:path w="1957704" h="1123315">
                  <a:moveTo>
                    <a:pt x="0" y="0"/>
                  </a:moveTo>
                  <a:lnTo>
                    <a:pt x="1957137" y="0"/>
                  </a:lnTo>
                  <a:lnTo>
                    <a:pt x="1957137" y="1122947"/>
                  </a:lnTo>
                  <a:lnTo>
                    <a:pt x="0" y="1122947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41654" y="4267198"/>
              <a:ext cx="443230" cy="1459865"/>
            </a:xfrm>
            <a:custGeom>
              <a:avLst/>
              <a:gdLst/>
              <a:ahLst/>
              <a:cxnLst/>
              <a:rect l="l" t="t" r="r" b="b"/>
              <a:pathLst>
                <a:path w="443229" h="1459864">
                  <a:moveTo>
                    <a:pt x="442939" y="0"/>
                  </a:moveTo>
                  <a:lnTo>
                    <a:pt x="0" y="1459835"/>
                  </a:lnTo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64766" y="3468623"/>
            <a:ext cx="451548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05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Vendor/product</a:t>
            </a:r>
            <a:r>
              <a:rPr sz="3500" spc="-254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spc="60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name</a:t>
            </a:r>
            <a:endParaRPr sz="35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24282" y="7559040"/>
            <a:ext cx="246443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10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subprotocol</a:t>
            </a:r>
            <a:endParaRPr sz="35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63084" y="7186898"/>
            <a:ext cx="2980716" cy="247002"/>
          </a:xfrm>
          <a:custGeom>
            <a:avLst/>
            <a:gdLst/>
            <a:ahLst/>
            <a:cxnLst/>
            <a:rect l="l" t="t" r="r" b="b"/>
            <a:pathLst>
              <a:path w="1735454" h="264159">
                <a:moveTo>
                  <a:pt x="1735221" y="1"/>
                </a:moveTo>
                <a:lnTo>
                  <a:pt x="1733492" y="51380"/>
                </a:lnTo>
                <a:lnTo>
                  <a:pt x="1728777" y="93337"/>
                </a:lnTo>
                <a:lnTo>
                  <a:pt x="1721785" y="121624"/>
                </a:lnTo>
                <a:lnTo>
                  <a:pt x="1713223" y="131997"/>
                </a:lnTo>
                <a:lnTo>
                  <a:pt x="889608" y="131995"/>
                </a:lnTo>
                <a:lnTo>
                  <a:pt x="881045" y="142368"/>
                </a:lnTo>
                <a:lnTo>
                  <a:pt x="874053" y="170656"/>
                </a:lnTo>
                <a:lnTo>
                  <a:pt x="869339" y="212613"/>
                </a:lnTo>
                <a:lnTo>
                  <a:pt x="867610" y="263991"/>
                </a:lnTo>
                <a:lnTo>
                  <a:pt x="865881" y="212613"/>
                </a:lnTo>
                <a:lnTo>
                  <a:pt x="861167" y="170656"/>
                </a:lnTo>
                <a:lnTo>
                  <a:pt x="854175" y="142368"/>
                </a:lnTo>
                <a:lnTo>
                  <a:pt x="845612" y="131995"/>
                </a:lnTo>
                <a:lnTo>
                  <a:pt x="21997" y="131995"/>
                </a:lnTo>
                <a:lnTo>
                  <a:pt x="13435" y="121623"/>
                </a:lnTo>
                <a:lnTo>
                  <a:pt x="6442" y="93335"/>
                </a:lnTo>
                <a:lnTo>
                  <a:pt x="1728" y="51378"/>
                </a:lnTo>
                <a:lnTo>
                  <a:pt x="0" y="0"/>
                </a:lnTo>
              </a:path>
            </a:pathLst>
          </a:custGeom>
          <a:ln w="381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6091489" y="4252863"/>
            <a:ext cx="11815511" cy="3222370"/>
            <a:chOff x="5984593" y="4267197"/>
            <a:chExt cx="9035474" cy="2583149"/>
          </a:xfrm>
        </p:grpSpPr>
        <p:sp>
          <p:nvSpPr>
            <p:cNvPr id="5" name="object 5"/>
            <p:cNvSpPr/>
            <p:nvPr/>
          </p:nvSpPr>
          <p:spPr>
            <a:xfrm>
              <a:off x="6386218" y="5523029"/>
              <a:ext cx="8633849" cy="1327317"/>
            </a:xfrm>
            <a:custGeom>
              <a:avLst/>
              <a:gdLst/>
              <a:ahLst/>
              <a:cxnLst/>
              <a:rect l="l" t="t" r="r" b="b"/>
              <a:pathLst>
                <a:path w="8505190" h="1123315">
                  <a:moveTo>
                    <a:pt x="0" y="0"/>
                  </a:moveTo>
                  <a:lnTo>
                    <a:pt x="8504990" y="0"/>
                  </a:lnTo>
                  <a:lnTo>
                    <a:pt x="8504990" y="1122947"/>
                  </a:lnTo>
                  <a:lnTo>
                    <a:pt x="0" y="1122947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 rot="21244557">
              <a:off x="5984593" y="4267197"/>
              <a:ext cx="4782820" cy="1459865"/>
            </a:xfrm>
            <a:custGeom>
              <a:avLst/>
              <a:gdLst/>
              <a:ahLst/>
              <a:cxnLst/>
              <a:rect l="l" t="t" r="r" b="b"/>
              <a:pathLst>
                <a:path w="4782820" h="1459864">
                  <a:moveTo>
                    <a:pt x="0" y="0"/>
                  </a:moveTo>
                  <a:lnTo>
                    <a:pt x="4782779" y="1459835"/>
                  </a:lnTo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JDBC</a:t>
            </a:r>
            <a:r>
              <a:rPr spc="-204" dirty="0"/>
              <a:t> </a:t>
            </a:r>
            <a:r>
              <a:rPr spc="-260" dirty="0"/>
              <a:t>URLs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27278" y="5824220"/>
            <a:ext cx="15108322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9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jdbc:mysql://localhost:3306/</a:t>
            </a:r>
            <a:r>
              <a:rPr lang="en-US" sz="5400" spc="-10" dirty="0">
                <a:solidFill>
                  <a:srgbClr val="171717"/>
                </a:solidFill>
                <a:latin typeface="Arial MT"/>
              </a:rPr>
              <a:t> 				   										</a:t>
            </a:r>
            <a:r>
              <a:rPr lang="en-US" sz="5400" spc="-10" dirty="0" err="1">
                <a:solidFill>
                  <a:srgbClr val="171717"/>
                </a:solidFill>
                <a:latin typeface="Arial MT"/>
              </a:rPr>
              <a:t>databaseName</a:t>
            </a:r>
            <a:r>
              <a:rPr lang="en-US" sz="5400" spc="-10" dirty="0">
                <a:solidFill>
                  <a:srgbClr val="171717"/>
                </a:solidFill>
                <a:latin typeface="Arial MT"/>
              </a:rPr>
              <a:t>=loboticket;</a:t>
            </a:r>
            <a:endParaRPr sz="5400" dirty="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27278" y="3839609"/>
            <a:ext cx="728090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75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Database</a:t>
            </a:r>
            <a:r>
              <a:rPr sz="3500" spc="-235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spc="125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specific</a:t>
            </a:r>
            <a:r>
              <a:rPr sz="3500" spc="-235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spc="135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connection</a:t>
            </a:r>
            <a:r>
              <a:rPr sz="3500" spc="-235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spc="65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string</a:t>
            </a:r>
            <a:endParaRPr sz="35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20617" y="8444919"/>
            <a:ext cx="193865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90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Su</a:t>
            </a:r>
            <a:r>
              <a:rPr sz="3500" spc="200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3500" spc="75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500" spc="65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500" spc="-10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3500" spc="114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35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14877" y="7640581"/>
            <a:ext cx="11290314" cy="307593"/>
          </a:xfrm>
          <a:custGeom>
            <a:avLst/>
            <a:gdLst/>
            <a:ahLst/>
            <a:cxnLst/>
            <a:rect l="l" t="t" r="r" b="b"/>
            <a:pathLst>
              <a:path w="8505190" h="230504">
                <a:moveTo>
                  <a:pt x="8504990" y="9"/>
                </a:moveTo>
                <a:lnTo>
                  <a:pt x="8503482" y="44798"/>
                </a:lnTo>
                <a:lnTo>
                  <a:pt x="8499372" y="81373"/>
                </a:lnTo>
                <a:lnTo>
                  <a:pt x="8493276" y="106033"/>
                </a:lnTo>
                <a:lnTo>
                  <a:pt x="8485811" y="115075"/>
                </a:lnTo>
                <a:lnTo>
                  <a:pt x="4271674" y="115066"/>
                </a:lnTo>
                <a:lnTo>
                  <a:pt x="4264208" y="124109"/>
                </a:lnTo>
                <a:lnTo>
                  <a:pt x="4258112" y="148768"/>
                </a:lnTo>
                <a:lnTo>
                  <a:pt x="4254002" y="185344"/>
                </a:lnTo>
                <a:lnTo>
                  <a:pt x="4252495" y="230133"/>
                </a:lnTo>
                <a:lnTo>
                  <a:pt x="4250987" y="185344"/>
                </a:lnTo>
                <a:lnTo>
                  <a:pt x="4246877" y="148768"/>
                </a:lnTo>
                <a:lnTo>
                  <a:pt x="4240781" y="124109"/>
                </a:lnTo>
                <a:lnTo>
                  <a:pt x="4233316" y="115066"/>
                </a:lnTo>
                <a:lnTo>
                  <a:pt x="19179" y="115066"/>
                </a:lnTo>
                <a:lnTo>
                  <a:pt x="11713" y="106024"/>
                </a:lnTo>
                <a:lnTo>
                  <a:pt x="5617" y="81364"/>
                </a:lnTo>
                <a:lnTo>
                  <a:pt x="1507" y="44789"/>
                </a:lnTo>
                <a:lnTo>
                  <a:pt x="0" y="0"/>
                </a:lnTo>
              </a:path>
            </a:pathLst>
          </a:custGeom>
          <a:ln w="381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62637" y="629412"/>
            <a:ext cx="65627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Example</a:t>
            </a:r>
            <a:r>
              <a:rPr spc="-165" dirty="0"/>
              <a:t> </a:t>
            </a:r>
            <a:r>
              <a:rPr spc="-30" dirty="0"/>
              <a:t>JDBC</a:t>
            </a:r>
            <a:r>
              <a:rPr spc="-165" dirty="0"/>
              <a:t> </a:t>
            </a:r>
            <a:r>
              <a:rPr spc="-260" dirty="0"/>
              <a:t>URLs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022" y="3863340"/>
            <a:ext cx="7480300" cy="264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jdbc:postgresql://localhost/loboticket</a:t>
            </a:r>
            <a:endParaRPr sz="2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jdbc:mysql://localhost:3306/loboticket</a:t>
            </a:r>
            <a:endParaRPr sz="2600" dirty="0">
              <a:latin typeface="Arial MT"/>
              <a:cs typeface="Arial MT"/>
            </a:endParaRPr>
          </a:p>
          <a:p>
            <a:pPr marL="12700" marR="5080">
              <a:lnSpc>
                <a:spcPct val="186000"/>
              </a:lnSpc>
              <a:spcBef>
                <a:spcPts val="7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jdbc:oracle:thin:@123.123.123.123:5321:loboticket </a:t>
            </a:r>
            <a:r>
              <a:rPr sz="2600" spc="-7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 err="1">
                <a:solidFill>
                  <a:srgbClr val="404040"/>
                </a:solidFill>
                <a:latin typeface="Arial MT"/>
                <a:cs typeface="Arial MT"/>
              </a:rPr>
              <a:t>jdbc:derby:loboticket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88782" y="629412"/>
            <a:ext cx="83102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Connecting</a:t>
            </a:r>
            <a:r>
              <a:rPr spc="-145" dirty="0"/>
              <a:t> </a:t>
            </a:r>
            <a:r>
              <a:rPr spc="210" dirty="0"/>
              <a:t>to</a:t>
            </a:r>
            <a:r>
              <a:rPr spc="-140" dirty="0"/>
              <a:t> </a:t>
            </a:r>
            <a:r>
              <a:rPr spc="-170" dirty="0"/>
              <a:t>a</a:t>
            </a:r>
            <a:r>
              <a:rPr spc="-140" dirty="0"/>
              <a:t> </a:t>
            </a:r>
            <a:r>
              <a:rPr spc="-60" dirty="0"/>
              <a:t>Database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022" y="3494532"/>
            <a:ext cx="17806978" cy="3444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public class</a:t>
            </a:r>
            <a:r>
              <a:rPr sz="2600" spc="-1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Application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{</a:t>
            </a:r>
            <a:endParaRPr sz="2600" dirty="0">
              <a:latin typeface="Arial MT"/>
              <a:cs typeface="Arial MT"/>
            </a:endParaRPr>
          </a:p>
          <a:p>
            <a:pPr marL="749300" marR="2889250" indent="-368300">
              <a:lnSpc>
                <a:spcPts val="5900"/>
              </a:lnSpc>
              <a:spcBef>
                <a:spcPts val="54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public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static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void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main(String[]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args)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throws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SQLException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 </a:t>
            </a:r>
            <a:r>
              <a:rPr sz="2600" spc="-7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Connection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conn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endParaRPr sz="2600" dirty="0">
              <a:latin typeface="Arial MT"/>
              <a:cs typeface="Arial MT"/>
            </a:endParaRPr>
          </a:p>
          <a:p>
            <a:pPr marL="1577340">
              <a:spcBef>
                <a:spcPts val="2035"/>
              </a:spcBef>
            </a:pPr>
            <a:r>
              <a:rPr sz="2600" spc="-5" dirty="0" err="1">
                <a:solidFill>
                  <a:srgbClr val="404040"/>
                </a:solidFill>
                <a:latin typeface="Arial MT"/>
                <a:cs typeface="Arial MT"/>
              </a:rPr>
              <a:t>DriverManager.getConnection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("</a:t>
            </a:r>
            <a:r>
              <a:rPr lang="en-US" sz="1800" dirty="0">
                <a:solidFill>
                  <a:srgbClr val="17C6A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600" spc="-5" dirty="0">
                <a:solidFill>
                  <a:srgbClr val="404040"/>
                </a:solidFill>
                <a:latin typeface="Arial MT"/>
              </a:rPr>
              <a:t>jdbc:sqlserver://localhost:1434;databaseName=</a:t>
            </a:r>
            <a:r>
              <a:rPr lang="en-US" sz="2600" spc="-5" dirty="0" err="1">
                <a:solidFill>
                  <a:srgbClr val="404040"/>
                </a:solidFill>
                <a:latin typeface="Arial MT"/>
              </a:rPr>
              <a:t>loboticket;integratedSecurity</a:t>
            </a:r>
            <a:r>
              <a:rPr lang="en-US" sz="2600" spc="-5" dirty="0">
                <a:solidFill>
                  <a:srgbClr val="404040"/>
                </a:solidFill>
                <a:latin typeface="Arial MT"/>
              </a:rPr>
              <a:t>=true;</a:t>
            </a:r>
            <a:r>
              <a:rPr sz="2600" spc="-5" dirty="0">
                <a:solidFill>
                  <a:srgbClr val="404040"/>
                </a:solidFill>
                <a:latin typeface="Arial MT"/>
              </a:rPr>
              <a:t>");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 dirty="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3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001" y="4000501"/>
            <a:ext cx="3276599" cy="763270"/>
          </a:xfrm>
          <a:custGeom>
            <a:avLst/>
            <a:gdLst/>
            <a:ahLst/>
            <a:cxnLst/>
            <a:rect l="l" t="t" r="r" b="b"/>
            <a:pathLst>
              <a:path w="4030345" h="763270">
                <a:moveTo>
                  <a:pt x="0" y="0"/>
                </a:moveTo>
                <a:lnTo>
                  <a:pt x="4030132" y="0"/>
                </a:lnTo>
                <a:lnTo>
                  <a:pt x="4030132" y="763200"/>
                </a:lnTo>
                <a:lnTo>
                  <a:pt x="0" y="7632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B141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25122" y="629412"/>
            <a:ext cx="140398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Connecting</a:t>
            </a:r>
            <a:r>
              <a:rPr spc="-135" dirty="0"/>
              <a:t> </a:t>
            </a:r>
            <a:r>
              <a:rPr spc="75" dirty="0"/>
              <a:t>with</a:t>
            </a:r>
            <a:r>
              <a:rPr spc="-145" dirty="0"/>
              <a:t> </a:t>
            </a:r>
            <a:r>
              <a:rPr spc="-170" dirty="0"/>
              <a:t>a</a:t>
            </a:r>
            <a:r>
              <a:rPr spc="-125" dirty="0"/>
              <a:t> </a:t>
            </a:r>
            <a:r>
              <a:rPr spc="-80" dirty="0"/>
              <a:t>User</a:t>
            </a:r>
            <a:r>
              <a:rPr spc="-130" dirty="0"/>
              <a:t> </a:t>
            </a:r>
            <a:r>
              <a:rPr spc="-65" dirty="0"/>
              <a:t>Name</a:t>
            </a:r>
            <a:r>
              <a:rPr spc="-130" dirty="0"/>
              <a:t> </a:t>
            </a:r>
            <a:r>
              <a:rPr spc="50" dirty="0"/>
              <a:t>and</a:t>
            </a:r>
            <a:r>
              <a:rPr spc="-125" dirty="0"/>
              <a:t> Password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022" y="3122676"/>
            <a:ext cx="11971020" cy="485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public class</a:t>
            </a:r>
            <a:r>
              <a:rPr sz="2600" spc="-1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Application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{</a:t>
            </a:r>
            <a:endParaRPr sz="2600" dirty="0">
              <a:latin typeface="Arial MT"/>
              <a:cs typeface="Arial MT"/>
            </a:endParaRPr>
          </a:p>
          <a:p>
            <a:pPr marL="749300" marR="2872105" indent="-368300">
              <a:lnSpc>
                <a:spcPts val="5900"/>
              </a:lnSpc>
              <a:spcBef>
                <a:spcPts val="56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public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static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void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main(String[]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args)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throws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SQLException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 </a:t>
            </a:r>
            <a:r>
              <a:rPr sz="2600" spc="-7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Connection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conn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endParaRPr sz="2600" dirty="0">
              <a:latin typeface="Arial MT"/>
              <a:cs typeface="Arial MT"/>
            </a:endParaRPr>
          </a:p>
          <a:p>
            <a:pPr marL="4247515" marR="5080" indent="-2578100">
              <a:lnSpc>
                <a:spcPts val="5780"/>
              </a:lnSpc>
              <a:spcBef>
                <a:spcPts val="1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DriverManager.getConnection("jdbc:mysql://localhost:3306/loboticket", </a:t>
            </a:r>
            <a:r>
              <a:rPr sz="2600" spc="-7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loboticket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",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p4ssw0rd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");</a:t>
            </a:r>
            <a:endParaRPr sz="2600" dirty="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205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536</Words>
  <Application>Microsoft Office PowerPoint</Application>
  <PresentationFormat>Custom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MT</vt:lpstr>
      <vt:lpstr>Calibri</vt:lpstr>
      <vt:lpstr>Courier New</vt:lpstr>
      <vt:lpstr>Microsoft Sans Serif</vt:lpstr>
      <vt:lpstr>Tahoma</vt:lpstr>
      <vt:lpstr>Verdana</vt:lpstr>
      <vt:lpstr>Office Theme</vt:lpstr>
      <vt:lpstr>Connecting to a Database</vt:lpstr>
      <vt:lpstr>What's in This  Module</vt:lpstr>
      <vt:lpstr>PowerPoint Presentation</vt:lpstr>
      <vt:lpstr>JDBC URLs</vt:lpstr>
      <vt:lpstr>JDBC URLs</vt:lpstr>
      <vt:lpstr>JDBC URLs</vt:lpstr>
      <vt:lpstr>Example JDBC URLs</vt:lpstr>
      <vt:lpstr>Connecting to a Database</vt:lpstr>
      <vt:lpstr>Connecting with a User Name and Password</vt:lpstr>
      <vt:lpstr>Running the Code</vt:lpstr>
      <vt:lpstr>Output</vt:lpstr>
      <vt:lpstr>These are native resources</vt:lpstr>
      <vt:lpstr>Using Try With Resources</vt:lpstr>
      <vt:lpstr>PowerPoint Presentation</vt:lpstr>
      <vt:lpstr>PowerPoint Presentation</vt:lpstr>
      <vt:lpstr>JDBC URL has a specific format Use the URL to load the driver  Driver connects to the database</vt:lpstr>
      <vt:lpstr>Up Next: Using PreparedStatements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Connecting to a Database</dc:title>
  <dc:creator/>
  <cp:lastModifiedBy>Admin</cp:lastModifiedBy>
  <cp:revision>7</cp:revision>
  <dcterms:created xsi:type="dcterms:W3CDTF">2022-10-07T17:38:00Z</dcterms:created>
  <dcterms:modified xsi:type="dcterms:W3CDTF">2023-08-06T10:41:43Z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2021-04-01T11:00:00Z</vt:filetime>
  </property>
  <property fmtid="{D5CDD505-2E9C-101B-9397-08002B2CF9AE}" pid="3" name="LastSaved">
    <vt:filetime>2022-10-06T11:00:00Z</vt:filetime>
  </property>
  <property fmtid="{D5CDD505-2E9C-101B-9397-08002B2CF9AE}" pid="4" name="ICV">
    <vt:lpwstr>E4610D60C4E74ECCA5EE9902006CFCDC</vt:lpwstr>
  </property>
  <property fmtid="{D5CDD505-2E9C-101B-9397-08002B2CF9AE}" pid="5" name="KSOProductBuildVer">
    <vt:lpwstr>1033-11.2.0.11341</vt:lpwstr>
  </property>
</Properties>
</file>