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2009" y="2538476"/>
            <a:ext cx="1586398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69990" y="655827"/>
            <a:ext cx="894801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7650" y="1991782"/>
            <a:ext cx="15377794" cy="6904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1039558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0" spc="105" dirty="0">
                <a:latin typeface="Tahoma" panose="020B0604030504040204"/>
                <a:cs typeface="Tahoma" panose="020B0604030504040204"/>
              </a:rPr>
              <a:t>Using</a:t>
            </a:r>
            <a:r>
              <a:rPr sz="6800" b="0" spc="-505" dirty="0">
                <a:latin typeface="Tahoma" panose="020B0604030504040204"/>
                <a:cs typeface="Tahoma" panose="020B0604030504040204"/>
              </a:rPr>
              <a:t> </a:t>
            </a:r>
            <a:r>
              <a:rPr sz="6800" b="0" spc="110" dirty="0">
                <a:latin typeface="Tahoma" panose="020B0604030504040204"/>
                <a:cs typeface="Tahoma" panose="020B0604030504040204"/>
              </a:rPr>
              <a:t>PreparedStatements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6693534" cy="8153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"insert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(name,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Capacity)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values(?,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?)";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620012"/>
            <a:ext cx="6040755" cy="4119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try(PreparedStatement</a:t>
            </a:r>
            <a:endParaRPr sz="2600">
              <a:latin typeface="Arial MT"/>
              <a:cs typeface="Arial MT"/>
            </a:endParaRPr>
          </a:p>
          <a:p>
            <a:pPr marL="890905" marR="5080">
              <a:lnSpc>
                <a:spcPct val="186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 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ps.setString(1,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"The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Coliseum");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ps.setInt(2, 300);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ps.executeUpdate();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1715">
              <a:lnSpc>
                <a:spcPct val="100000"/>
              </a:lnSpc>
              <a:spcBef>
                <a:spcPts val="100"/>
              </a:spcBef>
              <a:tabLst>
                <a:tab pos="5189855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90" dirty="0"/>
              <a:t> </a:t>
            </a:r>
            <a:r>
              <a:rPr spc="-105" dirty="0"/>
              <a:t>SQL</a:t>
            </a:r>
            <a:r>
              <a:rPr spc="-85" dirty="0"/>
              <a:t> </a:t>
            </a:r>
            <a:r>
              <a:rPr spc="35" dirty="0"/>
              <a:t>statement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239" y="1558035"/>
            <a:ext cx="558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3347211"/>
            <a:ext cx="5293995" cy="1647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variables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74569" y="4771644"/>
            <a:ext cx="2861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Parameters</a:t>
            </a:r>
            <a:endParaRPr sz="4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252723"/>
            <a:ext cx="64357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re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3400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spc="-2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ll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ry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3400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040" y="3874515"/>
            <a:ext cx="6717665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3400" spc="36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1" spc="2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2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pd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20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 marR="614045">
              <a:lnSpc>
                <a:spcPts val="6820"/>
              </a:lnSpc>
              <a:spcBef>
                <a:spcPts val="455"/>
              </a:spcBef>
            </a:pPr>
            <a:r>
              <a:rPr sz="3400" b="1" spc="-20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  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All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have </a:t>
            </a:r>
            <a:r>
              <a:rPr sz="3400" b="1" spc="-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set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6693534" cy="8153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"insert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(name,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Capacity)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values(?,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?)";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620012"/>
            <a:ext cx="6040755" cy="336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try(PreparedStatement</a:t>
            </a:r>
            <a:endParaRPr sz="2600">
              <a:latin typeface="Arial MT"/>
              <a:cs typeface="Arial MT"/>
            </a:endParaRPr>
          </a:p>
          <a:p>
            <a:pPr marL="890905" marR="5080">
              <a:lnSpc>
                <a:spcPct val="186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 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ps.setString(1,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"The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Colosseum");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ps.setInt(2, 300);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ps.executeUpdate();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6051803"/>
            <a:ext cx="5329555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090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ps.setString(1,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"The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Garden");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ps.executeUpdate();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1715">
              <a:lnSpc>
                <a:spcPct val="100000"/>
              </a:lnSpc>
              <a:spcBef>
                <a:spcPts val="100"/>
              </a:spcBef>
              <a:tabLst>
                <a:tab pos="5189855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90" dirty="0"/>
              <a:t> </a:t>
            </a:r>
            <a:r>
              <a:rPr spc="-105" dirty="0"/>
              <a:t>SQL</a:t>
            </a:r>
            <a:r>
              <a:rPr spc="-85" dirty="0"/>
              <a:t> </a:t>
            </a:r>
            <a:r>
              <a:rPr spc="35" dirty="0"/>
              <a:t>statement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1558035"/>
            <a:ext cx="558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3347211"/>
            <a:ext cx="5293995" cy="1647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variables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6038596"/>
            <a:ext cx="694690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(only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changed)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51560" y="2861310"/>
            <a:ext cx="583946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5" y="4409947"/>
            <a:ext cx="7480934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Parameterizing Prepared</a:t>
            </a: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4306" y="754380"/>
            <a:ext cx="103403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5" dirty="0">
                <a:latin typeface="Arial MT"/>
                <a:cs typeface="Arial MT"/>
              </a:rPr>
              <a:t>prepared</a:t>
            </a:r>
            <a:r>
              <a:rPr sz="5600" b="0" dirty="0">
                <a:latin typeface="Arial MT"/>
                <a:cs typeface="Arial MT"/>
              </a:rPr>
              <a:t>S</a:t>
            </a:r>
            <a:r>
              <a:rPr sz="5600" b="0" spc="-10" dirty="0">
                <a:latin typeface="Arial MT"/>
                <a:cs typeface="Arial MT"/>
              </a:rPr>
              <a:t>t</a:t>
            </a:r>
            <a:r>
              <a:rPr sz="5600" b="0" spc="-5" dirty="0">
                <a:latin typeface="Arial MT"/>
                <a:cs typeface="Arial MT"/>
              </a:rPr>
              <a:t>a</a:t>
            </a:r>
            <a:r>
              <a:rPr sz="5600" b="0" spc="-10" dirty="0">
                <a:latin typeface="Arial MT"/>
                <a:cs typeface="Arial MT"/>
              </a:rPr>
              <a:t>t</a:t>
            </a:r>
            <a:r>
              <a:rPr sz="5600" b="0" spc="-5" dirty="0">
                <a:latin typeface="Arial MT"/>
                <a:cs typeface="Arial MT"/>
              </a:rPr>
              <a:t>emen</a:t>
            </a:r>
            <a:r>
              <a:rPr sz="5600" b="0" dirty="0">
                <a:latin typeface="Arial MT"/>
                <a:cs typeface="Arial MT"/>
              </a:rPr>
              <a:t>t</a:t>
            </a:r>
            <a:r>
              <a:rPr sz="5600" b="0" spc="-200" dirty="0">
                <a:latin typeface="Arial MT"/>
                <a:cs typeface="Arial MT"/>
              </a:rPr>
              <a:t> </a:t>
            </a:r>
            <a:r>
              <a:rPr sz="5600" b="0" spc="85" dirty="0">
                <a:latin typeface="Lucida Sans Unicode" panose="020B0602030504020204"/>
                <a:cs typeface="Lucida Sans Unicode" panose="020B0602030504020204"/>
              </a:rPr>
              <a:t>Se</a:t>
            </a:r>
            <a:r>
              <a:rPr sz="5600" b="0" spc="-9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4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25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600" b="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10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54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5600" b="0" spc="-250" dirty="0">
                <a:latin typeface="Lucida Sans Unicode" panose="020B0602030504020204"/>
                <a:cs typeface="Lucida Sans Unicode" panose="020B0602030504020204"/>
              </a:rPr>
              <a:t>ods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7650" y="1991782"/>
          <a:ext cx="15377794" cy="6904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9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01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B1411C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B1411C"/>
                      </a:solidFill>
                      <a:prstDash val="solid"/>
                    </a:lnT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6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Method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Parameter</a:t>
                      </a:r>
                      <a:r>
                        <a:rPr sz="2700" b="1" spc="-8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Type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Example</a:t>
                      </a:r>
                      <a:r>
                        <a:rPr sz="27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Database</a:t>
                      </a:r>
                      <a:r>
                        <a:rPr sz="2700" b="1" spc="-6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Type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-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setBoolean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Boolean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-8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BOOLEAN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setDouble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1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Double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8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DOUBLE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4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setInt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Int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-5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INTEGER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1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setLong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Long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BIGINT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setObject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4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Object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-8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Any</a:t>
                      </a:r>
                      <a:r>
                        <a:rPr sz="2700" b="1" spc="-9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type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setString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String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8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CHAR,</a:t>
                      </a:r>
                      <a:r>
                        <a:rPr sz="2700" b="1" spc="-9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1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VARCHAR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30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B1411C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181859"/>
            <a:ext cx="9050655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15B2A"/>
                </a:solidFill>
              </a:rPr>
              <a:t>Use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-30" dirty="0">
                <a:solidFill>
                  <a:srgbClr val="F15B2A"/>
                </a:solidFill>
              </a:rPr>
              <a:t>a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25" dirty="0">
                <a:solidFill>
                  <a:srgbClr val="F15B2A"/>
                </a:solidFill>
              </a:rPr>
              <a:t>PreparedStatement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75" dirty="0">
                <a:solidFill>
                  <a:srgbClr val="F15B2A"/>
                </a:solidFill>
              </a:rPr>
              <a:t>to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60" dirty="0">
                <a:solidFill>
                  <a:srgbClr val="F15B2A"/>
                </a:solidFill>
              </a:rPr>
              <a:t>execute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-135" dirty="0">
                <a:solidFill>
                  <a:srgbClr val="F15B2A"/>
                </a:solidFill>
              </a:rPr>
              <a:t>SQL</a:t>
            </a:r>
            <a:endParaRPr sz="3600"/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spc="10" dirty="0">
                <a:solidFill>
                  <a:srgbClr val="F15B2A"/>
                </a:solidFill>
              </a:rPr>
              <a:t>Can</a:t>
            </a:r>
            <a:r>
              <a:rPr sz="3600" spc="-85" dirty="0">
                <a:solidFill>
                  <a:srgbClr val="F15B2A"/>
                </a:solidFill>
              </a:rPr>
              <a:t> </a:t>
            </a:r>
            <a:r>
              <a:rPr sz="3600" spc="70" dirty="0">
                <a:solidFill>
                  <a:srgbClr val="F15B2A"/>
                </a:solidFill>
              </a:rPr>
              <a:t>be</a:t>
            </a:r>
            <a:r>
              <a:rPr sz="3600" spc="-80" dirty="0">
                <a:solidFill>
                  <a:srgbClr val="F15B2A"/>
                </a:solidFill>
              </a:rPr>
              <a:t> </a:t>
            </a:r>
            <a:r>
              <a:rPr sz="3600" spc="15" dirty="0">
                <a:solidFill>
                  <a:srgbClr val="F15B2A"/>
                </a:solidFill>
              </a:rPr>
              <a:t>parameterized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936863" y="3958844"/>
            <a:ext cx="9368790" cy="380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-2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1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rs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 marR="2755265">
              <a:lnSpc>
                <a:spcPct val="162000"/>
              </a:lnSpc>
            </a:pPr>
            <a:r>
              <a:rPr sz="36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values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specific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type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multiple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times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900"/>
              </a:spcBef>
            </a:pP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different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depending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12009" y="2538476"/>
            <a:ext cx="29063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Up</a:t>
            </a:r>
            <a:r>
              <a:rPr sz="6000" spc="-20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Next:</a:t>
            </a:r>
            <a:endParaRPr sz="6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0572" y="3556508"/>
            <a:ext cx="8552815" cy="17659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 indent="71120">
              <a:lnSpc>
                <a:spcPts val="6500"/>
              </a:lnSpc>
              <a:spcBef>
                <a:spcPts val="900"/>
              </a:spcBef>
            </a:pPr>
            <a:r>
              <a:rPr sz="6000" spc="-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Working</a:t>
            </a:r>
            <a:r>
              <a:rPr sz="6000" spc="-1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600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600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600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6000" spc="-15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PreparedStatement</a:t>
            </a:r>
            <a:endParaRPr sz="6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2352547"/>
            <a:ext cx="85985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F15B2A"/>
                </a:solidFill>
              </a:rPr>
              <a:t>Using </a:t>
            </a:r>
            <a:r>
              <a:rPr sz="3600" spc="-30" dirty="0">
                <a:solidFill>
                  <a:srgbClr val="F15B2A"/>
                </a:solidFill>
              </a:rPr>
              <a:t>a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25" dirty="0">
                <a:solidFill>
                  <a:srgbClr val="F15B2A"/>
                </a:solidFill>
              </a:rPr>
              <a:t>PreparedStatement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75" dirty="0">
                <a:solidFill>
                  <a:srgbClr val="F15B2A"/>
                </a:solidFill>
              </a:rPr>
              <a:t>to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15" dirty="0">
                <a:solidFill>
                  <a:srgbClr val="F15B2A"/>
                </a:solidFill>
              </a:rPr>
              <a:t>read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-10" dirty="0">
                <a:solidFill>
                  <a:srgbClr val="F15B2A"/>
                </a:solidFill>
              </a:rPr>
              <a:t>and </a:t>
            </a:r>
            <a:r>
              <a:rPr sz="3600" spc="-985" dirty="0">
                <a:solidFill>
                  <a:srgbClr val="F15B2A"/>
                </a:solidFill>
              </a:rPr>
              <a:t> </a:t>
            </a:r>
            <a:r>
              <a:rPr sz="3600" spc="40" dirty="0">
                <a:solidFill>
                  <a:srgbClr val="F15B2A"/>
                </a:solidFill>
              </a:rPr>
              <a:t>write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75" dirty="0">
                <a:solidFill>
                  <a:srgbClr val="F15B2A"/>
                </a:solidFill>
              </a:rPr>
              <a:t>to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110" dirty="0">
                <a:solidFill>
                  <a:srgbClr val="F15B2A"/>
                </a:solidFill>
              </a:rPr>
              <a:t>the</a:t>
            </a:r>
            <a:r>
              <a:rPr sz="3600" spc="-60" dirty="0">
                <a:solidFill>
                  <a:srgbClr val="F15B2A"/>
                </a:solidFill>
              </a:rPr>
              <a:t> </a:t>
            </a:r>
            <a:r>
              <a:rPr sz="3600" spc="-5" dirty="0">
                <a:solidFill>
                  <a:srgbClr val="F15B2A"/>
                </a:solidFill>
              </a:rPr>
              <a:t>database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936863" y="3788155"/>
            <a:ext cx="9099550" cy="291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946150" indent="7620">
              <a:lnSpc>
                <a:spcPts val="4300"/>
              </a:lnSpc>
              <a:spcBef>
                <a:spcPts val="2845"/>
              </a:spcBef>
            </a:pP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ExecuteQuery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Execute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640"/>
              </a:spcBef>
            </a:pP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Understand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SQLException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3700" spc="-96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6742" y="754380"/>
            <a:ext cx="99568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29" dirty="0">
                <a:latin typeface="Lucida Sans Unicode" panose="020B0602030504020204"/>
                <a:cs typeface="Lucida Sans Unicode" panose="020B0602030504020204"/>
              </a:rPr>
              <a:t>Differe</a:t>
            </a:r>
            <a:r>
              <a:rPr sz="5600" b="0" spc="-30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9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41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210" dirty="0">
                <a:latin typeface="Lucida Sans Unicode" panose="020B0602030504020204"/>
                <a:cs typeface="Lucida Sans Unicode" panose="020B0602030504020204"/>
              </a:rPr>
              <a:t>'</a:t>
            </a:r>
            <a:r>
              <a:rPr sz="5600" b="0" spc="15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600" b="0" spc="-16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2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6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00" dirty="0">
                <a:latin typeface="Lucida Sans Unicode" panose="020B0602030504020204"/>
                <a:cs typeface="Lucida Sans Unicode" panose="020B0602030504020204"/>
              </a:rPr>
              <a:t>eme</a:t>
            </a:r>
            <a:r>
              <a:rPr sz="5600" b="0" spc="-19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9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15" dirty="0">
                <a:latin typeface="Lucida Sans Unicode" panose="020B0602030504020204"/>
                <a:cs typeface="Lucida Sans Unicode" panose="020B0602030504020204"/>
              </a:rPr>
              <a:t>'</a:t>
            </a:r>
            <a:r>
              <a:rPr sz="5600" b="0" spc="-4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14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30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16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175" dirty="0">
                <a:latin typeface="Lucida Sans Unicode" panose="020B0602030504020204"/>
                <a:cs typeface="Lucida Sans Unicode" panose="020B0602030504020204"/>
              </a:rPr>
              <a:t>erf</a:t>
            </a:r>
            <a:r>
              <a:rPr sz="5600" b="0" spc="-21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16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145" dirty="0">
                <a:latin typeface="Lucida Sans Unicode" panose="020B0602030504020204"/>
                <a:cs typeface="Lucida Sans Unicode" panose="020B0602030504020204"/>
              </a:rPr>
              <a:t>es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4757" y="2727157"/>
            <a:ext cx="4748530" cy="109093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214629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1690"/>
              </a:spcBef>
            </a:pP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Statement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99557" y="5378117"/>
            <a:ext cx="4748530" cy="109093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215265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695"/>
              </a:spcBef>
            </a:pP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CallableStatement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9978" y="5378117"/>
            <a:ext cx="4748530" cy="109093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215265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695"/>
              </a:spcBef>
            </a:pPr>
            <a:r>
              <a:rPr sz="3500" spc="-5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PreparedStatement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67858" y="3818026"/>
            <a:ext cx="7519034" cy="2512695"/>
          </a:xfrm>
          <a:custGeom>
            <a:avLst/>
            <a:gdLst/>
            <a:ahLst/>
            <a:cxnLst/>
            <a:rect l="l" t="t" r="r" b="b"/>
            <a:pathLst>
              <a:path w="7519034" h="2512695">
                <a:moveTo>
                  <a:pt x="7518628" y="767346"/>
                </a:moveTo>
                <a:lnTo>
                  <a:pt x="3403828" y="767346"/>
                </a:lnTo>
                <a:lnTo>
                  <a:pt x="3403828" y="127000"/>
                </a:lnTo>
                <a:lnTo>
                  <a:pt x="3454628" y="127000"/>
                </a:lnTo>
                <a:lnTo>
                  <a:pt x="3448278" y="114300"/>
                </a:lnTo>
                <a:lnTo>
                  <a:pt x="3391128" y="0"/>
                </a:lnTo>
                <a:lnTo>
                  <a:pt x="3327628" y="127000"/>
                </a:lnTo>
                <a:lnTo>
                  <a:pt x="3378428" y="127000"/>
                </a:lnTo>
                <a:lnTo>
                  <a:pt x="3378428" y="767346"/>
                </a:lnTo>
                <a:lnTo>
                  <a:pt x="33642" y="767346"/>
                </a:lnTo>
                <a:lnTo>
                  <a:pt x="33642" y="1556918"/>
                </a:lnTo>
                <a:lnTo>
                  <a:pt x="0" y="1556918"/>
                </a:lnTo>
                <a:lnTo>
                  <a:pt x="0" y="1563268"/>
                </a:lnTo>
                <a:lnTo>
                  <a:pt x="46342" y="1563268"/>
                </a:lnTo>
                <a:lnTo>
                  <a:pt x="454025" y="1563268"/>
                </a:lnTo>
                <a:lnTo>
                  <a:pt x="454025" y="2477668"/>
                </a:lnTo>
                <a:lnTo>
                  <a:pt x="500367" y="2477668"/>
                </a:lnTo>
                <a:lnTo>
                  <a:pt x="838200" y="2477668"/>
                </a:lnTo>
                <a:lnTo>
                  <a:pt x="838200" y="2512593"/>
                </a:lnTo>
                <a:lnTo>
                  <a:pt x="884542" y="2489428"/>
                </a:lnTo>
                <a:lnTo>
                  <a:pt x="884542" y="2512593"/>
                </a:lnTo>
                <a:lnTo>
                  <a:pt x="954392" y="2477668"/>
                </a:lnTo>
                <a:lnTo>
                  <a:pt x="960742" y="2474493"/>
                </a:lnTo>
                <a:lnTo>
                  <a:pt x="954392" y="2471318"/>
                </a:lnTo>
                <a:lnTo>
                  <a:pt x="884542" y="2436393"/>
                </a:lnTo>
                <a:lnTo>
                  <a:pt x="884542" y="2459571"/>
                </a:lnTo>
                <a:lnTo>
                  <a:pt x="838200" y="2436393"/>
                </a:lnTo>
                <a:lnTo>
                  <a:pt x="838200" y="2471318"/>
                </a:lnTo>
                <a:lnTo>
                  <a:pt x="506717" y="2471318"/>
                </a:lnTo>
                <a:lnTo>
                  <a:pt x="506717" y="1563268"/>
                </a:lnTo>
                <a:lnTo>
                  <a:pt x="506717" y="1560093"/>
                </a:lnTo>
                <a:lnTo>
                  <a:pt x="506717" y="1556918"/>
                </a:lnTo>
                <a:lnTo>
                  <a:pt x="500367" y="1556918"/>
                </a:lnTo>
                <a:lnTo>
                  <a:pt x="500367" y="1563268"/>
                </a:lnTo>
                <a:lnTo>
                  <a:pt x="500367" y="2471318"/>
                </a:lnTo>
                <a:lnTo>
                  <a:pt x="460375" y="2471318"/>
                </a:lnTo>
                <a:lnTo>
                  <a:pt x="460375" y="1563268"/>
                </a:lnTo>
                <a:lnTo>
                  <a:pt x="500367" y="1563268"/>
                </a:lnTo>
                <a:lnTo>
                  <a:pt x="500367" y="1556918"/>
                </a:lnTo>
                <a:lnTo>
                  <a:pt x="460375" y="1556918"/>
                </a:lnTo>
                <a:lnTo>
                  <a:pt x="59042" y="1556918"/>
                </a:lnTo>
                <a:lnTo>
                  <a:pt x="59042" y="792746"/>
                </a:lnTo>
                <a:lnTo>
                  <a:pt x="3378428" y="792746"/>
                </a:lnTo>
                <a:lnTo>
                  <a:pt x="3403828" y="792746"/>
                </a:lnTo>
                <a:lnTo>
                  <a:pt x="7493228" y="792746"/>
                </a:lnTo>
                <a:lnTo>
                  <a:pt x="7493228" y="1560093"/>
                </a:lnTo>
                <a:lnTo>
                  <a:pt x="7518628" y="1560093"/>
                </a:lnTo>
                <a:lnTo>
                  <a:pt x="7518628" y="792746"/>
                </a:lnTo>
                <a:lnTo>
                  <a:pt x="7518628" y="767346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3516" y="4771644"/>
            <a:ext cx="4932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PreparedStatement</a:t>
            </a:r>
            <a:endParaRPr sz="4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2865" y="3481323"/>
            <a:ext cx="9234170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spc="-2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ts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spc="1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400" spc="-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st</a:t>
            </a:r>
            <a:r>
              <a:rPr sz="3400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2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3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3400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ill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spc="-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  </a:t>
            </a:r>
            <a:r>
              <a:rPr sz="3400" spc="-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3400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4852923"/>
            <a:ext cx="882078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-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used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any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CRUD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operation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 marR="5080" indent="3175">
              <a:lnSpc>
                <a:spcPct val="101000"/>
              </a:lnSpc>
              <a:spcBef>
                <a:spcPts val="2685"/>
              </a:spcBef>
            </a:pP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2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ho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t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2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ify  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fr</a:t>
            </a:r>
            <a:r>
              <a:rPr sz="3400" b="1" spc="-1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3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86711" y="4281932"/>
            <a:ext cx="325120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937895">
              <a:lnSpc>
                <a:spcPct val="100000"/>
              </a:lnSpc>
              <a:spcBef>
                <a:spcPts val="75"/>
              </a:spcBef>
            </a:pPr>
            <a:r>
              <a:rPr sz="54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400" spc="-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540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400" spc="-2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40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40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400" spc="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  </a:t>
            </a:r>
            <a:r>
              <a:rPr sz="5400" spc="-5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4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400" spc="-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400" spc="-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400" spc="1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400" spc="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400" spc="2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4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400" spc="-2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2865" y="3481323"/>
            <a:ext cx="9144000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Like </a:t>
            </a:r>
            <a:r>
              <a:rPr sz="3400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connections, </a:t>
            </a:r>
            <a:r>
              <a:rPr sz="3400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prepared 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statements </a:t>
            </a:r>
            <a:r>
              <a:rPr sz="3400" spc="-1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must </a:t>
            </a:r>
            <a:r>
              <a:rPr sz="3400" spc="-9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closed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4852923"/>
            <a:ext cx="927227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-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ry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3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rc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 marR="5080" indent="3175">
              <a:lnSpc>
                <a:spcPct val="101000"/>
              </a:lnSpc>
              <a:spcBef>
                <a:spcPts val="2685"/>
              </a:spcBef>
            </a:pPr>
            <a:r>
              <a:rPr sz="3400" b="1" spc="-1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No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1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b="1" spc="-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1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1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3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ill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21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ls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1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b="1" spc="-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  </a:t>
            </a:r>
            <a:r>
              <a:rPr sz="3400" b="1" spc="-1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any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associated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prepared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statements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193" y="754380"/>
            <a:ext cx="57905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5" dirty="0">
                <a:latin typeface="Arial MT"/>
                <a:cs typeface="Arial MT"/>
              </a:rPr>
              <a:t>'execute'</a:t>
            </a:r>
            <a:r>
              <a:rPr sz="5600" b="0" spc="-240" dirty="0">
                <a:latin typeface="Arial MT"/>
                <a:cs typeface="Arial MT"/>
              </a:rPr>
              <a:t> </a:t>
            </a:r>
            <a:r>
              <a:rPr sz="5600" b="0" spc="-155" dirty="0">
                <a:latin typeface="Lucida Sans Unicode" panose="020B0602030504020204"/>
                <a:cs typeface="Lucida Sans Unicode" panose="020B0602030504020204"/>
              </a:rPr>
              <a:t>Methods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74828" y="3295395"/>
            <a:ext cx="31794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executeUpdate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4828" y="5602732"/>
            <a:ext cx="29343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executeQuery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828" y="7934452"/>
            <a:ext cx="16859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0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3400" b="1" spc="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0325" y="5349747"/>
            <a:ext cx="5734685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Three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'execute'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methods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sz="3400" b="1" spc="-9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PreparedStatement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8875" y="2922365"/>
            <a:ext cx="1639887" cy="13196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8875" y="5238527"/>
            <a:ext cx="1639887" cy="13196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8875" y="7559452"/>
            <a:ext cx="1639887" cy="131965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51560" y="2861310"/>
            <a:ext cx="583946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5" y="4409947"/>
            <a:ext cx="74809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queries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9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5718" y="754380"/>
            <a:ext cx="55175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5" dirty="0">
                <a:latin typeface="Arial MT"/>
                <a:cs typeface="Arial MT"/>
              </a:rPr>
              <a:t>execute</a:t>
            </a:r>
            <a:r>
              <a:rPr sz="5600" b="0" spc="-260" dirty="0">
                <a:latin typeface="Arial MT"/>
                <a:cs typeface="Arial MT"/>
              </a:rPr>
              <a:t> </a:t>
            </a:r>
            <a:r>
              <a:rPr sz="5600" b="0" spc="-155" dirty="0">
                <a:latin typeface="Lucida Sans Unicode" panose="020B0602030504020204"/>
                <a:cs typeface="Lucida Sans Unicode" panose="020B0602030504020204"/>
              </a:rPr>
              <a:t>Methods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7250" y="2750493"/>
          <a:ext cx="14020800" cy="5807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55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6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Method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Return</a:t>
                      </a:r>
                      <a:r>
                        <a:rPr sz="2700" b="1" spc="-9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type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44145">
                        <a:lnSpc>
                          <a:spcPts val="3190"/>
                        </a:lnSpc>
                        <a:spcBef>
                          <a:spcPts val="410"/>
                        </a:spcBef>
                      </a:pP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</a:t>
                      </a:r>
                      <a:r>
                        <a:rPr sz="27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700" b="1" spc="-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700" b="1" spc="-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rn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700" b="1" spc="-6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or  </a:t>
                      </a:r>
                      <a:r>
                        <a:rPr sz="2700" b="1" spc="-8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SELECT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35890" algn="just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</a:t>
                      </a:r>
                      <a:r>
                        <a:rPr sz="27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700" b="1" spc="-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700" b="1" spc="-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rn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700" b="1" spc="-6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or  </a:t>
                      </a:r>
                      <a:r>
                        <a:rPr sz="27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SE</a:t>
                      </a:r>
                      <a:r>
                        <a:rPr sz="27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/</a:t>
                      </a: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700" b="1" spc="-6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700" b="1" spc="-1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TE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/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DE  </a:t>
                      </a:r>
                      <a:r>
                        <a:rPr sz="2700" b="1" spc="-8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LETE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82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4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execute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1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boolean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5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true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2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8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700" b="1" spc="2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executeQuery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700" b="1" spc="-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ResultSet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700" b="1" spc="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data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700" b="1" spc="1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n/a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97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spc="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executeUpdate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spc="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int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spc="1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n/a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74395">
                        <a:lnSpc>
                          <a:spcPts val="3190"/>
                        </a:lnSpc>
                        <a:spcBef>
                          <a:spcPts val="410"/>
                        </a:spcBef>
                      </a:pPr>
                      <a:r>
                        <a:rPr sz="2700" b="1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number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1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of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rows </a:t>
                      </a:r>
                      <a:r>
                        <a:rPr sz="2700" b="1" spc="-7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changed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3516" y="4101084"/>
            <a:ext cx="4935855" cy="204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100"/>
              </a:spcBef>
            </a:pPr>
            <a:r>
              <a:rPr sz="4400"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PreparedStatement</a:t>
            </a:r>
            <a:endParaRPr sz="4400">
              <a:latin typeface="Tahoma" panose="020B0604030504040204"/>
              <a:cs typeface="Tahoma" panose="020B0604030504040204"/>
            </a:endParaRPr>
          </a:p>
          <a:p>
            <a:pPr marL="1329055" marR="5080" indent="1891665" algn="r">
              <a:lnSpc>
                <a:spcPts val="5300"/>
              </a:lnSpc>
              <a:spcBef>
                <a:spcPts val="80"/>
              </a:spcBef>
            </a:pPr>
            <a:r>
              <a:rPr sz="4400"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ca</a:t>
            </a:r>
            <a:r>
              <a:rPr sz="4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4400" spc="-3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4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4400" spc="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  </a:t>
            </a:r>
            <a:r>
              <a:rPr sz="4400" spc="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parameterized</a:t>
            </a:r>
            <a:endParaRPr sz="4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2676651"/>
            <a:ext cx="732218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2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ss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2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rs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ry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3527044"/>
            <a:ext cx="8700770" cy="40487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175">
              <a:lnSpc>
                <a:spcPct val="101000"/>
              </a:lnSpc>
              <a:spcBef>
                <a:spcPts val="75"/>
              </a:spcBef>
            </a:pPr>
            <a:r>
              <a:rPr sz="3400" b="1" spc="-1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Parameters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represented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sz="3400" b="1" spc="-1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'?'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3400" b="1" spc="-1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query </a:t>
            </a:r>
            <a:r>
              <a:rPr sz="3400" b="1" spc="-9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string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5875">
              <a:lnSpc>
                <a:spcPct val="100000"/>
              </a:lnSpc>
              <a:spcBef>
                <a:spcPts val="2710"/>
              </a:spcBef>
            </a:pPr>
            <a:r>
              <a:rPr sz="3400" b="1" spc="-1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2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rs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80581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6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ri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1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5875">
              <a:lnSpc>
                <a:spcPct val="100000"/>
              </a:lnSpc>
              <a:spcBef>
                <a:spcPts val="2735"/>
              </a:spcBef>
            </a:pPr>
            <a:r>
              <a:rPr sz="3400" b="1" spc="-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Set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value 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parameter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sz="3400" b="1" spc="-1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position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805815" indent="-433705">
              <a:lnSpc>
                <a:spcPct val="100000"/>
              </a:lnSpc>
              <a:spcBef>
                <a:spcPts val="8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8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1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0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Custom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MT</vt:lpstr>
      <vt:lpstr>Calibri</vt:lpstr>
      <vt:lpstr>Lucida Sans Unicode</vt:lpstr>
      <vt:lpstr>Microsoft Sans Serif</vt:lpstr>
      <vt:lpstr>Tahoma</vt:lpstr>
      <vt:lpstr>Times New Roman</vt:lpstr>
      <vt:lpstr>Office Theme</vt:lpstr>
      <vt:lpstr>Using PreparedStatements</vt:lpstr>
      <vt:lpstr>Using a PreparedStatement to read and  write to the database</vt:lpstr>
      <vt:lpstr>Different 'Statement' Interfaces</vt:lpstr>
      <vt:lpstr>Represents a SQL statement that will be sent  to the database</vt:lpstr>
      <vt:lpstr>Like connections, prepared statements must  be closed</vt:lpstr>
      <vt:lpstr>'execute' Methods</vt:lpstr>
      <vt:lpstr>PowerPoint Presentation</vt:lpstr>
      <vt:lpstr>execute Methods</vt:lpstr>
      <vt:lpstr>Can pass parameters into the query</vt:lpstr>
      <vt:lpstr>◀ Create SQL statement</vt:lpstr>
      <vt:lpstr>Are used for all the query types</vt:lpstr>
      <vt:lpstr>◀ Create SQL statement</vt:lpstr>
      <vt:lpstr>PowerPoint Presentation</vt:lpstr>
      <vt:lpstr>preparedStatement Set Methods</vt:lpstr>
      <vt:lpstr>Use a PreparedStatement to execute SQL Can be parameterized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PreparedStatements</dc:title>
  <dc:creator/>
  <cp:lastModifiedBy>Admin</cp:lastModifiedBy>
  <cp:revision>4</cp:revision>
  <dcterms:created xsi:type="dcterms:W3CDTF">2022-10-07T18:22:00Z</dcterms:created>
  <dcterms:modified xsi:type="dcterms:W3CDTF">2023-08-10T17:36:45Z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2021-04-01T11:00:00Z</vt:filetime>
  </property>
  <property fmtid="{D5CDD505-2E9C-101B-9397-08002B2CF9AE}" pid="3" name="LastSaved">
    <vt:filetime>2022-10-06T11:00:00Z</vt:filetime>
  </property>
  <property fmtid="{D5CDD505-2E9C-101B-9397-08002B2CF9AE}" pid="4" name="ICV">
    <vt:lpwstr>248664A9415E45C990D01510881ABB17</vt:lpwstr>
  </property>
  <property fmtid="{D5CDD505-2E9C-101B-9397-08002B2CF9AE}" pid="5" name="KSOProductBuildVer">
    <vt:lpwstr>1033-11.2.0.11341</vt:lpwstr>
  </property>
</Properties>
</file>