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71" r:id="rId19"/>
    <p:sldId id="272" r:id="rId20"/>
    <p:sldId id="280" r:id="rId21"/>
    <p:sldId id="273" r:id="rId22"/>
    <p:sldId id="274" r:id="rId23"/>
    <p:sldId id="275" r:id="rId24"/>
    <p:sldId id="281" r:id="rId25"/>
    <p:sldId id="276" r:id="rId26"/>
    <p:sldId id="277" r:id="rId27"/>
    <p:sldId id="278" r:id="rId2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5565" y="754380"/>
            <a:ext cx="5436869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2350" y="3843020"/>
            <a:ext cx="12211050" cy="2576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147316"/>
            <a:ext cx="9603105" cy="2101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z="6800" spc="-25" dirty="0">
                <a:latin typeface="Tahoma" panose="020B0604030504040204"/>
                <a:cs typeface="Tahoma" panose="020B0604030504040204"/>
              </a:rPr>
              <a:t>Working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40" dirty="0">
                <a:latin typeface="Tahoma" panose="020B0604030504040204"/>
                <a:cs typeface="Tahoma" panose="020B0604030504040204"/>
              </a:rPr>
              <a:t>with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-5" dirty="0">
                <a:latin typeface="Tahoma" panose="020B0604030504040204"/>
                <a:cs typeface="Tahoma" panose="020B0604030504040204"/>
              </a:rPr>
              <a:t>Data</a:t>
            </a:r>
            <a:r>
              <a:rPr sz="6800" spc="-49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" dirty="0">
                <a:latin typeface="Tahoma" panose="020B0604030504040204"/>
                <a:cs typeface="Tahoma" panose="020B0604030504040204"/>
              </a:rPr>
              <a:t>from</a:t>
            </a:r>
            <a:r>
              <a:rPr sz="6800" spc="-49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5" dirty="0">
                <a:latin typeface="Tahoma" panose="020B0604030504040204"/>
                <a:cs typeface="Tahoma" panose="020B0604030504040204"/>
              </a:rPr>
              <a:t>a </a:t>
            </a:r>
            <a:r>
              <a:rPr sz="6800" spc="-211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20" dirty="0">
                <a:latin typeface="Tahoma" panose="020B0604030504040204"/>
                <a:cs typeface="Tahoma" panose="020B0604030504040204"/>
              </a:rPr>
              <a:t>PreparedStatement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6452615"/>
            <a:ext cx="26936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false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6710037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49"/>
                </a:lnTo>
                <a:lnTo>
                  <a:pt x="929217" y="95249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49"/>
                </a:lnTo>
                <a:lnTo>
                  <a:pt x="818092" y="63499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499"/>
                </a:lnTo>
                <a:lnTo>
                  <a:pt x="818092" y="95249"/>
                </a:lnTo>
                <a:lnTo>
                  <a:pt x="929219" y="95248"/>
                </a:lnTo>
                <a:lnTo>
                  <a:pt x="960967" y="79374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1902" y="629412"/>
            <a:ext cx="147681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35" dirty="0"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pc="-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8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75" dirty="0">
                <a:latin typeface="Microsoft Sans Serif" panose="020B0604020202020204"/>
                <a:cs typeface="Microsoft Sans Serif" panose="020B0604020202020204"/>
              </a:rPr>
              <a:t>Data</a:t>
            </a:r>
            <a:r>
              <a:rPr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50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40" dirty="0">
                <a:latin typeface="Microsoft Sans Serif" panose="020B0604020202020204"/>
                <a:cs typeface="Microsoft Sans Serif" panose="020B0604020202020204"/>
              </a:rPr>
              <a:t>Column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5" dirty="0">
                <a:latin typeface="Microsoft Sans Serif" panose="020B0604020202020204"/>
                <a:cs typeface="Microsoft Sans Serif" panose="020B0604020202020204"/>
              </a:rPr>
              <a:t>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753868"/>
            <a:ext cx="8691245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  <a:p>
            <a:pPr marL="196850" marR="5080" indent="-184150">
              <a:lnSpc>
                <a:spcPts val="5900"/>
              </a:lnSpc>
              <a:spcBef>
                <a:spcPts val="56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  <a:p>
            <a:pPr marL="196850">
              <a:lnSpc>
                <a:spcPct val="100000"/>
              </a:lnSpc>
              <a:spcBef>
                <a:spcPts val="201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5713476"/>
            <a:ext cx="16884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6210" y="5764276"/>
            <a:ext cx="21863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s.getSt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1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6451091"/>
            <a:ext cx="2074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1972" y="6500876"/>
            <a:ext cx="16910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s.getInt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2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022" y="7185659"/>
            <a:ext cx="891159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7661" y="3458971"/>
            <a:ext cx="4541520" cy="3314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12445" algn="r">
              <a:lnSpc>
                <a:spcPct val="100000"/>
              </a:lnSpc>
              <a:spcBef>
                <a:spcPts val="105"/>
              </a:spcBef>
            </a:pPr>
            <a:r>
              <a:rPr sz="5400" spc="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se</a:t>
            </a:r>
            <a:r>
              <a:rPr sz="5400" spc="-3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5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  </a:t>
            </a:r>
            <a:r>
              <a:rPr sz="5400" spc="-3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On</a:t>
            </a:r>
            <a:r>
              <a:rPr sz="5400" spc="-1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1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5400" spc="-3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an</a:t>
            </a:r>
            <a:r>
              <a:rPr sz="5400" spc="-11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3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  </a:t>
            </a:r>
            <a:r>
              <a:rPr sz="5400" spc="-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Re</a:t>
            </a:r>
            <a:r>
              <a:rPr sz="5400" spc="-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4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1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5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w  </a:t>
            </a:r>
            <a:r>
              <a:rPr sz="5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5400" spc="-3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3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4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4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8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400" spc="-4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4429252"/>
            <a:ext cx="826515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Maybe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count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aggregate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'if(rs.next())'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7257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 count(*)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5677535" cy="707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(PreparedStatement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96850" marR="785495" indent="276225">
              <a:lnSpc>
                <a:spcPct val="186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if(rs.next())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080" indent="92075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rs.getInt(1);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"Number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is: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45640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1847595"/>
            <a:ext cx="5918200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F15B2A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number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6331203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6531" y="629412"/>
            <a:ext cx="7755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8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pc="-1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45" dirty="0">
                <a:latin typeface="Microsoft Sans Serif" panose="020B0604020202020204"/>
                <a:cs typeface="Microsoft Sans Serif" panose="020B0604020202020204"/>
              </a:rPr>
              <a:t>Column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60" dirty="0">
                <a:latin typeface="Microsoft Sans Serif" panose="020B0604020202020204"/>
                <a:cs typeface="Microsoft Sans Serif" panose="020B0604020202020204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6247" y="2805176"/>
            <a:ext cx="259270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count(*)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count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2753868"/>
            <a:ext cx="7068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7295" algn="l"/>
              </a:tabLst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sql 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"select	from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3491484"/>
            <a:ext cx="869124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5713476"/>
            <a:ext cx="18237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if(rs.next())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622" y="6451091"/>
            <a:ext cx="3435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1585" y="6500876"/>
            <a:ext cx="255143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rs.getInt("count");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22" y="7185659"/>
            <a:ext cx="1012063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System.out.println("Number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is: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numberOfVenues);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6627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2383" y="4202620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383" y="6171728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8140835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1" y="1465250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50336" y="754380"/>
            <a:ext cx="47898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Dos</a:t>
            </a:r>
            <a:r>
              <a:rPr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5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5" dirty="0">
                <a:latin typeface="Microsoft Sans Serif" panose="020B0604020202020204"/>
                <a:cs typeface="Microsoft Sans Serif" panose="020B0604020202020204"/>
              </a:rPr>
              <a:t>Don'ts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0016" y="2689860"/>
            <a:ext cx="6647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rs.next()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0016" y="4655820"/>
            <a:ext cx="802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calling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rs.next()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016" y="6624828"/>
            <a:ext cx="5833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invalid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number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016" y="8593835"/>
            <a:ext cx="5403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invalid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240225"/>
            <a:ext cx="1570711" cy="13982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6209333"/>
            <a:ext cx="1570711" cy="139829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8178441"/>
            <a:ext cx="1570711" cy="139829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849" y="2274887"/>
            <a:ext cx="1566938" cy="13970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ResultSet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1961" y="754380"/>
            <a:ext cx="7203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35" dirty="0"/>
              <a:t> </a:t>
            </a:r>
            <a:r>
              <a:rPr spc="135" dirty="0">
                <a:latin typeface="Microsoft Sans Serif" panose="020B0604020202020204"/>
                <a:cs typeface="Microsoft Sans Serif" panose="020B0604020202020204"/>
              </a:rPr>
              <a:t>Get</a:t>
            </a:r>
            <a:r>
              <a:rPr spc="-1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10" dirty="0">
                <a:latin typeface="Microsoft Sans Serif" panose="020B0604020202020204"/>
                <a:cs typeface="Microsoft Sans Serif" panose="020B0604020202020204"/>
              </a:rPr>
              <a:t>Methods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50" y="2335796"/>
          <a:ext cx="14886940" cy="630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6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Method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Parameter</a:t>
                      </a:r>
                      <a:r>
                        <a:rPr sz="2700" b="1" spc="-8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Type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-1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boolean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double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int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long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5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700" b="1" spc="4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Object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06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getString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700" b="1" spc="-2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String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1443" y="629412"/>
            <a:ext cx="53447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pc="-1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125" dirty="0">
                <a:latin typeface="Microsoft Sans Serif" panose="020B0604020202020204"/>
                <a:cs typeface="Microsoft Sans Serif" panose="020B0604020202020204"/>
              </a:rPr>
              <a:t>GetObject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237739"/>
            <a:ext cx="7314565" cy="352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"";</a:t>
            </a:r>
            <a:endParaRPr sz="2800">
              <a:latin typeface="Arial MT"/>
              <a:cs typeface="Arial MT"/>
            </a:endParaRPr>
          </a:p>
          <a:p>
            <a:pPr marL="12700" marR="4718685">
              <a:lnSpc>
                <a:spcPts val="6100"/>
              </a:lnSpc>
              <a:spcBef>
                <a:spcPts val="56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 capacity = 0;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07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nameField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rs.getObject("name");</a:t>
            </a:r>
            <a:endParaRPr sz="28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capacityField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rs.getObject("capacity");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2" y="6136385"/>
            <a:ext cx="10086975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if(nameField instanceof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String)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 name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 (String)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nameField;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2" y="6898385"/>
            <a:ext cx="10857230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if(capacityField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instanceof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Integer) {capacity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(int) capacityField;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7623555"/>
            <a:ext cx="9044940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3999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Using GetObject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7369809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Processing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Modifying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4681220"/>
            <a:ext cx="9264650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Setting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null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Getting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position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651" y="3870452"/>
            <a:ext cx="474408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382520" algn="r">
              <a:lnSpc>
                <a:spcPct val="100000"/>
              </a:lnSpc>
              <a:spcBef>
                <a:spcPts val="75"/>
              </a:spcBef>
            </a:pPr>
            <a:r>
              <a:rPr sz="5400" spc="-10" dirty="0"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5400" spc="-1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9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400" spc="-415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5400" spc="14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34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150" dirty="0"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5400" spc="-560" dirty="0"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540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55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340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-295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420" dirty="0"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0" dirty="0"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40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145" dirty="0">
                <a:latin typeface="Lucida Sans Unicode" panose="020B0602030504020204"/>
                <a:cs typeface="Lucida Sans Unicode" panose="020B0602030504020204"/>
              </a:rPr>
              <a:t>a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  <a:p>
            <a:pPr marR="5080" algn="r">
              <a:lnSpc>
                <a:spcPts val="6410"/>
              </a:lnSpc>
            </a:pPr>
            <a:r>
              <a:rPr sz="5400" spc="-25" dirty="0">
                <a:latin typeface="Lucida Sans Unicode" panose="020B0602030504020204"/>
                <a:cs typeface="Lucida Sans Unicode" panose="020B0602030504020204"/>
              </a:rPr>
              <a:t>Select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2865" y="4599940"/>
            <a:ext cx="9435465" cy="10528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75">
              <a:lnSpc>
                <a:spcPts val="4010"/>
              </a:lnSpc>
              <a:spcBef>
                <a:spcPts val="265"/>
              </a:spcBef>
            </a:pPr>
            <a:r>
              <a:rPr sz="3400" b="1" spc="-229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shown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previously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022" y="440436"/>
            <a:ext cx="7575550" cy="7753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4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491995"/>
            <a:ext cx="848868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r>
              <a:rPr sz="26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ts val="296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172" y="2546604"/>
            <a:ext cx="25076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ps.setInt(1,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120);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172" y="3259835"/>
            <a:ext cx="4037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172" y="3957828"/>
            <a:ext cx="2411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3471" y="4655820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3471" y="5353811"/>
            <a:ext cx="512000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rs.getInt("capacity");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6" y="6749795"/>
            <a:ext cx="25679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450835"/>
            <a:ext cx="3742054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676907"/>
            <a:ext cx="5588000" cy="36099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6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2800" b="1" spc="-9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30303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30303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66360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8218" y="629412"/>
            <a:ext cx="61544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pc="-1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150" dirty="0">
                <a:latin typeface="Microsoft Sans Serif" panose="020B0604020202020204"/>
                <a:cs typeface="Microsoft Sans Serif" panose="020B0604020202020204"/>
              </a:rPr>
              <a:t>Also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30" dirty="0">
                <a:latin typeface="Microsoft Sans Serif" panose="020B0604020202020204"/>
                <a:cs typeface="Microsoft Sans Serif" panose="020B0604020202020204"/>
              </a:rPr>
              <a:t>Bind</a:t>
            </a:r>
            <a:r>
              <a:rPr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pc="-75" dirty="0">
                <a:latin typeface="Microsoft Sans Serif" panose="020B0604020202020204"/>
                <a:cs typeface="Microsoft Sans Serif" panose="020B0604020202020204"/>
              </a:rPr>
              <a:t>Nulls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1022" y="2237739"/>
            <a:ext cx="9298305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sql = "insert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800" spc="-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 (name, recordlabel)</a:t>
            </a:r>
            <a:r>
              <a:rPr sz="2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values(?,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?)";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(PreparedStatement</a:t>
            </a:r>
            <a:endParaRPr sz="2800">
              <a:latin typeface="Arial MT"/>
              <a:cs typeface="Arial MT"/>
            </a:endParaRPr>
          </a:p>
          <a:p>
            <a:pPr marL="406400" marR="2462530" indent="885825">
              <a:lnSpc>
                <a:spcPct val="18100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conn.prepareStatement(sql))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ps.setString(1,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name);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722" y="5361685"/>
            <a:ext cx="3862704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ts val="3055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if(recordLabel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==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null)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722" y="6136385"/>
            <a:ext cx="5146040" cy="393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786765" algn="ctr">
              <a:lnSpc>
                <a:spcPts val="3050"/>
              </a:lnSpc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ps.setNull(2,</a:t>
            </a:r>
            <a:r>
              <a:rPr sz="28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Types.CHAR);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22" y="6846316"/>
            <a:ext cx="530987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800">
              <a:latin typeface="Arial MT"/>
              <a:cs typeface="Arial MT"/>
            </a:endParaRPr>
          </a:p>
          <a:p>
            <a:pPr marL="406400" marR="5080" indent="393700">
              <a:lnSpc>
                <a:spcPct val="181000"/>
              </a:lnSpc>
              <a:spcBef>
                <a:spcPts val="2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ps.setString(2,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recordLabel); </a:t>
            </a:r>
            <a:r>
              <a:rPr sz="2800" spc="-7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ps.executeUpdate();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8990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Binding JDBC 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Demo</a:t>
            </a:r>
            <a:endParaRPr lang="en-US" sz="5400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6711" y="4281932"/>
            <a:ext cx="3251200" cy="1674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37895">
              <a:lnSpc>
                <a:spcPct val="100000"/>
              </a:lnSpc>
              <a:spcBef>
                <a:spcPts val="75"/>
              </a:spcBef>
            </a:pPr>
            <a:r>
              <a:rPr sz="5400" spc="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40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2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4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2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5400" spc="-2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540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g  </a:t>
            </a:r>
            <a:r>
              <a:rPr sz="54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-3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34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2865" y="3481323"/>
            <a:ext cx="8789035" cy="1049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3175">
              <a:lnSpc>
                <a:spcPts val="3980"/>
              </a:lnSpc>
              <a:spcBef>
                <a:spcPts val="305"/>
              </a:spcBef>
            </a:pP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statements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closed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852923"/>
            <a:ext cx="887603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resources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closing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statement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will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close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associated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27722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Executing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queries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PrepareStatement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3958844"/>
            <a:ext cx="9248775" cy="345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ResultSets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have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635" indent="7620">
              <a:lnSpc>
                <a:spcPts val="4300"/>
              </a:lnSpc>
              <a:spcBef>
                <a:spcPts val="2845"/>
              </a:spcBef>
            </a:pP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accessing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55"/>
              </a:spcBef>
            </a:pP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Access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column,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either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indexed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(1-based)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11426190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>
                <a:latin typeface="Microsoft Sans Serif" panose="020B0604020202020204"/>
                <a:cs typeface="Microsoft Sans Serif" panose="020B0604020202020204"/>
              </a:rPr>
              <a:t>Up</a:t>
            </a:r>
            <a:r>
              <a:rPr sz="6000" spc="-1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10" dirty="0">
                <a:latin typeface="Microsoft Sans Serif" panose="020B0604020202020204"/>
                <a:cs typeface="Microsoft Sans Serif" panose="020B0604020202020204"/>
              </a:rPr>
              <a:t>Next: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-50" dirty="0"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000" spc="-1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8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000" spc="-1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-18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000" spc="-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000" spc="10" dirty="0"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6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6898" y="4693411"/>
            <a:ext cx="4290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29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Th</a:t>
            </a:r>
            <a:r>
              <a:rPr sz="5400" spc="-2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3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400" spc="-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2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su</a:t>
            </a:r>
            <a:r>
              <a:rPr sz="5400" spc="-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935731"/>
            <a:ext cx="7573009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'cursor'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040" y="4529835"/>
            <a:ext cx="889190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'next'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true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process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false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otherwise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rows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7932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"select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venues";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5488305" cy="781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(PreparedStatement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 marL="196850" marR="412115" indent="460375">
              <a:lnSpc>
                <a:spcPct val="186000"/>
              </a:lnSpc>
              <a:spcBef>
                <a:spcPts val="10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ps.executeQuery();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rs.getInt("capacity");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89090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endParaRPr sz="2600">
              <a:latin typeface="Arial MT"/>
              <a:cs typeface="Arial MT"/>
            </a:endParaRPr>
          </a:p>
          <a:p>
            <a:pPr marL="2129790" marR="807085">
              <a:lnSpc>
                <a:spcPct val="185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capacity);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239" y="655827"/>
            <a:ext cx="2594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89239" y="2152395"/>
            <a:ext cx="55880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Move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check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cursor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name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66360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4267200"/>
            <a:ext cx="28682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7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3500" spc="-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position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4525642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0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18092" y="95250"/>
                </a:lnTo>
                <a:lnTo>
                  <a:pt x="818092" y="63500"/>
                </a:lnTo>
                <a:lnTo>
                  <a:pt x="929217" y="63500"/>
                </a:lnTo>
                <a:lnTo>
                  <a:pt x="802217" y="0"/>
                </a:lnTo>
                <a:close/>
              </a:path>
              <a:path w="961389" h="158750">
                <a:moveTo>
                  <a:pt x="802217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802217" y="95250"/>
                </a:lnTo>
                <a:lnTo>
                  <a:pt x="802217" y="63500"/>
                </a:lnTo>
                <a:close/>
              </a:path>
              <a:path w="961389" h="158750">
                <a:moveTo>
                  <a:pt x="929217" y="63500"/>
                </a:moveTo>
                <a:lnTo>
                  <a:pt x="818092" y="63500"/>
                </a:lnTo>
                <a:lnTo>
                  <a:pt x="818092" y="95250"/>
                </a:lnTo>
                <a:lnTo>
                  <a:pt x="929217" y="95250"/>
                </a:lnTo>
                <a:lnTo>
                  <a:pt x="960967" y="79375"/>
                </a:lnTo>
                <a:lnTo>
                  <a:pt x="929217" y="635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4794503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5050574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0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18092" y="95250"/>
                </a:lnTo>
                <a:lnTo>
                  <a:pt x="818092" y="63500"/>
                </a:lnTo>
                <a:lnTo>
                  <a:pt x="929217" y="63500"/>
                </a:lnTo>
                <a:lnTo>
                  <a:pt x="802217" y="0"/>
                </a:lnTo>
                <a:close/>
              </a:path>
              <a:path w="961389" h="158750">
                <a:moveTo>
                  <a:pt x="802217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802217" y="95250"/>
                </a:lnTo>
                <a:lnTo>
                  <a:pt x="802217" y="63500"/>
                </a:lnTo>
                <a:close/>
              </a:path>
              <a:path w="961389" h="158750">
                <a:moveTo>
                  <a:pt x="929217" y="63500"/>
                </a:moveTo>
                <a:lnTo>
                  <a:pt x="818092" y="63500"/>
                </a:lnTo>
                <a:lnTo>
                  <a:pt x="818092" y="95250"/>
                </a:lnTo>
                <a:lnTo>
                  <a:pt x="929217" y="95250"/>
                </a:lnTo>
                <a:lnTo>
                  <a:pt x="960967" y="79375"/>
                </a:lnTo>
                <a:lnTo>
                  <a:pt x="929217" y="63500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5285232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5541640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50"/>
                </a:lnTo>
                <a:lnTo>
                  <a:pt x="818092" y="63500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500"/>
                </a:lnTo>
                <a:lnTo>
                  <a:pt x="818092" y="95250"/>
                </a:lnTo>
                <a:lnTo>
                  <a:pt x="929219" y="95248"/>
                </a:lnTo>
                <a:lnTo>
                  <a:pt x="960967" y="79375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ResultSet</a:t>
            </a:r>
            <a:r>
              <a:rPr spc="-245" dirty="0"/>
              <a:t> </a:t>
            </a:r>
            <a:r>
              <a:rPr spc="20" dirty="0">
                <a:latin typeface="Microsoft Sans Serif" panose="020B0604020202020204"/>
                <a:cs typeface="Microsoft Sans Serif" panose="020B0604020202020204"/>
              </a:rPr>
              <a:t>Cursor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2350" y="3843020"/>
          <a:ext cx="12192000" cy="257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 gridSpan="3">
                  <a:txBody>
                    <a:bodyPr/>
                    <a:lstStyle/>
                    <a:p>
                      <a:pPr marR="60325" algn="ctr">
                        <a:lnSpc>
                          <a:spcPts val="3945"/>
                        </a:lnSpc>
                      </a:pPr>
                      <a:r>
                        <a:rPr sz="3500" spc="-7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Table:</a:t>
                      </a:r>
                      <a:r>
                        <a:rPr sz="3500" spc="-85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 </a:t>
                      </a:r>
                      <a:r>
                        <a:rPr sz="3500" spc="30" dirty="0">
                          <a:solidFill>
                            <a:srgbClr val="171717"/>
                          </a:solidFill>
                          <a:latin typeface="Microsoft Sans Serif" panose="020B0604020202020204"/>
                          <a:cs typeface="Microsoft Sans Serif" panose="020B0604020202020204"/>
                        </a:rPr>
                        <a:t>venues</a:t>
                      </a:r>
                      <a:endParaRPr sz="35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79D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Id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Name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700" b="1" spc="2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Capacity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15B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3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Arena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-6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Bowl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150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1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The</a:t>
                      </a:r>
                      <a:r>
                        <a:rPr sz="2700" b="1" spc="-9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700" b="1" spc="5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Garage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700" b="1" spc="270" dirty="0">
                          <a:solidFill>
                            <a:srgbClr val="404040"/>
                          </a:solidFill>
                          <a:latin typeface="Arial" panose="020B0604020202020204"/>
                          <a:cs typeface="Arial" panose="020B0604020202020204"/>
                        </a:rPr>
                        <a:t>200</a:t>
                      </a:r>
                      <a:endParaRPr sz="27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AD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3965" y="5791200"/>
            <a:ext cx="2580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rs.next()</a:t>
            </a:r>
            <a:r>
              <a:rPr sz="3500" spc="-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2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true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77733" y="6049638"/>
            <a:ext cx="961390" cy="158750"/>
          </a:xfrm>
          <a:custGeom>
            <a:avLst/>
            <a:gdLst/>
            <a:ahLst/>
            <a:cxnLst/>
            <a:rect l="l" t="t" r="r" b="b"/>
            <a:pathLst>
              <a:path w="961389" h="158750">
                <a:moveTo>
                  <a:pt x="802217" y="95249"/>
                </a:moveTo>
                <a:lnTo>
                  <a:pt x="802217" y="158750"/>
                </a:lnTo>
                <a:lnTo>
                  <a:pt x="929217" y="95250"/>
                </a:lnTo>
                <a:lnTo>
                  <a:pt x="802217" y="95249"/>
                </a:lnTo>
                <a:close/>
              </a:path>
              <a:path w="961389" h="158750">
                <a:moveTo>
                  <a:pt x="802217" y="63499"/>
                </a:moveTo>
                <a:lnTo>
                  <a:pt x="802217" y="95249"/>
                </a:lnTo>
                <a:lnTo>
                  <a:pt x="818092" y="95250"/>
                </a:lnTo>
                <a:lnTo>
                  <a:pt x="818092" y="63500"/>
                </a:lnTo>
                <a:lnTo>
                  <a:pt x="802217" y="63499"/>
                </a:lnTo>
                <a:close/>
              </a:path>
              <a:path w="961389" h="158750">
                <a:moveTo>
                  <a:pt x="802217" y="0"/>
                </a:moveTo>
                <a:lnTo>
                  <a:pt x="802217" y="63499"/>
                </a:lnTo>
                <a:lnTo>
                  <a:pt x="818092" y="63500"/>
                </a:lnTo>
                <a:lnTo>
                  <a:pt x="818092" y="95250"/>
                </a:lnTo>
                <a:lnTo>
                  <a:pt x="929219" y="95248"/>
                </a:lnTo>
                <a:lnTo>
                  <a:pt x="960967" y="79375"/>
                </a:lnTo>
                <a:lnTo>
                  <a:pt x="802217" y="0"/>
                </a:lnTo>
                <a:close/>
              </a:path>
              <a:path w="961389" h="158750">
                <a:moveTo>
                  <a:pt x="0" y="63498"/>
                </a:moveTo>
                <a:lnTo>
                  <a:pt x="0" y="95248"/>
                </a:lnTo>
                <a:lnTo>
                  <a:pt x="802217" y="95249"/>
                </a:lnTo>
                <a:lnTo>
                  <a:pt x="802217" y="63499"/>
                </a:lnTo>
                <a:lnTo>
                  <a:pt x="0" y="63498"/>
                </a:lnTo>
                <a:close/>
              </a:path>
            </a:pathLst>
          </a:custGeom>
          <a:solidFill>
            <a:srgbClr val="3030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1025</Words>
  <Application>Microsoft Office PowerPoint</Application>
  <PresentationFormat>Custom</PresentationFormat>
  <Paragraphs>277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Calibri</vt:lpstr>
      <vt:lpstr>Lucida Sans Unicode</vt:lpstr>
      <vt:lpstr>Microsoft Sans Serif</vt:lpstr>
      <vt:lpstr>Tahoma</vt:lpstr>
      <vt:lpstr>Office Theme</vt:lpstr>
      <vt:lpstr>1_Office Theme</vt:lpstr>
      <vt:lpstr>Working with Data from a  PreparedStatement</vt:lpstr>
      <vt:lpstr>Processing data using a ResultSet Modifying data</vt:lpstr>
      <vt:lpstr>Execute the query to get a ResultSet Has a 'cursor'</vt:lpstr>
      <vt:lpstr>◀ Create query</vt:lpstr>
      <vt:lpstr>ResultSet Cursor</vt:lpstr>
      <vt:lpstr>ResultSet Cursor</vt:lpstr>
      <vt:lpstr>ResultSet Cursor</vt:lpstr>
      <vt:lpstr>ResultSet Cursor</vt:lpstr>
      <vt:lpstr>ResultSet Cursor</vt:lpstr>
      <vt:lpstr>ResultSet Cursor</vt:lpstr>
      <vt:lpstr>Can Also Get the Data Using Column Numbers</vt:lpstr>
      <vt:lpstr>Maybe a count or an aggregate function Can use 'if(rs.next())'</vt:lpstr>
      <vt:lpstr>◀ Create query</vt:lpstr>
      <vt:lpstr>Using the Column Name</vt:lpstr>
      <vt:lpstr>Dos and Don'ts</vt:lpstr>
      <vt:lpstr>PowerPoint Presentation</vt:lpstr>
      <vt:lpstr>resultSet Get Methods</vt:lpstr>
      <vt:lpstr>Using GetObject</vt:lpstr>
      <vt:lpstr>PowerPoint Presentation</vt:lpstr>
      <vt:lpstr>Binding  Parameters in a Select</vt:lpstr>
      <vt:lpstr>◀ Create query</vt:lpstr>
      <vt:lpstr>Can Also Bind Nulls</vt:lpstr>
      <vt:lpstr>PowerPoint Presentation</vt:lpstr>
      <vt:lpstr>Like connections and prepared statements  result sets must be closed</vt:lpstr>
      <vt:lpstr>Executing queries with a  PrepareStatement returns a ResultSet</vt:lpstr>
      <vt:lpstr>Up Next: Working with a CallableStatement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 from a  PreparedStatement</dc:title>
  <dc:creator/>
  <cp:lastModifiedBy>Admin</cp:lastModifiedBy>
  <cp:revision>5</cp:revision>
  <dcterms:created xsi:type="dcterms:W3CDTF">2022-10-08T14:28:22Z</dcterms:created>
  <dcterms:modified xsi:type="dcterms:W3CDTF">2023-08-10T17:36:06Z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2021-04-01T05:30:00Z</vt:filetime>
  </property>
  <property fmtid="{D5CDD505-2E9C-101B-9397-08002B2CF9AE}" pid="3" name="LastSaved">
    <vt:filetime>2022-10-06T05:30:00Z</vt:filetime>
  </property>
  <property fmtid="{D5CDD505-2E9C-101B-9397-08002B2CF9AE}" pid="4" name="ICV">
    <vt:lpwstr>C9A91650043E44E9B73CEA46732DE435</vt:lpwstr>
  </property>
  <property fmtid="{D5CDD505-2E9C-101B-9397-08002B2CF9AE}" pid="5" name="KSOProductBuildVer">
    <vt:lpwstr>1033-11.2.0.11341</vt:lpwstr>
  </property>
</Properties>
</file>