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73" r:id="rId9"/>
    <p:sldId id="262" r:id="rId10"/>
    <p:sldId id="263" r:id="rId11"/>
    <p:sldId id="264" r:id="rId12"/>
    <p:sldId id="276" r:id="rId13"/>
    <p:sldId id="265" r:id="rId14"/>
    <p:sldId id="266" r:id="rId15"/>
    <p:sldId id="267" r:id="rId16"/>
    <p:sldId id="277" r:id="rId17"/>
    <p:sldId id="268" r:id="rId18"/>
    <p:sldId id="269" r:id="rId19"/>
    <p:sldId id="270" r:id="rId20"/>
    <p:sldId id="271" r:id="rId21"/>
    <p:sldId id="278" r:id="rId22"/>
    <p:sldId id="272" r:id="rId23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05784" y="4170171"/>
            <a:ext cx="12076430" cy="1049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6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3" y="6345938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3" y="0"/>
                </a:moveTo>
                <a:lnTo>
                  <a:pt x="0" y="0"/>
                </a:lnTo>
                <a:lnTo>
                  <a:pt x="0" y="3941063"/>
                </a:lnTo>
                <a:lnTo>
                  <a:pt x="18288003" y="3941063"/>
                </a:lnTo>
                <a:lnTo>
                  <a:pt x="18288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62288" y="1"/>
            <a:ext cx="9126220" cy="10287000"/>
          </a:xfrm>
          <a:custGeom>
            <a:avLst/>
            <a:gdLst/>
            <a:ahLst/>
            <a:cxnLst/>
            <a:rect l="l" t="t" r="r" b="b"/>
            <a:pathLst>
              <a:path w="9126219" h="10287000">
                <a:moveTo>
                  <a:pt x="9125712" y="0"/>
                </a:moveTo>
                <a:lnTo>
                  <a:pt x="0" y="0"/>
                </a:lnTo>
                <a:lnTo>
                  <a:pt x="0" y="10287001"/>
                </a:lnTo>
                <a:lnTo>
                  <a:pt x="9125712" y="10287001"/>
                </a:lnTo>
                <a:lnTo>
                  <a:pt x="9125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1022" y="2699004"/>
            <a:ext cx="5322570" cy="6329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6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3" y="6345938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3" y="0"/>
                </a:moveTo>
                <a:lnTo>
                  <a:pt x="0" y="0"/>
                </a:lnTo>
                <a:lnTo>
                  <a:pt x="0" y="3941063"/>
                </a:lnTo>
                <a:lnTo>
                  <a:pt x="18288003" y="3941063"/>
                </a:lnTo>
                <a:lnTo>
                  <a:pt x="18288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53118" y="3074923"/>
            <a:ext cx="11581762" cy="2351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1226" y="5741923"/>
            <a:ext cx="16465547" cy="112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0425" y="363219"/>
            <a:ext cx="1468714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4128" y="3617467"/>
            <a:ext cx="15739742" cy="414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98055" y="754380"/>
            <a:ext cx="369189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1469" y="4157979"/>
            <a:ext cx="15085060" cy="2793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3183636"/>
            <a:ext cx="1293939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b="0" spc="-55" dirty="0">
                <a:latin typeface="Microsoft Sans Serif" panose="020B0604020202020204"/>
                <a:cs typeface="Microsoft Sans Serif" panose="020B0604020202020204"/>
              </a:rPr>
              <a:t>Working</a:t>
            </a:r>
            <a:r>
              <a:rPr sz="6800" b="0" spc="-1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b="0" spc="95" dirty="0"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6800" b="0" spc="-1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b="0" spc="-21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800" b="0" spc="-1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b="0" spc="15" dirty="0">
                <a:latin typeface="Microsoft Sans Serif" panose="020B0604020202020204"/>
                <a:cs typeface="Microsoft Sans Serif" panose="020B0604020202020204"/>
              </a:rPr>
              <a:t>CallableStatement</a:t>
            </a:r>
            <a:endParaRPr sz="6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49701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"{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call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GigReport(?,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?)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}";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7565390" cy="264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(CallableStatement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cs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conn.prepareCall(sql))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cs.setDate("startdate",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...);</a:t>
            </a:r>
            <a:endParaRPr sz="2600">
              <a:latin typeface="Arial MT"/>
              <a:cs typeface="Arial MT"/>
            </a:endParaRPr>
          </a:p>
          <a:p>
            <a:pPr marL="381000" marR="3182620">
              <a:lnSpc>
                <a:spcPts val="5810"/>
              </a:lnSpc>
              <a:spcBef>
                <a:spcPts val="41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cs.setDate("enddate",...);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var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cs.executeQuery();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4908803"/>
            <a:ext cx="5049520" cy="338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while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(rs.next())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7493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date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rs.getDate("date");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7493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...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01280">
              <a:lnSpc>
                <a:spcPct val="100000"/>
              </a:lnSpc>
              <a:spcBef>
                <a:spcPts val="100"/>
              </a:spcBef>
              <a:tabLst>
                <a:tab pos="8059420" algn="l"/>
              </a:tabLst>
            </a:pPr>
            <a:r>
              <a:rPr sz="2000" b="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pc="45" dirty="0"/>
              <a:t>Create</a:t>
            </a:r>
            <a:r>
              <a:rPr spc="-65" dirty="0"/>
              <a:t> </a:t>
            </a:r>
            <a:r>
              <a:rPr spc="85" dirty="0"/>
              <a:t>the</a:t>
            </a:r>
            <a:r>
              <a:rPr spc="-65" dirty="0"/>
              <a:t> </a:t>
            </a:r>
            <a:r>
              <a:rPr spc="-105" dirty="0"/>
              <a:t>SQL</a:t>
            </a:r>
            <a:r>
              <a:rPr spc="-65" dirty="0"/>
              <a:t> </a:t>
            </a:r>
            <a:r>
              <a:rPr spc="35" dirty="0"/>
              <a:t>statement</a:t>
            </a:r>
            <a:r>
              <a:rPr spc="-65" dirty="0"/>
              <a:t> </a:t>
            </a:r>
            <a:r>
              <a:rPr spc="40" dirty="0"/>
              <a:t>(note</a:t>
            </a:r>
            <a:r>
              <a:rPr spc="-60" dirty="0"/>
              <a:t> </a:t>
            </a:r>
            <a:r>
              <a:rPr spc="85" dirty="0"/>
              <a:t>the</a:t>
            </a:r>
            <a:r>
              <a:rPr spc="-65" dirty="0"/>
              <a:t> </a:t>
            </a:r>
            <a:r>
              <a:rPr spc="-70" dirty="0"/>
              <a:t>'?')</a:t>
            </a:r>
            <a:endParaRPr sz="2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239" y="1253235"/>
            <a:ext cx="3613150" cy="1644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</a:t>
            </a:r>
            <a:r>
              <a:rPr sz="2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28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239" y="3944620"/>
            <a:ext cx="34899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239" y="5733796"/>
            <a:ext cx="78016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columns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stored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89239" y="6038596"/>
            <a:ext cx="1786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8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28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8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8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8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5120" y="4684395"/>
            <a:ext cx="62376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In 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15997" y="4373371"/>
            <a:ext cx="3122295" cy="1494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84785">
              <a:lnSpc>
                <a:spcPct val="101000"/>
              </a:lnSpc>
              <a:spcBef>
                <a:spcPts val="50"/>
              </a:spcBef>
            </a:pPr>
            <a:r>
              <a:rPr sz="4800" spc="-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480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1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OUT </a:t>
            </a:r>
            <a:r>
              <a:rPr sz="4800" spc="-1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4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4800" spc="-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ar</a:t>
            </a:r>
            <a:r>
              <a:rPr sz="4800" spc="-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480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48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4800" spc="3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48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4800" spc="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4800" spc="-2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97140" y="3048507"/>
            <a:ext cx="45440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30" dirty="0">
                <a:solidFill>
                  <a:srgbClr val="F15B2A"/>
                </a:solidFill>
              </a:rPr>
              <a:t>C</a:t>
            </a:r>
            <a:r>
              <a:rPr sz="3400" spc="10" dirty="0">
                <a:solidFill>
                  <a:srgbClr val="F15B2A"/>
                </a:solidFill>
              </a:rPr>
              <a:t>a</a:t>
            </a:r>
            <a:r>
              <a:rPr sz="3400" spc="-20" dirty="0">
                <a:solidFill>
                  <a:srgbClr val="F15B2A"/>
                </a:solidFill>
              </a:rPr>
              <a:t>n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135" dirty="0">
                <a:solidFill>
                  <a:srgbClr val="F15B2A"/>
                </a:solidFill>
              </a:rPr>
              <a:t>Us</a:t>
            </a:r>
            <a:r>
              <a:rPr sz="3400" spc="110" dirty="0">
                <a:solidFill>
                  <a:srgbClr val="F15B2A"/>
                </a:solidFill>
              </a:rPr>
              <a:t>e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215" dirty="0">
                <a:solidFill>
                  <a:srgbClr val="F15B2A"/>
                </a:solidFill>
              </a:rPr>
              <a:t>t</a:t>
            </a:r>
            <a:r>
              <a:rPr sz="3400" spc="-20" dirty="0">
                <a:solidFill>
                  <a:srgbClr val="F15B2A"/>
                </a:solidFill>
              </a:rPr>
              <a:t>h</a:t>
            </a:r>
            <a:r>
              <a:rPr sz="3400" spc="110" dirty="0">
                <a:solidFill>
                  <a:srgbClr val="F15B2A"/>
                </a:solidFill>
              </a:rPr>
              <a:t>e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320" dirty="0">
                <a:solidFill>
                  <a:srgbClr val="F15B2A"/>
                </a:solidFill>
              </a:rPr>
              <a:t>?</a:t>
            </a:r>
            <a:r>
              <a:rPr sz="3400" spc="-185" dirty="0">
                <a:solidFill>
                  <a:srgbClr val="F15B2A"/>
                </a:solidFill>
              </a:rPr>
              <a:t>=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spc="-245" dirty="0">
                <a:solidFill>
                  <a:srgbClr val="F15B2A"/>
                </a:solidFill>
              </a:rPr>
              <a:t>s</a:t>
            </a:r>
            <a:r>
              <a:rPr sz="3400" spc="-35" dirty="0">
                <a:solidFill>
                  <a:srgbClr val="F15B2A"/>
                </a:solidFill>
              </a:rPr>
              <a:t>yn</a:t>
            </a:r>
            <a:r>
              <a:rPr sz="3400" spc="175" dirty="0">
                <a:solidFill>
                  <a:srgbClr val="F15B2A"/>
                </a:solidFill>
              </a:rPr>
              <a:t>t</a:t>
            </a:r>
            <a:r>
              <a:rPr sz="3400" spc="-35" dirty="0">
                <a:solidFill>
                  <a:srgbClr val="F15B2A"/>
                </a:solidFill>
              </a:rPr>
              <a:t>a</a:t>
            </a:r>
            <a:r>
              <a:rPr sz="3400" spc="-125" dirty="0">
                <a:solidFill>
                  <a:srgbClr val="F15B2A"/>
                </a:solidFill>
              </a:rPr>
              <a:t>x</a:t>
            </a:r>
            <a:endParaRPr sz="3400"/>
          </a:p>
        </p:txBody>
      </p:sp>
      <p:sp>
        <p:nvSpPr>
          <p:cNvPr id="5" name="object 5"/>
          <p:cNvSpPr txBox="1"/>
          <p:nvPr/>
        </p:nvSpPr>
        <p:spPr>
          <a:xfrm>
            <a:off x="7686040" y="3551427"/>
            <a:ext cx="7492365" cy="279654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802640" indent="-433705">
              <a:lnSpc>
                <a:spcPct val="100000"/>
              </a:lnSpc>
              <a:spcBef>
                <a:spcPts val="1035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?</a:t>
            </a:r>
            <a:r>
              <a:rPr sz="3400" b="1" spc="-1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ll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400" b="1" spc="-7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_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400" b="1" spc="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400" b="1" spc="-1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?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}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optional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all JDBC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drivers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support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this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Register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4571" y="1154719"/>
            <a:ext cx="3666490" cy="368300"/>
          </a:xfrm>
          <a:custGeom>
            <a:avLst/>
            <a:gdLst/>
            <a:ahLst/>
            <a:cxnLst/>
            <a:rect l="l" t="t" r="r" b="b"/>
            <a:pathLst>
              <a:path w="3666490" h="368300">
                <a:moveTo>
                  <a:pt x="3665918" y="0"/>
                </a:moveTo>
                <a:lnTo>
                  <a:pt x="0" y="0"/>
                </a:lnTo>
                <a:lnTo>
                  <a:pt x="0" y="368300"/>
                </a:lnTo>
                <a:lnTo>
                  <a:pt x="3665918" y="368300"/>
                </a:lnTo>
                <a:lnTo>
                  <a:pt x="366591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1022" y="1104900"/>
            <a:ext cx="8880475" cy="338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procedure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GetTotalSales(OUT</a:t>
            </a:r>
            <a:r>
              <a:rPr sz="2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sales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decimal(8,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2))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begin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sum(currentvalue)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'totalsales'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endParaRPr sz="2600">
              <a:latin typeface="Arial MT"/>
              <a:cs typeface="Arial MT"/>
            </a:endParaRPr>
          </a:p>
          <a:p>
            <a:pPr marL="840740" marR="5080" indent="-92075">
              <a:lnSpc>
                <a:spcPts val="5810"/>
              </a:lnSpc>
              <a:spcBef>
                <a:spcPts val="44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(select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ticketssold,</a:t>
            </a:r>
            <a:r>
              <a:rPr sz="26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price,</a:t>
            </a:r>
            <a:r>
              <a:rPr sz="26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ticketssold*price</a:t>
            </a:r>
            <a:r>
              <a:rPr sz="26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'currentvalue' </a:t>
            </a:r>
            <a:r>
              <a:rPr sz="2600" spc="-7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gigs) salestable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023" y="4850418"/>
            <a:ext cx="148907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sales;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306" y="5536691"/>
            <a:ext cx="9275445" cy="3437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end;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</a:pPr>
            <a:r>
              <a:rPr sz="4400" spc="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4400" spc="-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400" spc="-2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4400" spc="-20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-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ed</a:t>
            </a:r>
            <a:r>
              <a:rPr sz="4400" spc="-3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400" spc="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4400" spc="-2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-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oce</a:t>
            </a:r>
            <a:r>
              <a:rPr sz="4400" spc="-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4400" spc="-2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440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endParaRPr sz="4400">
              <a:latin typeface="Lucida Sans Unicode" panose="020B0602030504020204"/>
              <a:cs typeface="Lucida Sans Unicode" panose="020B0602030504020204"/>
            </a:endParaRPr>
          </a:p>
          <a:p>
            <a:pPr marL="12700" marR="5080">
              <a:lnSpc>
                <a:spcPts val="6310"/>
              </a:lnSpc>
              <a:spcBef>
                <a:spcPts val="15"/>
              </a:spcBef>
            </a:pP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returns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sum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sales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database </a:t>
            </a:r>
            <a:r>
              <a:rPr sz="3000" b="1" spc="-81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000" b="1" spc="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</a:t>
            </a:r>
            <a:r>
              <a:rPr sz="3000" b="1" spc="-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0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ra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50622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"{call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GetTotalSales(?)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}";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75653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(CallableStatement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cs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conn.prepareCall(sql))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323" y="2699004"/>
            <a:ext cx="5092700" cy="338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cs.registerOutParameter(1,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939925">
              <a:lnSpc>
                <a:spcPct val="100000"/>
              </a:lnSpc>
            </a:pP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Types.DECIMAL);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ct val="185000"/>
              </a:lnSpc>
              <a:spcBef>
                <a:spcPts val="2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result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cs.execute();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System.out.println("Total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sales is: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"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 MT"/>
              <a:cs typeface="Arial MT"/>
            </a:endParaRPr>
          </a:p>
          <a:p>
            <a:pPr marL="139319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cs.getDouble(1));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22" y="7130795"/>
            <a:ext cx="1358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01280">
              <a:lnSpc>
                <a:spcPct val="100000"/>
              </a:lnSpc>
              <a:spcBef>
                <a:spcPts val="100"/>
              </a:spcBef>
              <a:tabLst>
                <a:tab pos="8059420" algn="l"/>
              </a:tabLst>
            </a:pPr>
            <a:r>
              <a:rPr sz="2000" b="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pc="45" dirty="0"/>
              <a:t>Create</a:t>
            </a:r>
            <a:r>
              <a:rPr spc="-65" dirty="0"/>
              <a:t> </a:t>
            </a:r>
            <a:r>
              <a:rPr spc="85" dirty="0"/>
              <a:t>the</a:t>
            </a:r>
            <a:r>
              <a:rPr spc="-65" dirty="0"/>
              <a:t> </a:t>
            </a:r>
            <a:r>
              <a:rPr spc="-105" dirty="0"/>
              <a:t>SQL</a:t>
            </a:r>
            <a:r>
              <a:rPr spc="-65" dirty="0"/>
              <a:t> </a:t>
            </a:r>
            <a:r>
              <a:rPr spc="35" dirty="0"/>
              <a:t>statement</a:t>
            </a:r>
            <a:r>
              <a:rPr spc="-65" dirty="0"/>
              <a:t> </a:t>
            </a:r>
            <a:r>
              <a:rPr spc="40" dirty="0"/>
              <a:t>(note</a:t>
            </a:r>
            <a:r>
              <a:rPr spc="-60" dirty="0"/>
              <a:t> </a:t>
            </a:r>
            <a:r>
              <a:rPr spc="85" dirty="0"/>
              <a:t>the</a:t>
            </a:r>
            <a:r>
              <a:rPr spc="-65" dirty="0"/>
              <a:t> </a:t>
            </a:r>
            <a:r>
              <a:rPr spc="-70" dirty="0"/>
              <a:t>'?')</a:t>
            </a:r>
            <a:endParaRPr sz="2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239" y="1253235"/>
            <a:ext cx="3044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239" y="3347211"/>
            <a:ext cx="6543675" cy="2839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Register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2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5120" y="4684395"/>
            <a:ext cx="62376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Out </a:t>
            </a: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15248" y="4373371"/>
            <a:ext cx="3522979" cy="1494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13385" marR="5080" indent="-401320">
              <a:lnSpc>
                <a:spcPct val="101000"/>
              </a:lnSpc>
              <a:spcBef>
                <a:spcPts val="50"/>
              </a:spcBef>
            </a:pPr>
            <a:r>
              <a:rPr sz="4800" spc="-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480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INOUT </a:t>
            </a:r>
            <a:r>
              <a:rPr sz="4800" spc="-1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4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4800" spc="-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ar</a:t>
            </a:r>
            <a:r>
              <a:rPr sz="4800" spc="-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480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48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4800" spc="3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48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4800" spc="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4800" spc="-2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97140" y="2707131"/>
            <a:ext cx="6189345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20" dirty="0">
                <a:solidFill>
                  <a:srgbClr val="F15B2A"/>
                </a:solidFill>
              </a:rPr>
              <a:t>A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25" dirty="0">
                <a:solidFill>
                  <a:srgbClr val="F15B2A"/>
                </a:solidFill>
              </a:rPr>
              <a:t>'</a:t>
            </a:r>
            <a:r>
              <a:rPr sz="3400" spc="-75" dirty="0">
                <a:solidFill>
                  <a:srgbClr val="F15B2A"/>
                </a:solidFill>
              </a:rPr>
              <a:t>m</a:t>
            </a:r>
            <a:r>
              <a:rPr sz="3400" spc="-65" dirty="0">
                <a:solidFill>
                  <a:srgbClr val="F15B2A"/>
                </a:solidFill>
              </a:rPr>
              <a:t>i</a:t>
            </a:r>
            <a:r>
              <a:rPr sz="3400" spc="-135" dirty="0">
                <a:solidFill>
                  <a:srgbClr val="F15B2A"/>
                </a:solidFill>
              </a:rPr>
              <a:t>x</a:t>
            </a:r>
            <a:r>
              <a:rPr sz="3400" spc="215" dirty="0">
                <a:solidFill>
                  <a:srgbClr val="F15B2A"/>
                </a:solidFill>
              </a:rPr>
              <a:t>t</a:t>
            </a:r>
            <a:r>
              <a:rPr sz="3400" spc="-10" dirty="0">
                <a:solidFill>
                  <a:srgbClr val="F15B2A"/>
                </a:solidFill>
              </a:rPr>
              <a:t>u</a:t>
            </a:r>
            <a:r>
              <a:rPr sz="3400" spc="25" dirty="0">
                <a:solidFill>
                  <a:srgbClr val="F15B2A"/>
                </a:solidFill>
              </a:rPr>
              <a:t>r</a:t>
            </a:r>
            <a:r>
              <a:rPr sz="3400" spc="30" dirty="0">
                <a:solidFill>
                  <a:srgbClr val="F15B2A"/>
                </a:solidFill>
              </a:rPr>
              <a:t>e</a:t>
            </a:r>
            <a:r>
              <a:rPr sz="3400" spc="-25" dirty="0">
                <a:solidFill>
                  <a:srgbClr val="F15B2A"/>
                </a:solidFill>
              </a:rPr>
              <a:t>'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45" dirty="0">
                <a:solidFill>
                  <a:srgbClr val="F15B2A"/>
                </a:solidFill>
              </a:rPr>
              <a:t>o</a:t>
            </a:r>
            <a:r>
              <a:rPr sz="3400" spc="60" dirty="0">
                <a:solidFill>
                  <a:srgbClr val="F15B2A"/>
                </a:solidFill>
              </a:rPr>
              <a:t>f</a:t>
            </a:r>
            <a:r>
              <a:rPr sz="3400" spc="-55" dirty="0">
                <a:solidFill>
                  <a:srgbClr val="F15B2A"/>
                </a:solidFill>
              </a:rPr>
              <a:t> </a:t>
            </a:r>
            <a:r>
              <a:rPr sz="3400" spc="35" dirty="0">
                <a:solidFill>
                  <a:srgbClr val="F15B2A"/>
                </a:solidFill>
              </a:rPr>
              <a:t>IN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spc="-30" dirty="0">
                <a:solidFill>
                  <a:srgbClr val="F15B2A"/>
                </a:solidFill>
              </a:rPr>
              <a:t>a</a:t>
            </a:r>
            <a:r>
              <a:rPr sz="3400" spc="-20" dirty="0">
                <a:solidFill>
                  <a:srgbClr val="F15B2A"/>
                </a:solidFill>
              </a:rPr>
              <a:t>n</a:t>
            </a:r>
            <a:r>
              <a:rPr sz="3400" spc="20" dirty="0">
                <a:solidFill>
                  <a:srgbClr val="F15B2A"/>
                </a:solidFill>
              </a:rPr>
              <a:t>d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10" dirty="0">
                <a:solidFill>
                  <a:srgbClr val="F15B2A"/>
                </a:solidFill>
              </a:rPr>
              <a:t>O</a:t>
            </a:r>
            <a:r>
              <a:rPr sz="3400" spc="-25" dirty="0">
                <a:solidFill>
                  <a:srgbClr val="F15B2A"/>
                </a:solidFill>
              </a:rPr>
              <a:t>U</a:t>
            </a:r>
            <a:r>
              <a:rPr sz="3400" spc="-35" dirty="0">
                <a:solidFill>
                  <a:srgbClr val="F15B2A"/>
                </a:solidFill>
              </a:rPr>
              <a:t>T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spc="70" dirty="0">
                <a:solidFill>
                  <a:srgbClr val="F15B2A"/>
                </a:solidFill>
              </a:rPr>
              <a:t>c</a:t>
            </a:r>
            <a:r>
              <a:rPr sz="3400" spc="-30" dirty="0">
                <a:solidFill>
                  <a:srgbClr val="F15B2A"/>
                </a:solidFill>
              </a:rPr>
              <a:t>a</a:t>
            </a:r>
            <a:r>
              <a:rPr sz="3400" spc="-65" dirty="0">
                <a:solidFill>
                  <a:srgbClr val="F15B2A"/>
                </a:solidFill>
              </a:rPr>
              <a:t>ll</a:t>
            </a:r>
            <a:r>
              <a:rPr sz="3400" spc="-245" dirty="0">
                <a:solidFill>
                  <a:srgbClr val="F15B2A"/>
                </a:solidFill>
              </a:rPr>
              <a:t>s</a:t>
            </a:r>
            <a:endParaRPr sz="3400"/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spc="-55" dirty="0">
                <a:solidFill>
                  <a:srgbClr val="F15B2A"/>
                </a:solidFill>
              </a:rPr>
              <a:t>Use</a:t>
            </a:r>
            <a:r>
              <a:rPr sz="3400" spc="-75" dirty="0">
                <a:solidFill>
                  <a:srgbClr val="F15B2A"/>
                </a:solidFill>
              </a:rPr>
              <a:t> </a:t>
            </a:r>
            <a:r>
              <a:rPr sz="3400" spc="-125" dirty="0">
                <a:solidFill>
                  <a:srgbClr val="F15B2A"/>
                </a:solidFill>
              </a:rPr>
              <a:t>'?'</a:t>
            </a:r>
            <a:r>
              <a:rPr sz="3400" spc="-70" dirty="0">
                <a:solidFill>
                  <a:srgbClr val="F15B2A"/>
                </a:solidFill>
              </a:rPr>
              <a:t> </a:t>
            </a:r>
            <a:r>
              <a:rPr sz="3400" spc="-10" dirty="0">
                <a:solidFill>
                  <a:srgbClr val="F15B2A"/>
                </a:solidFill>
              </a:rPr>
              <a:t>for</a:t>
            </a:r>
            <a:r>
              <a:rPr sz="3400" spc="-70" dirty="0">
                <a:solidFill>
                  <a:srgbClr val="F15B2A"/>
                </a:solidFill>
              </a:rPr>
              <a:t> </a:t>
            </a:r>
            <a:r>
              <a:rPr sz="3400" spc="30" dirty="0">
                <a:solidFill>
                  <a:srgbClr val="F15B2A"/>
                </a:solidFill>
              </a:rPr>
              <a:t>each</a:t>
            </a:r>
            <a:r>
              <a:rPr sz="3400" spc="-75" dirty="0">
                <a:solidFill>
                  <a:srgbClr val="F15B2A"/>
                </a:solidFill>
              </a:rPr>
              <a:t> </a:t>
            </a:r>
            <a:r>
              <a:rPr sz="3400" spc="20" dirty="0">
                <a:solidFill>
                  <a:srgbClr val="F15B2A"/>
                </a:solidFill>
              </a:rPr>
              <a:t>parameter</a:t>
            </a:r>
            <a:endParaRPr sz="3400"/>
          </a:p>
        </p:txBody>
      </p:sp>
      <p:sp>
        <p:nvSpPr>
          <p:cNvPr id="6" name="object 6"/>
          <p:cNvSpPr txBox="1"/>
          <p:nvPr/>
        </p:nvSpPr>
        <p:spPr>
          <a:xfrm>
            <a:off x="7597140" y="4420108"/>
            <a:ext cx="6889115" cy="227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value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7000"/>
              </a:lnSpc>
              <a:spcBef>
                <a:spcPts val="20"/>
              </a:spcBef>
            </a:pPr>
            <a:r>
              <a:rPr sz="34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INOUT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value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Register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INOUT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8266" y="754380"/>
            <a:ext cx="99504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dirty="0">
                <a:latin typeface="Arial MT"/>
                <a:cs typeface="Arial MT"/>
              </a:rPr>
              <a:t>S</a:t>
            </a:r>
            <a:r>
              <a:rPr sz="5600" b="0" spc="-5" dirty="0">
                <a:latin typeface="Arial MT"/>
                <a:cs typeface="Arial MT"/>
              </a:rPr>
              <a:t>e</a:t>
            </a:r>
            <a:r>
              <a:rPr sz="5600" b="0" spc="-10" dirty="0">
                <a:latin typeface="Arial MT"/>
                <a:cs typeface="Arial MT"/>
              </a:rPr>
              <a:t>t</a:t>
            </a:r>
            <a:r>
              <a:rPr sz="5600" b="0" spc="5" dirty="0">
                <a:latin typeface="Arial MT"/>
                <a:cs typeface="Arial MT"/>
              </a:rPr>
              <a:t>N</a:t>
            </a:r>
            <a:r>
              <a:rPr sz="5600" b="0" spc="-5" dirty="0">
                <a:latin typeface="Arial MT"/>
                <a:cs typeface="Arial MT"/>
              </a:rPr>
              <a:t>e</a:t>
            </a:r>
            <a:r>
              <a:rPr sz="5600" b="0" spc="5" dirty="0">
                <a:latin typeface="Arial MT"/>
                <a:cs typeface="Arial MT"/>
              </a:rPr>
              <a:t>w</a:t>
            </a:r>
            <a:r>
              <a:rPr sz="5600" b="0" dirty="0">
                <a:latin typeface="Arial MT"/>
                <a:cs typeface="Arial MT"/>
              </a:rPr>
              <a:t>P</a:t>
            </a:r>
            <a:r>
              <a:rPr sz="5600" b="0" spc="-5" dirty="0">
                <a:latin typeface="Arial MT"/>
                <a:cs typeface="Arial MT"/>
              </a:rPr>
              <a:t>r</a:t>
            </a:r>
            <a:r>
              <a:rPr sz="5600" b="0" spc="5" dirty="0">
                <a:latin typeface="Arial MT"/>
                <a:cs typeface="Arial MT"/>
              </a:rPr>
              <a:t>i</a:t>
            </a:r>
            <a:r>
              <a:rPr sz="5600" b="0" dirty="0">
                <a:latin typeface="Arial MT"/>
                <a:cs typeface="Arial MT"/>
              </a:rPr>
              <a:t>ce</a:t>
            </a:r>
            <a:r>
              <a:rPr sz="5600" b="0" spc="-195" dirty="0">
                <a:latin typeface="Arial MT"/>
                <a:cs typeface="Arial MT"/>
              </a:rPr>
              <a:t> </a:t>
            </a:r>
            <a:r>
              <a:rPr sz="5600" b="0" spc="40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600" b="0" spc="-5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365" dirty="0"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45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1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-195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5600" b="0" spc="-409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260" dirty="0"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5600" b="0" spc="-345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-50" dirty="0"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5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1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-200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5600" b="0" spc="-204" dirty="0"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600" b="0" spc="-345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15" dirty="0">
                <a:latin typeface="Lucida Sans Unicode" panose="020B0602030504020204"/>
                <a:cs typeface="Lucida Sans Unicode" panose="020B0602030504020204"/>
              </a:rPr>
              <a:t>e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683" y="2340356"/>
            <a:ext cx="9401175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tries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update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sales</a:t>
            </a:r>
            <a:r>
              <a:rPr sz="3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price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gig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4467860">
              <a:lnSpc>
                <a:spcPct val="162000"/>
              </a:lnSpc>
              <a:spcBef>
                <a:spcPts val="20"/>
              </a:spcBef>
            </a:pPr>
            <a:r>
              <a:rPr sz="3600" b="1" spc="1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36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36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2 </a:t>
            </a:r>
            <a:r>
              <a:rPr sz="36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36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parameters </a:t>
            </a:r>
            <a:r>
              <a:rPr sz="36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2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2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36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3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1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00472" y="4073058"/>
            <a:ext cx="1376680" cy="368300"/>
          </a:xfrm>
          <a:custGeom>
            <a:avLst/>
            <a:gdLst/>
            <a:ahLst/>
            <a:cxnLst/>
            <a:rect l="l" t="t" r="r" b="b"/>
            <a:pathLst>
              <a:path w="1376679" h="368300">
                <a:moveTo>
                  <a:pt x="1376362" y="0"/>
                </a:moveTo>
                <a:lnTo>
                  <a:pt x="0" y="0"/>
                </a:lnTo>
                <a:lnTo>
                  <a:pt x="0" y="368300"/>
                </a:lnTo>
                <a:lnTo>
                  <a:pt x="1376362" y="368300"/>
                </a:lnTo>
                <a:lnTo>
                  <a:pt x="137636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23610" y="771058"/>
            <a:ext cx="418147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25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inout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maxprice decimal(8,2))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720852"/>
            <a:ext cx="10463530" cy="1080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procedure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SetNewPrice(IN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gigid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int,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percentage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decimal(8,2),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begin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9323" y="2040636"/>
            <a:ext cx="11641455" cy="306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54445" algn="l"/>
              </a:tabLst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declare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gigprice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decimal(8,2)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0.0;	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declare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proposedprice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decimal(8,2);</a:t>
            </a:r>
            <a:endParaRPr sz="2600">
              <a:latin typeface="Arial MT"/>
              <a:cs typeface="Arial MT"/>
            </a:endParaRPr>
          </a:p>
          <a:p>
            <a:pPr marL="12700" marR="2861310">
              <a:lnSpc>
                <a:spcPct val="166000"/>
              </a:lnSpc>
              <a:spcBef>
                <a:spcPts val="2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set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gigprice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(select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max(price)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gigs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id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gigid); </a:t>
            </a:r>
            <a:r>
              <a:rPr sz="2600" spc="-7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set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proposedprice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gigprice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(gigprice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*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percentage);</a:t>
            </a:r>
            <a:endParaRPr sz="2600">
              <a:latin typeface="Arial MT"/>
              <a:cs typeface="Arial MT"/>
            </a:endParaRPr>
          </a:p>
          <a:p>
            <a:pPr marL="12700" marR="7295515">
              <a:lnSpc>
                <a:spcPct val="16700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(proposedprice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&lt;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maxPrice)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then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0322" y="5393858"/>
            <a:ext cx="196532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r>
              <a:rPr sz="2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maxprice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2947" y="5341620"/>
            <a:ext cx="24968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proposedprice;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9323" y="6003035"/>
            <a:ext cx="8426450" cy="108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update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gigs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set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price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proposedprice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id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gigid;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else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0322" y="7375059"/>
            <a:ext cx="196532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r>
              <a:rPr sz="2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maxprice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2947" y="7322820"/>
            <a:ext cx="15589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gigprice;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022" y="7984235"/>
            <a:ext cx="1294765" cy="108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end</a:t>
            </a:r>
            <a:r>
              <a:rPr sz="26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if;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end;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56495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"{call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SetNewPrice(?,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?,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?)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}";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75653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(CallableStatement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cs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conn.prepareCall(sql))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cs.setInt(1,</a:t>
            </a:r>
            <a:r>
              <a:rPr spc="-20" dirty="0"/>
              <a:t> </a:t>
            </a:r>
            <a:r>
              <a:rPr spc="-5" dirty="0"/>
              <a:t>1);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/>
          </a:p>
          <a:p>
            <a:pPr marL="196850">
              <a:lnSpc>
                <a:spcPct val="100000"/>
              </a:lnSpc>
            </a:pPr>
            <a:r>
              <a:rPr spc="-5" dirty="0"/>
              <a:t>cs.setDouble(2,</a:t>
            </a:r>
            <a:r>
              <a:rPr spc="-15" dirty="0"/>
              <a:t> </a:t>
            </a:r>
            <a:r>
              <a:rPr spc="-5" dirty="0"/>
              <a:t>0.1);</a:t>
            </a:r>
          </a:p>
          <a:p>
            <a:pPr marL="196850" marR="1131570">
              <a:lnSpc>
                <a:spcPct val="185000"/>
              </a:lnSpc>
              <a:spcBef>
                <a:spcPts val="25"/>
              </a:spcBef>
            </a:pPr>
            <a:r>
              <a:rPr spc="-5" dirty="0"/>
              <a:t>cs.setDouble(3, 12.0); </a:t>
            </a:r>
            <a:r>
              <a:rPr dirty="0"/>
              <a:t> </a:t>
            </a:r>
            <a:r>
              <a:rPr spc="-5" dirty="0"/>
              <a:t>cs.registerOutParameter(3,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/>
          </a:p>
          <a:p>
            <a:pPr marL="2400300">
              <a:lnSpc>
                <a:spcPct val="100000"/>
              </a:lnSpc>
            </a:pPr>
            <a:r>
              <a:rPr spc="-15" dirty="0"/>
              <a:t>Types.DECIMAL);</a:t>
            </a:r>
          </a:p>
          <a:p>
            <a:pPr marL="381000" marR="5080">
              <a:lnSpc>
                <a:spcPct val="185000"/>
              </a:lnSpc>
              <a:spcBef>
                <a:spcPts val="25"/>
              </a:spcBef>
            </a:pPr>
            <a:r>
              <a:rPr dirty="0"/>
              <a:t>var </a:t>
            </a:r>
            <a:r>
              <a:rPr spc="-5" dirty="0"/>
              <a:t>result </a:t>
            </a:r>
            <a:r>
              <a:rPr dirty="0"/>
              <a:t>= </a:t>
            </a:r>
            <a:r>
              <a:rPr spc="-5" dirty="0"/>
              <a:t>cs.execute(); </a:t>
            </a:r>
            <a:r>
              <a:rPr dirty="0"/>
              <a:t> </a:t>
            </a:r>
            <a:r>
              <a:rPr spc="-5" dirty="0"/>
              <a:t>System.out.println("New</a:t>
            </a:r>
            <a:r>
              <a:rPr dirty="0"/>
              <a:t> </a:t>
            </a:r>
            <a:r>
              <a:rPr spc="-5" dirty="0"/>
              <a:t>price:</a:t>
            </a:r>
            <a:r>
              <a:rPr spc="5" dirty="0"/>
              <a:t> </a:t>
            </a:r>
            <a:r>
              <a:rPr dirty="0"/>
              <a:t>" +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/>
          </a:p>
          <a:p>
            <a:pPr marL="2221865">
              <a:lnSpc>
                <a:spcPct val="100000"/>
              </a:lnSpc>
            </a:pPr>
            <a:r>
              <a:rPr spc="-5" dirty="0"/>
              <a:t>cs.getDouble(3));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/>
          </a:p>
          <a:p>
            <a:pPr marL="12700">
              <a:lnSpc>
                <a:spcPct val="100000"/>
              </a:lnSpc>
            </a:pPr>
            <a:r>
              <a:rPr dirty="0"/>
              <a:t>}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01280">
              <a:lnSpc>
                <a:spcPct val="100000"/>
              </a:lnSpc>
              <a:spcBef>
                <a:spcPts val="100"/>
              </a:spcBef>
              <a:tabLst>
                <a:tab pos="8059420" algn="l"/>
              </a:tabLst>
            </a:pPr>
            <a:r>
              <a:rPr sz="2000" b="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pc="45" dirty="0"/>
              <a:t>Create</a:t>
            </a:r>
            <a:r>
              <a:rPr spc="-65" dirty="0"/>
              <a:t> </a:t>
            </a:r>
            <a:r>
              <a:rPr spc="85" dirty="0"/>
              <a:t>the</a:t>
            </a:r>
            <a:r>
              <a:rPr spc="-65" dirty="0"/>
              <a:t> </a:t>
            </a:r>
            <a:r>
              <a:rPr spc="-105" dirty="0"/>
              <a:t>SQL</a:t>
            </a:r>
            <a:r>
              <a:rPr spc="-65" dirty="0"/>
              <a:t> </a:t>
            </a:r>
            <a:r>
              <a:rPr spc="35" dirty="0"/>
              <a:t>statement</a:t>
            </a:r>
            <a:r>
              <a:rPr spc="-65" dirty="0"/>
              <a:t> </a:t>
            </a:r>
            <a:r>
              <a:rPr spc="40" dirty="0"/>
              <a:t>(note</a:t>
            </a:r>
            <a:r>
              <a:rPr spc="-60" dirty="0"/>
              <a:t> </a:t>
            </a:r>
            <a:r>
              <a:rPr spc="85" dirty="0"/>
              <a:t>the</a:t>
            </a:r>
            <a:r>
              <a:rPr spc="-65" dirty="0"/>
              <a:t> </a:t>
            </a:r>
            <a:r>
              <a:rPr spc="-70" dirty="0"/>
              <a:t>'?')</a:t>
            </a:r>
            <a:endParaRPr sz="2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239" y="1253235"/>
            <a:ext cx="3044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239" y="3042411"/>
            <a:ext cx="6907530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39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INOUT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Also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register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28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28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239" y="6636003"/>
            <a:ext cx="6543675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6863" y="2526283"/>
            <a:ext cx="818642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15"/>
              </a:spcBef>
            </a:pPr>
            <a:r>
              <a:rPr sz="3600" spc="-55" dirty="0">
                <a:solidFill>
                  <a:srgbClr val="F15B2A"/>
                </a:solidFill>
              </a:rPr>
              <a:t>Use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-30" dirty="0">
                <a:solidFill>
                  <a:srgbClr val="F15B2A"/>
                </a:solidFill>
              </a:rPr>
              <a:t>a</a:t>
            </a:r>
            <a:r>
              <a:rPr sz="3600" spc="-75" dirty="0">
                <a:solidFill>
                  <a:srgbClr val="F15B2A"/>
                </a:solidFill>
              </a:rPr>
              <a:t> </a:t>
            </a:r>
            <a:r>
              <a:rPr sz="3600" spc="25" dirty="0">
                <a:solidFill>
                  <a:srgbClr val="F15B2A"/>
                </a:solidFill>
              </a:rPr>
              <a:t>CallableStatement</a:t>
            </a:r>
            <a:r>
              <a:rPr sz="3600" spc="-75" dirty="0">
                <a:solidFill>
                  <a:srgbClr val="F15B2A"/>
                </a:solidFill>
              </a:rPr>
              <a:t> </a:t>
            </a:r>
            <a:r>
              <a:rPr sz="3600" spc="75" dirty="0">
                <a:solidFill>
                  <a:srgbClr val="F15B2A"/>
                </a:solidFill>
              </a:rPr>
              <a:t>to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60" dirty="0">
                <a:solidFill>
                  <a:srgbClr val="F15B2A"/>
                </a:solidFill>
              </a:rPr>
              <a:t>execute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-30" dirty="0">
                <a:solidFill>
                  <a:srgbClr val="F15B2A"/>
                </a:solidFill>
              </a:rPr>
              <a:t>a </a:t>
            </a:r>
            <a:r>
              <a:rPr sz="3600" spc="-985" dirty="0">
                <a:solidFill>
                  <a:srgbClr val="F15B2A"/>
                </a:solidFill>
              </a:rPr>
              <a:t> </a:t>
            </a:r>
            <a:r>
              <a:rPr sz="3600" spc="-5" dirty="0">
                <a:solidFill>
                  <a:srgbClr val="F15B2A"/>
                </a:solidFill>
              </a:rPr>
              <a:t>stored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20" dirty="0">
                <a:solidFill>
                  <a:srgbClr val="F15B2A"/>
                </a:solidFill>
              </a:rPr>
              <a:t>procedure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54076" rIns="0" bIns="0" rtlCol="0">
            <a:spAutoFit/>
          </a:bodyPr>
          <a:lstStyle/>
          <a:p>
            <a:pPr marL="6675120" marR="1277620" indent="762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Show </a:t>
            </a:r>
            <a:r>
              <a:rPr spc="-10" dirty="0"/>
              <a:t>how</a:t>
            </a:r>
            <a:r>
              <a:rPr spc="-70" dirty="0"/>
              <a:t> </a:t>
            </a:r>
            <a:r>
              <a:rPr spc="75" dirty="0"/>
              <a:t>to</a:t>
            </a:r>
            <a:r>
              <a:rPr spc="-65" dirty="0"/>
              <a:t> </a:t>
            </a:r>
            <a:r>
              <a:rPr spc="-135" dirty="0"/>
              <a:t>pass</a:t>
            </a:r>
            <a:r>
              <a:rPr spc="-65" dirty="0"/>
              <a:t> </a:t>
            </a:r>
            <a:r>
              <a:rPr spc="25" dirty="0"/>
              <a:t>data</a:t>
            </a:r>
            <a:r>
              <a:rPr spc="-70" dirty="0"/>
              <a:t> </a:t>
            </a:r>
            <a:r>
              <a:rPr spc="75" dirty="0"/>
              <a:t>to</a:t>
            </a:r>
            <a:r>
              <a:rPr spc="-65" dirty="0"/>
              <a:t> </a:t>
            </a:r>
            <a:r>
              <a:rPr spc="110" dirty="0"/>
              <a:t>the </a:t>
            </a:r>
            <a:r>
              <a:rPr spc="-985" dirty="0"/>
              <a:t> </a:t>
            </a:r>
            <a:r>
              <a:rPr spc="25" dirty="0"/>
              <a:t>CallableStatement</a:t>
            </a:r>
          </a:p>
          <a:p>
            <a:pPr marL="6675120" marR="5080" indent="7620">
              <a:lnSpc>
                <a:spcPct val="102000"/>
              </a:lnSpc>
              <a:spcBef>
                <a:spcPts val="2565"/>
              </a:spcBef>
            </a:pPr>
            <a:r>
              <a:rPr spc="-70" dirty="0"/>
              <a:t>Show</a:t>
            </a:r>
            <a:r>
              <a:rPr spc="-75" dirty="0"/>
              <a:t> </a:t>
            </a:r>
            <a:r>
              <a:rPr spc="-10" dirty="0"/>
              <a:t>how</a:t>
            </a:r>
            <a:r>
              <a:rPr spc="-75" dirty="0"/>
              <a:t> </a:t>
            </a:r>
            <a:r>
              <a:rPr spc="75" dirty="0"/>
              <a:t>to</a:t>
            </a:r>
            <a:r>
              <a:rPr spc="-70" dirty="0"/>
              <a:t> </a:t>
            </a:r>
            <a:r>
              <a:rPr spc="45" dirty="0"/>
              <a:t>retrieve</a:t>
            </a:r>
            <a:r>
              <a:rPr spc="-70" dirty="0"/>
              <a:t> </a:t>
            </a:r>
            <a:r>
              <a:rPr spc="30" dirty="0"/>
              <a:t>data</a:t>
            </a:r>
            <a:r>
              <a:rPr spc="-70" dirty="0"/>
              <a:t> </a:t>
            </a:r>
            <a:r>
              <a:rPr spc="-30" dirty="0"/>
              <a:t>from</a:t>
            </a:r>
            <a:r>
              <a:rPr spc="-80" dirty="0"/>
              <a:t> </a:t>
            </a:r>
            <a:r>
              <a:rPr spc="110" dirty="0"/>
              <a:t>the </a:t>
            </a:r>
            <a:r>
              <a:rPr spc="-985" dirty="0"/>
              <a:t> </a:t>
            </a:r>
            <a:r>
              <a:rPr spc="25" dirty="0"/>
              <a:t>CallableStatement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33236" y="2656839"/>
            <a:ext cx="2886710" cy="103441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647700" marR="5080" indent="-635635">
              <a:lnSpc>
                <a:spcPct val="79000"/>
              </a:lnSpc>
              <a:spcBef>
                <a:spcPts val="1035"/>
              </a:spcBef>
            </a:pPr>
            <a:r>
              <a:rPr sz="37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What's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This </a:t>
            </a:r>
            <a:r>
              <a:rPr sz="3700" spc="-96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endParaRPr sz="37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5120" y="4684395"/>
            <a:ext cx="62376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In/Out </a:t>
            </a: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6863" y="2181859"/>
            <a:ext cx="933323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15"/>
              </a:spcBef>
            </a:pPr>
            <a:r>
              <a:rPr sz="3600" spc="-55" dirty="0">
                <a:solidFill>
                  <a:srgbClr val="F15B2A"/>
                </a:solidFill>
              </a:rPr>
              <a:t>Use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-30" dirty="0">
                <a:solidFill>
                  <a:srgbClr val="F15B2A"/>
                </a:solidFill>
              </a:rPr>
              <a:t>a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25" dirty="0">
                <a:solidFill>
                  <a:srgbClr val="F15B2A"/>
                </a:solidFill>
              </a:rPr>
              <a:t>CallableStatement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75" dirty="0">
                <a:solidFill>
                  <a:srgbClr val="F15B2A"/>
                </a:solidFill>
              </a:rPr>
              <a:t>to</a:t>
            </a:r>
            <a:r>
              <a:rPr sz="3600" spc="-75" dirty="0">
                <a:solidFill>
                  <a:srgbClr val="F15B2A"/>
                </a:solidFill>
              </a:rPr>
              <a:t> </a:t>
            </a:r>
            <a:r>
              <a:rPr sz="3600" spc="60" dirty="0">
                <a:solidFill>
                  <a:srgbClr val="F15B2A"/>
                </a:solidFill>
              </a:rPr>
              <a:t>execute</a:t>
            </a:r>
            <a:r>
              <a:rPr sz="3600" spc="-65" dirty="0">
                <a:solidFill>
                  <a:srgbClr val="F15B2A"/>
                </a:solidFill>
              </a:rPr>
              <a:t> </a:t>
            </a:r>
            <a:r>
              <a:rPr sz="3600" spc="-5" dirty="0">
                <a:solidFill>
                  <a:srgbClr val="F15B2A"/>
                </a:solidFill>
              </a:rPr>
              <a:t>stored </a:t>
            </a:r>
            <a:r>
              <a:rPr sz="3600" spc="-985" dirty="0">
                <a:solidFill>
                  <a:srgbClr val="F15B2A"/>
                </a:solidFill>
              </a:rPr>
              <a:t> </a:t>
            </a:r>
            <a:r>
              <a:rPr sz="3600" spc="-5" dirty="0">
                <a:solidFill>
                  <a:srgbClr val="F15B2A"/>
                </a:solidFill>
              </a:rPr>
              <a:t>procedures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274445" y="3617595"/>
            <a:ext cx="16578580" cy="41751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8274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Have</a:t>
            </a:r>
            <a:r>
              <a:rPr spc="-65" dirty="0"/>
              <a:t> </a:t>
            </a:r>
            <a:r>
              <a:rPr spc="-30" dirty="0"/>
              <a:t>a</a:t>
            </a:r>
            <a:r>
              <a:rPr spc="-65" dirty="0"/>
              <a:t> </a:t>
            </a:r>
            <a:r>
              <a:rPr spc="-5" dirty="0"/>
              <a:t>specific</a:t>
            </a:r>
            <a:r>
              <a:rPr spc="-70" dirty="0"/>
              <a:t> </a:t>
            </a:r>
            <a:r>
              <a:rPr spc="-50" dirty="0"/>
              <a:t>syntax</a:t>
            </a:r>
            <a:r>
              <a:rPr spc="-75" dirty="0"/>
              <a:t> </a:t>
            </a:r>
            <a:r>
              <a:rPr spc="35" dirty="0"/>
              <a:t>–</a:t>
            </a:r>
            <a:r>
              <a:rPr spc="-65" dirty="0"/>
              <a:t> </a:t>
            </a:r>
            <a:r>
              <a:rPr spc="-55" dirty="0"/>
              <a:t>{</a:t>
            </a:r>
            <a:r>
              <a:rPr spc="-70" dirty="0"/>
              <a:t> </a:t>
            </a:r>
            <a:r>
              <a:rPr spc="-25" dirty="0"/>
              <a:t>call</a:t>
            </a:r>
            <a:r>
              <a:rPr spc="-65" dirty="0"/>
              <a:t> </a:t>
            </a:r>
            <a:r>
              <a:rPr spc="-170" dirty="0"/>
              <a:t>...</a:t>
            </a:r>
            <a:r>
              <a:rPr spc="-65" dirty="0"/>
              <a:t> </a:t>
            </a:r>
            <a:r>
              <a:rPr spc="-55" dirty="0"/>
              <a:t>}</a:t>
            </a:r>
          </a:p>
          <a:p>
            <a:pPr marL="6682740" marR="5080">
              <a:lnSpc>
                <a:spcPct val="162000"/>
              </a:lnSpc>
              <a:spcBef>
                <a:spcPts val="20"/>
              </a:spcBef>
            </a:pPr>
            <a:r>
              <a:rPr spc="10" dirty="0"/>
              <a:t>Can</a:t>
            </a:r>
            <a:r>
              <a:rPr spc="-60" dirty="0"/>
              <a:t> </a:t>
            </a:r>
            <a:r>
              <a:rPr spc="-5" dirty="0"/>
              <a:t>have</a:t>
            </a:r>
            <a:r>
              <a:rPr spc="-60" dirty="0"/>
              <a:t> </a:t>
            </a:r>
            <a:r>
              <a:rPr spc="-35" dirty="0"/>
              <a:t>IN,</a:t>
            </a:r>
            <a:r>
              <a:rPr spc="-55" dirty="0"/>
              <a:t> </a:t>
            </a:r>
            <a:r>
              <a:rPr spc="-30" dirty="0"/>
              <a:t>OUT</a:t>
            </a:r>
            <a:r>
              <a:rPr spc="-65" dirty="0"/>
              <a:t> </a:t>
            </a:r>
            <a:r>
              <a:rPr spc="-10" dirty="0"/>
              <a:t>and</a:t>
            </a:r>
            <a:r>
              <a:rPr spc="-65" dirty="0"/>
              <a:t> </a:t>
            </a:r>
            <a:r>
              <a:rPr spc="85" dirty="0"/>
              <a:t>IN/OUT</a:t>
            </a:r>
            <a:r>
              <a:rPr spc="-60" dirty="0"/>
              <a:t> </a:t>
            </a:r>
            <a:r>
              <a:rPr spc="-10" dirty="0"/>
              <a:t>parameters </a:t>
            </a:r>
            <a:r>
              <a:rPr spc="-985" dirty="0"/>
              <a:t> </a:t>
            </a:r>
            <a:r>
              <a:rPr spc="10" dirty="0"/>
              <a:t>Can</a:t>
            </a:r>
            <a:r>
              <a:rPr spc="-65" dirty="0"/>
              <a:t> </a:t>
            </a:r>
            <a:r>
              <a:rPr spc="30" dirty="0"/>
              <a:t>set</a:t>
            </a:r>
            <a:r>
              <a:rPr spc="-60" dirty="0"/>
              <a:t> </a:t>
            </a:r>
            <a:r>
              <a:rPr spc="-10" dirty="0"/>
              <a:t>parameters</a:t>
            </a:r>
            <a:r>
              <a:rPr spc="-60" dirty="0"/>
              <a:t> </a:t>
            </a:r>
            <a:r>
              <a:rPr spc="-15" dirty="0"/>
              <a:t>by</a:t>
            </a:r>
            <a:r>
              <a:rPr spc="-70" dirty="0"/>
              <a:t> </a:t>
            </a:r>
            <a:r>
              <a:rPr spc="-5" dirty="0"/>
              <a:t>name</a:t>
            </a:r>
            <a:r>
              <a:rPr spc="-60" dirty="0"/>
              <a:t> </a:t>
            </a:r>
            <a:r>
              <a:rPr spc="-50" dirty="0"/>
              <a:t>or</a:t>
            </a:r>
            <a:r>
              <a:rPr spc="-65" dirty="0"/>
              <a:t> </a:t>
            </a:r>
            <a:r>
              <a:rPr spc="-25" dirty="0"/>
              <a:t>column</a:t>
            </a:r>
          </a:p>
          <a:p>
            <a:pPr marL="6682740">
              <a:lnSpc>
                <a:spcPct val="100000"/>
              </a:lnSpc>
              <a:spcBef>
                <a:spcPts val="2785"/>
              </a:spcBef>
            </a:pPr>
            <a:r>
              <a:rPr spc="85" dirty="0"/>
              <a:t>C</a:t>
            </a:r>
            <a:r>
              <a:rPr spc="-45" dirty="0"/>
              <a:t>o</a:t>
            </a:r>
            <a:r>
              <a:rPr spc="-65" dirty="0"/>
              <a:t>l</a:t>
            </a:r>
            <a:r>
              <a:rPr spc="-5" dirty="0"/>
              <a:t>u</a:t>
            </a:r>
            <a:r>
              <a:rPr spc="-90" dirty="0"/>
              <a:t>m</a:t>
            </a:r>
            <a:r>
              <a:rPr spc="-15" dirty="0"/>
              <a:t>n</a:t>
            </a:r>
            <a:r>
              <a:rPr spc="-260" dirty="0"/>
              <a:t>s</a:t>
            </a:r>
            <a:r>
              <a:rPr spc="-60" dirty="0"/>
              <a:t> </a:t>
            </a:r>
            <a:r>
              <a:rPr spc="-35" dirty="0"/>
              <a:t>a</a:t>
            </a:r>
            <a:r>
              <a:rPr spc="30" dirty="0"/>
              <a:t>re</a:t>
            </a:r>
            <a:r>
              <a:rPr spc="-60" dirty="0"/>
              <a:t> </a:t>
            </a:r>
            <a:r>
              <a:rPr spc="-610" dirty="0"/>
              <a:t>1</a:t>
            </a:r>
            <a:r>
              <a:rPr spc="-70" dirty="0"/>
              <a:t> </a:t>
            </a:r>
            <a:r>
              <a:rPr spc="25" dirty="0"/>
              <a:t>b</a:t>
            </a:r>
            <a:r>
              <a:rPr spc="-35" dirty="0"/>
              <a:t>a</a:t>
            </a:r>
            <a:r>
              <a:rPr spc="-260" dirty="0"/>
              <a:t>s</a:t>
            </a:r>
            <a:r>
              <a:rPr spc="114" dirty="0"/>
              <a:t>e</a:t>
            </a:r>
            <a:r>
              <a:rPr spc="25" dirty="0"/>
              <a:t>d</a:t>
            </a:r>
          </a:p>
          <a:p>
            <a:pPr marL="6682740">
              <a:lnSpc>
                <a:spcPct val="100000"/>
              </a:lnSpc>
              <a:spcBef>
                <a:spcPts val="2690"/>
              </a:spcBef>
            </a:pPr>
            <a:r>
              <a:rPr spc="70" dirty="0"/>
              <a:t>Out</a:t>
            </a:r>
            <a:r>
              <a:rPr spc="-70" dirty="0"/>
              <a:t> </a:t>
            </a:r>
            <a:r>
              <a:rPr spc="-10" dirty="0"/>
              <a:t>parameters</a:t>
            </a:r>
            <a:r>
              <a:rPr spc="-65" dirty="0"/>
              <a:t> </a:t>
            </a:r>
            <a:r>
              <a:rPr spc="-30" dirty="0"/>
              <a:t>must</a:t>
            </a:r>
            <a:r>
              <a:rPr spc="-65" dirty="0"/>
              <a:t> </a:t>
            </a:r>
            <a:r>
              <a:rPr spc="70" dirty="0"/>
              <a:t>be</a:t>
            </a:r>
            <a:r>
              <a:rPr spc="-65" dirty="0"/>
              <a:t> </a:t>
            </a:r>
            <a:r>
              <a:rPr spc="15" dirty="0"/>
              <a:t>registered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48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4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ar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85298" y="4693411"/>
            <a:ext cx="18529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400" spc="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1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40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400" spc="-1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endParaRPr sz="5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2018283"/>
            <a:ext cx="8425180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5" dirty="0">
                <a:solidFill>
                  <a:srgbClr val="F15B2A"/>
                </a:solidFill>
              </a:rPr>
              <a:t>Our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10" dirty="0">
                <a:solidFill>
                  <a:srgbClr val="F15B2A"/>
                </a:solidFill>
              </a:rPr>
              <a:t>database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100" dirty="0">
                <a:solidFill>
                  <a:srgbClr val="F15B2A"/>
                </a:solidFill>
              </a:rPr>
              <a:t>has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lang="en-US" sz="3400" spc="-10" dirty="0">
                <a:solidFill>
                  <a:srgbClr val="F15B2A"/>
                </a:solidFill>
              </a:rPr>
              <a:t>five </a:t>
            </a:r>
            <a:r>
              <a:rPr sz="3400" spc="-5" dirty="0">
                <a:solidFill>
                  <a:srgbClr val="F15B2A"/>
                </a:solidFill>
              </a:rPr>
              <a:t>stored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10" dirty="0">
                <a:solidFill>
                  <a:srgbClr val="F15B2A"/>
                </a:solidFill>
              </a:rPr>
              <a:t>procedures</a:t>
            </a:r>
            <a:endParaRPr sz="3400"/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spc="114" dirty="0">
                <a:solidFill>
                  <a:srgbClr val="F15B2A"/>
                </a:solidFill>
              </a:rPr>
              <a:t>Get</a:t>
            </a:r>
            <a:r>
              <a:rPr sz="3400" spc="-75" dirty="0">
                <a:solidFill>
                  <a:srgbClr val="F15B2A"/>
                </a:solidFill>
              </a:rPr>
              <a:t> </a:t>
            </a:r>
            <a:r>
              <a:rPr sz="3400" spc="-25" dirty="0">
                <a:solidFill>
                  <a:srgbClr val="F15B2A"/>
                </a:solidFill>
              </a:rPr>
              <a:t>a</a:t>
            </a:r>
            <a:r>
              <a:rPr sz="3400" spc="-70" dirty="0">
                <a:solidFill>
                  <a:srgbClr val="F15B2A"/>
                </a:solidFill>
              </a:rPr>
              <a:t> </a:t>
            </a:r>
            <a:r>
              <a:rPr sz="3400" spc="-40" dirty="0">
                <a:solidFill>
                  <a:srgbClr val="F15B2A"/>
                </a:solidFill>
              </a:rPr>
              <a:t>list</a:t>
            </a:r>
            <a:r>
              <a:rPr sz="3400" spc="-70" dirty="0">
                <a:solidFill>
                  <a:srgbClr val="F15B2A"/>
                </a:solidFill>
              </a:rPr>
              <a:t> </a:t>
            </a:r>
            <a:r>
              <a:rPr sz="3400" spc="10" dirty="0">
                <a:solidFill>
                  <a:srgbClr val="F15B2A"/>
                </a:solidFill>
              </a:rPr>
              <a:t>of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spc="-55" dirty="0">
                <a:solidFill>
                  <a:srgbClr val="F15B2A"/>
                </a:solidFill>
              </a:rPr>
              <a:t>all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spc="100" dirty="0">
                <a:solidFill>
                  <a:srgbClr val="F15B2A"/>
                </a:solidFill>
              </a:rPr>
              <a:t>the</a:t>
            </a:r>
            <a:r>
              <a:rPr sz="3400" spc="-70" dirty="0">
                <a:solidFill>
                  <a:srgbClr val="F15B2A"/>
                </a:solidFill>
              </a:rPr>
              <a:t> </a:t>
            </a:r>
            <a:r>
              <a:rPr sz="3400" spc="-10" dirty="0">
                <a:solidFill>
                  <a:srgbClr val="F15B2A"/>
                </a:solidFill>
              </a:rPr>
              <a:t>acts</a:t>
            </a:r>
            <a:endParaRPr sz="3400"/>
          </a:p>
        </p:txBody>
      </p:sp>
      <p:sp>
        <p:nvSpPr>
          <p:cNvPr id="5" name="object 5"/>
          <p:cNvSpPr txBox="1"/>
          <p:nvPr/>
        </p:nvSpPr>
        <p:spPr>
          <a:xfrm>
            <a:off x="7686040" y="3731260"/>
            <a:ext cx="9459595" cy="315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Report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gigs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running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when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Tell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total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sales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sz="3400" b="1" spc="-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Try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raise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ticket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price</a:t>
            </a:r>
          </a:p>
          <a:p>
            <a:pPr marL="12700" algn="l">
              <a:lnSpc>
                <a:spcPct val="100000"/>
              </a:lnSpc>
              <a:spcBef>
                <a:spcPts val="2735"/>
              </a:spcBef>
              <a:buClrTx/>
              <a:buSzTx/>
              <a:buFontTx/>
            </a:pP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Declare an Exit Handler for exceptions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82865" y="7172452"/>
            <a:ext cx="8937625" cy="1064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3175">
              <a:lnSpc>
                <a:spcPct val="101000"/>
              </a:lnSpc>
              <a:spcBef>
                <a:spcPts val="75"/>
              </a:spcBef>
            </a:pP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These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allow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show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IN,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IN/OUT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95693" y="4373371"/>
            <a:ext cx="5043170" cy="149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800" spc="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CallableStatement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  <a:p>
            <a:pPr marR="5080" algn="r">
              <a:lnSpc>
                <a:spcPct val="100000"/>
              </a:lnSpc>
              <a:spcBef>
                <a:spcPts val="45"/>
              </a:spcBef>
            </a:pPr>
            <a:r>
              <a:rPr sz="480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Syntax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307588"/>
            <a:ext cx="56089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5" dirty="0">
                <a:solidFill>
                  <a:srgbClr val="F15B2A"/>
                </a:solidFill>
              </a:rPr>
              <a:t>Called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dirty="0">
                <a:solidFill>
                  <a:srgbClr val="F15B2A"/>
                </a:solidFill>
              </a:rPr>
              <a:t>Procedure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spc="-55" dirty="0">
                <a:solidFill>
                  <a:srgbClr val="F15B2A"/>
                </a:solidFill>
              </a:rPr>
              <a:t>Syntax</a:t>
            </a:r>
            <a:r>
              <a:rPr sz="3400" spc="-70" dirty="0">
                <a:solidFill>
                  <a:srgbClr val="F15B2A"/>
                </a:solidFill>
              </a:rPr>
              <a:t> </a:t>
            </a:r>
            <a:r>
              <a:rPr sz="3400" spc="-220" dirty="0">
                <a:solidFill>
                  <a:srgbClr val="F15B2A"/>
                </a:solidFill>
              </a:rPr>
              <a:t>is:</a:t>
            </a:r>
            <a:endParaRPr sz="3400"/>
          </a:p>
        </p:txBody>
      </p:sp>
      <p:sp>
        <p:nvSpPr>
          <p:cNvPr id="5" name="object 5"/>
          <p:cNvSpPr txBox="1"/>
          <p:nvPr/>
        </p:nvSpPr>
        <p:spPr>
          <a:xfrm>
            <a:off x="7682865" y="4157979"/>
            <a:ext cx="949325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100"/>
              </a:spcBef>
            </a:pP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call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79D7F"/>
                </a:solidFill>
                <a:latin typeface="Arial" panose="020B0604020202020204"/>
                <a:cs typeface="Arial" panose="020B0604020202020204"/>
              </a:rPr>
              <a:t>procedure_name()</a:t>
            </a:r>
            <a:r>
              <a:rPr sz="3400" b="1" spc="-60" dirty="0">
                <a:solidFill>
                  <a:srgbClr val="F79D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}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indent="3175">
              <a:lnSpc>
                <a:spcPct val="101000"/>
              </a:lnSpc>
              <a:spcBef>
                <a:spcPts val="2710"/>
              </a:spcBef>
            </a:pPr>
            <a:r>
              <a:rPr sz="34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procedure_name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name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stored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procedure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database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3722" y="694471"/>
            <a:ext cx="3987800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3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procedure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GetActs()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342643"/>
            <a:ext cx="8343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beg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323" y="2040636"/>
            <a:ext cx="8890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7697" y="2091470"/>
            <a:ext cx="4056379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2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acts.name,</a:t>
            </a:r>
            <a:r>
              <a:rPr sz="2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acts.recordlabel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9323" y="2738628"/>
            <a:ext cx="514604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acts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where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acts.recordlabel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IS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2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null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306" y="4847844"/>
            <a:ext cx="7164070" cy="332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order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acts.name;</a:t>
            </a:r>
            <a:endParaRPr sz="260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  <a:spcBef>
                <a:spcPts val="237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end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</a:pPr>
            <a:r>
              <a:rPr sz="4400" spc="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4400" spc="-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400" spc="-2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4400" spc="-20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-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ed</a:t>
            </a:r>
            <a:r>
              <a:rPr sz="4400" spc="-3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400" spc="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4400" spc="-2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-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oce</a:t>
            </a:r>
            <a:r>
              <a:rPr sz="4400" spc="-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4400" spc="-2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440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endParaRPr sz="4400">
              <a:latin typeface="Lucida Sans Unicode" panose="020B0602030504020204"/>
              <a:cs typeface="Lucida Sans Unicode" panose="020B0602030504020204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acts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record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label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162288" y="1"/>
            <a:ext cx="9126220" cy="10287000"/>
            <a:chOff x="9162288" y="1"/>
            <a:chExt cx="912622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27295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62288" y="1"/>
              <a:ext cx="9126220" cy="10287000"/>
            </a:xfrm>
            <a:custGeom>
              <a:avLst/>
              <a:gdLst/>
              <a:ahLst/>
              <a:cxnLst/>
              <a:rect l="l" t="t" r="r" b="b"/>
              <a:pathLst>
                <a:path w="9126219" h="10287000">
                  <a:moveTo>
                    <a:pt x="9125712" y="0"/>
                  </a:moveTo>
                  <a:lnTo>
                    <a:pt x="0" y="0"/>
                  </a:lnTo>
                  <a:lnTo>
                    <a:pt x="0" y="10287001"/>
                  </a:lnTo>
                  <a:lnTo>
                    <a:pt x="9125712" y="10287001"/>
                  </a:lnTo>
                  <a:lnTo>
                    <a:pt x="9125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1022" y="477012"/>
            <a:ext cx="40874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"{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call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GetActs()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}";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22" y="1214628"/>
            <a:ext cx="75653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(CallableStatement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cs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conn.prepareCall(sql))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323" y="1964436"/>
            <a:ext cx="40189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cs.executeQuery();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9323" y="2699004"/>
            <a:ext cx="25031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while</a:t>
            </a:r>
            <a:r>
              <a:rPr sz="2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(rs.next())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7622" y="3436619"/>
            <a:ext cx="48431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name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rs.getString("name");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7622" y="4174235"/>
            <a:ext cx="26079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recordLabel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7622" y="4908803"/>
            <a:ext cx="4311650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rs.getString("recordlabel");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System.out.println(name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+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82897" y="6396228"/>
            <a:ext cx="22567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r>
              <a:rPr sz="2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recordLabel);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1022" y="7130795"/>
            <a:ext cx="504190" cy="115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489239" y="363219"/>
            <a:ext cx="76841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b="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pc="45" dirty="0"/>
              <a:t>Create</a:t>
            </a:r>
            <a:r>
              <a:rPr spc="-65" dirty="0"/>
              <a:t> </a:t>
            </a:r>
            <a:r>
              <a:rPr spc="85" dirty="0"/>
              <a:t>the</a:t>
            </a:r>
            <a:r>
              <a:rPr spc="-60" dirty="0"/>
              <a:t> </a:t>
            </a:r>
            <a:r>
              <a:rPr spc="-105" dirty="0"/>
              <a:t>SQL</a:t>
            </a:r>
            <a:r>
              <a:rPr spc="-60" dirty="0"/>
              <a:t> </a:t>
            </a:r>
            <a:r>
              <a:rPr spc="35" dirty="0"/>
              <a:t>statement</a:t>
            </a:r>
            <a:r>
              <a:rPr spc="-60" dirty="0"/>
              <a:t> </a:t>
            </a:r>
            <a:r>
              <a:rPr spc="40" dirty="0"/>
              <a:t>(note</a:t>
            </a:r>
            <a:r>
              <a:rPr spc="-60" dirty="0"/>
              <a:t> </a:t>
            </a:r>
            <a:r>
              <a:rPr spc="85" dirty="0"/>
              <a:t>the</a:t>
            </a:r>
            <a:r>
              <a:rPr spc="-60" dirty="0"/>
              <a:t> </a:t>
            </a:r>
            <a:r>
              <a:rPr spc="-40" dirty="0"/>
              <a:t>{</a:t>
            </a:r>
            <a:r>
              <a:rPr spc="-60" dirty="0"/>
              <a:t> </a:t>
            </a:r>
            <a:r>
              <a:rPr spc="-20" dirty="0"/>
              <a:t>call</a:t>
            </a:r>
            <a:r>
              <a:rPr spc="-65" dirty="0"/>
              <a:t> </a:t>
            </a:r>
            <a:r>
              <a:rPr spc="-10" dirty="0"/>
              <a:t>})</a:t>
            </a:r>
            <a:endParaRPr sz="2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89239" y="1253235"/>
            <a:ext cx="3044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89239" y="2274316"/>
            <a:ext cx="4681855" cy="122047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It's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so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Iterate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over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result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89239" y="4237228"/>
            <a:ext cx="28467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89239" y="6331203"/>
            <a:ext cx="2852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5120" y="4684395"/>
            <a:ext cx="62376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Callable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572" y="4373371"/>
            <a:ext cx="5126355" cy="1494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82550">
              <a:lnSpc>
                <a:spcPct val="101000"/>
              </a:lnSpc>
              <a:spcBef>
                <a:spcPts val="50"/>
              </a:spcBef>
            </a:pPr>
            <a:r>
              <a:rPr sz="4800" spc="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CallableStatement </a:t>
            </a:r>
            <a:r>
              <a:rPr sz="4800" spc="-1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480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480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Parameters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589780" marR="5080" indent="3175">
              <a:lnSpc>
                <a:spcPts val="3980"/>
              </a:lnSpc>
              <a:spcBef>
                <a:spcPts val="305"/>
              </a:spcBef>
            </a:pPr>
            <a:r>
              <a:rPr spc="-55" dirty="0"/>
              <a:t>Use</a:t>
            </a:r>
            <a:r>
              <a:rPr spc="-65" dirty="0"/>
              <a:t> </a:t>
            </a:r>
            <a:r>
              <a:rPr spc="15" dirty="0"/>
              <a:t>CallableStatement</a:t>
            </a:r>
            <a:r>
              <a:rPr spc="-60" dirty="0"/>
              <a:t> </a:t>
            </a:r>
            <a:r>
              <a:rPr spc="70" dirty="0"/>
              <a:t>to</a:t>
            </a:r>
            <a:r>
              <a:rPr spc="-65" dirty="0"/>
              <a:t> </a:t>
            </a:r>
            <a:r>
              <a:rPr spc="-20" dirty="0"/>
              <a:t>call</a:t>
            </a:r>
            <a:r>
              <a:rPr spc="-55" dirty="0"/>
              <a:t> </a:t>
            </a:r>
            <a:r>
              <a:rPr spc="-5" dirty="0"/>
              <a:t>stored </a:t>
            </a:r>
            <a:r>
              <a:rPr spc="-930" dirty="0"/>
              <a:t> </a:t>
            </a:r>
            <a:r>
              <a:rPr spc="-10" dirty="0"/>
              <a:t>procedures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86040" y="5541771"/>
            <a:ext cx="95040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just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like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96315"/>
            <a:ext cx="2331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4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procedure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84497" y="545627"/>
            <a:ext cx="6286500" cy="330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90"/>
              </a:lnSpc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GigReport(IN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startdate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Date,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enddate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Date)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1130300"/>
            <a:ext cx="11764645" cy="293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begin</a:t>
            </a:r>
            <a:endParaRPr sz="2400">
              <a:latin typeface="Arial MT"/>
              <a:cs typeface="Arial MT"/>
            </a:endParaRPr>
          </a:p>
          <a:p>
            <a:pPr marL="937895" marR="5080" indent="-589280">
              <a:lnSpc>
                <a:spcPts val="5020"/>
              </a:lnSpc>
              <a:spcBef>
                <a:spcPts val="495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gigs.date,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acts.name</a:t>
            </a: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'Act',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acts.recordlabel,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venues.name</a:t>
            </a: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'Venue',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ticketssold, </a:t>
            </a:r>
            <a:r>
              <a:rPr sz="2400" spc="-6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venues.capacity</a:t>
            </a:r>
            <a:endParaRPr sz="2400">
              <a:latin typeface="Arial MT"/>
              <a:cs typeface="Arial MT"/>
            </a:endParaRPr>
          </a:p>
          <a:p>
            <a:pPr marL="349250">
              <a:lnSpc>
                <a:spcPct val="100000"/>
              </a:lnSpc>
              <a:spcBef>
                <a:spcPts val="1585"/>
              </a:spcBef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gigs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join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acts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acts.id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gigs.actid</a:t>
            </a:r>
            <a:endParaRPr sz="2400">
              <a:latin typeface="Arial MT"/>
              <a:cs typeface="Arial MT"/>
            </a:endParaRPr>
          </a:p>
          <a:p>
            <a:pPr marL="1106170">
              <a:lnSpc>
                <a:spcPct val="100000"/>
              </a:lnSpc>
              <a:spcBef>
                <a:spcPts val="2110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join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venues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venues.id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gigs.venueid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3860" y="4355626"/>
            <a:ext cx="1186180" cy="330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90"/>
              </a:lnSpc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ar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da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572" y="4306315"/>
            <a:ext cx="4956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1597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date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&gt;=	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date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&lt;=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5185" y="4355626"/>
            <a:ext cx="1103630" cy="330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90"/>
              </a:lnSpc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endda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306" y="4940300"/>
            <a:ext cx="7999730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order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gigs.date;</a:t>
            </a:r>
            <a:endParaRPr sz="240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  <a:spcBef>
                <a:spcPts val="2110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end;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  <a:spcBef>
                <a:spcPts val="5"/>
              </a:spcBef>
            </a:pPr>
            <a:r>
              <a:rPr sz="4400" spc="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4400" spc="-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400" spc="-2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4400" spc="-20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-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ed</a:t>
            </a:r>
            <a:r>
              <a:rPr sz="4400" spc="-3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400" spc="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4400" spc="-2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-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oce</a:t>
            </a:r>
            <a:r>
              <a:rPr sz="4400" spc="-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4400" spc="-2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440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endParaRPr sz="4400">
              <a:latin typeface="Lucida Sans Unicode" panose="020B0602030504020204"/>
              <a:cs typeface="Lucida Sans Unicode" panose="020B0602030504020204"/>
            </a:endParaRPr>
          </a:p>
          <a:p>
            <a:pPr marL="12700" marR="5080">
              <a:lnSpc>
                <a:spcPts val="6310"/>
              </a:lnSpc>
              <a:spcBef>
                <a:spcPts val="15"/>
              </a:spcBef>
            </a:pP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generates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'Gig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Report'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between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dates </a:t>
            </a:r>
            <a:r>
              <a:rPr sz="3000" b="1" spc="-81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1012</Words>
  <Application>Microsoft Office PowerPoint</Application>
  <PresentationFormat>Custom</PresentationFormat>
  <Paragraphs>202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MT</vt:lpstr>
      <vt:lpstr>Calibri</vt:lpstr>
      <vt:lpstr>Lucida Sans Unicode</vt:lpstr>
      <vt:lpstr>Microsoft Sans Serif</vt:lpstr>
      <vt:lpstr>Office Theme</vt:lpstr>
      <vt:lpstr>1_Office Theme</vt:lpstr>
      <vt:lpstr>Working with a CallableStatement</vt:lpstr>
      <vt:lpstr>Use a CallableStatement to execute a  stored procedure</vt:lpstr>
      <vt:lpstr>Our database has five stored procedures Get a list of all the acts</vt:lpstr>
      <vt:lpstr>Called Procedure Syntax is:</vt:lpstr>
      <vt:lpstr>PowerPoint Presentation</vt:lpstr>
      <vt:lpstr>◀ Create the SQL statement (note the { call })</vt:lpstr>
      <vt:lpstr>PowerPoint Presentation</vt:lpstr>
      <vt:lpstr>Use CallableStatement to call stored  procedures</vt:lpstr>
      <vt:lpstr>PowerPoint Presentation</vt:lpstr>
      <vt:lpstr>◀ Create the SQL statement (note the '?')</vt:lpstr>
      <vt:lpstr>PowerPoint Presentation</vt:lpstr>
      <vt:lpstr>Can Use the ?= syntax</vt:lpstr>
      <vt:lpstr>PowerPoint Presentation</vt:lpstr>
      <vt:lpstr>◀ Create the SQL statement (note the '?')</vt:lpstr>
      <vt:lpstr>PowerPoint Presentation</vt:lpstr>
      <vt:lpstr>A 'mixture' of IN and OUT calls Use '?' for each parameter</vt:lpstr>
      <vt:lpstr>SetNewPrice Stored Procedure</vt:lpstr>
      <vt:lpstr>PowerPoint Presentation</vt:lpstr>
      <vt:lpstr>◀ Create the SQL statement (note the '?')</vt:lpstr>
      <vt:lpstr>PowerPoint Presentation</vt:lpstr>
      <vt:lpstr>Use a CallableStatement to execute stored  procedures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 CallableStatement</dc:title>
  <dc:creator/>
  <cp:lastModifiedBy>Admin</cp:lastModifiedBy>
  <cp:revision>11</cp:revision>
  <dcterms:created xsi:type="dcterms:W3CDTF">2022-10-08T16:21:00Z</dcterms:created>
  <dcterms:modified xsi:type="dcterms:W3CDTF">2023-08-10T18:23:49Z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2021-04-01T22:00:00Z</vt:filetime>
  </property>
  <property fmtid="{D5CDD505-2E9C-101B-9397-08002B2CF9AE}" pid="3" name="LastSaved">
    <vt:filetime>2022-10-06T22:00:00Z</vt:filetime>
  </property>
  <property fmtid="{D5CDD505-2E9C-101B-9397-08002B2CF9AE}" pid="4" name="ICV">
    <vt:lpwstr>260C7DC0AE4C44CFBBFF71B5111AA2CF</vt:lpwstr>
  </property>
  <property fmtid="{D5CDD505-2E9C-101B-9397-08002B2CF9AE}" pid="5" name="KSOProductBuildVer">
    <vt:lpwstr>1033-11.2.0.11341</vt:lpwstr>
  </property>
</Properties>
</file>