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>
          <p15:clr>
            <a:srgbClr val="A4A3A4"/>
          </p15:clr>
        </p15:guide>
        <p15:guide id="2" pos="21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90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000" y="1280160"/>
            <a:ext cx="10005007" cy="4908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444" y="1135118"/>
            <a:ext cx="23660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561228"/>
            <a:ext cx="9683750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3B0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7383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4" dirty="0">
                <a:solidFill>
                  <a:srgbClr val="101010"/>
                </a:solidFill>
              </a:rPr>
              <a:t>Hand</a:t>
            </a:r>
            <a:r>
              <a:rPr sz="4500" spc="-110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50" dirty="0">
                <a:solidFill>
                  <a:srgbClr val="101010"/>
                </a:solidFill>
              </a:rPr>
              <a:t>E</a:t>
            </a:r>
            <a:r>
              <a:rPr sz="4500" spc="-355" dirty="0">
                <a:solidFill>
                  <a:srgbClr val="101010"/>
                </a:solidFill>
              </a:rPr>
              <a:t>x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30" dirty="0">
                <a:solidFill>
                  <a:srgbClr val="101010"/>
                </a:solidFill>
              </a:rPr>
              <a:t>ep</a:t>
            </a:r>
            <a:r>
              <a:rPr sz="4500" spc="-6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210" dirty="0">
                <a:solidFill>
                  <a:srgbClr val="101010"/>
                </a:solidFill>
              </a:rPr>
              <a:t>n</a:t>
            </a:r>
            <a:r>
              <a:rPr sz="4500" spc="-85" dirty="0">
                <a:solidFill>
                  <a:srgbClr val="101010"/>
                </a:solidFill>
              </a:rPr>
              <a:t>s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325" dirty="0">
                <a:solidFill>
                  <a:srgbClr val="101010"/>
                </a:solidFill>
              </a:rPr>
              <a:t>J</a:t>
            </a:r>
            <a:r>
              <a:rPr sz="4500" spc="-65" dirty="0">
                <a:solidFill>
                  <a:srgbClr val="101010"/>
                </a:solidFill>
              </a:rPr>
              <a:t>SP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790" y="1905000"/>
            <a:ext cx="44983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42227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3115670"/>
            <a:ext cx="422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4775" y="758207"/>
            <a:ext cx="6884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3E3E3E"/>
                </a:solidFill>
              </a:rPr>
              <a:t>Handling</a:t>
            </a:r>
            <a:r>
              <a:rPr sz="4000" spc="-225" dirty="0">
                <a:solidFill>
                  <a:srgbClr val="3E3E3E"/>
                </a:solidFill>
              </a:rPr>
              <a:t> </a:t>
            </a:r>
            <a:r>
              <a:rPr sz="4000" spc="15" dirty="0">
                <a:solidFill>
                  <a:srgbClr val="3E3E3E"/>
                </a:solidFill>
              </a:rPr>
              <a:t>Exceptions</a:t>
            </a:r>
            <a:r>
              <a:rPr sz="4000" spc="-200" dirty="0">
                <a:solidFill>
                  <a:srgbClr val="3E3E3E"/>
                </a:solidFill>
              </a:rPr>
              <a:t> </a:t>
            </a:r>
            <a:r>
              <a:rPr sz="4000" spc="-60" dirty="0">
                <a:solidFill>
                  <a:srgbClr val="3E3E3E"/>
                </a:solidFill>
              </a:rPr>
              <a:t>in</a:t>
            </a:r>
            <a:r>
              <a:rPr sz="4000" spc="-225" dirty="0">
                <a:solidFill>
                  <a:srgbClr val="3E3E3E"/>
                </a:solidFill>
              </a:rPr>
              <a:t> </a:t>
            </a:r>
            <a:r>
              <a:rPr sz="4000" spc="155" dirty="0">
                <a:solidFill>
                  <a:srgbClr val="3E3E3E"/>
                </a:solidFill>
              </a:rPr>
              <a:t>JSP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522719" y="2692907"/>
            <a:ext cx="5440680" cy="19050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416560" marR="409575" indent="151765">
              <a:lnSpc>
                <a:spcPct val="100000"/>
              </a:lnSpc>
            </a:pP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800" spc="-96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mechanism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82875"/>
            <a:ext cx="38195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691" y="436770"/>
            <a:ext cx="6152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E3E3E"/>
                </a:solidFill>
              </a:rPr>
              <a:t>Handling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Exceptions</a:t>
            </a:r>
            <a:r>
              <a:rPr sz="3600" spc="-215" dirty="0">
                <a:solidFill>
                  <a:srgbClr val="3E3E3E"/>
                </a:solidFill>
              </a:rPr>
              <a:t> </a:t>
            </a:r>
            <a:r>
              <a:rPr sz="3600" spc="-85" dirty="0">
                <a:solidFill>
                  <a:srgbClr val="3E3E3E"/>
                </a:solidFill>
              </a:rPr>
              <a:t>in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35" dirty="0">
                <a:solidFill>
                  <a:srgbClr val="3E3E3E"/>
                </a:solidFill>
              </a:rPr>
              <a:t>JSP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Try-Catch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Block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2916965"/>
            <a:ext cx="55410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isErrorPage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ErrorPage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&lt;erro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74" y="2842287"/>
            <a:ext cx="35680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838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Exceptions 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709295"/>
            <a:ext cx="992505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487170" y="511810"/>
          <a:ext cx="9217660" cy="583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10675" imgH="5829300" progId="Paint.Picture">
                  <p:embed/>
                </p:oleObj>
              </mc:Choice>
              <mc:Fallback>
                <p:oleObj r:id="rId2" imgW="9210675" imgH="5829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7170" y="511810"/>
                        <a:ext cx="9217660" cy="583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180838"/>
            <a:ext cx="236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&lt;error-page&gt;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1606949"/>
            <a:ext cx="9843135" cy="34378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900"/>
              </a:spcBef>
            </a:pPr>
            <a:r>
              <a:rPr sz="2800" spc="-7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&lt;exception-type&gt;</a:t>
            </a:r>
            <a:r>
              <a:rPr sz="2800" spc="-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java.lang.Throwable</a:t>
            </a:r>
            <a:r>
              <a:rPr sz="2800" spc="-7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&lt;/exception-type&gt;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795"/>
              </a:spcBef>
            </a:pPr>
            <a:r>
              <a:rPr sz="2800" spc="-8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&lt;location</a:t>
            </a:r>
            <a:r>
              <a:rPr sz="2800" spc="-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&gt;/error.jsp</a:t>
            </a:r>
            <a:r>
              <a:rPr sz="2800" spc="-8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&lt;/location&gt;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6510">
              <a:lnSpc>
                <a:spcPct val="100000"/>
              </a:lnSpc>
              <a:spcBef>
                <a:spcPts val="1800"/>
              </a:spcBef>
            </a:pP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&lt;/error-page&gt;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6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Declare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479798"/>
            <a:ext cx="236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&lt;error-page&gt;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905908"/>
            <a:ext cx="8395970" cy="4138929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900"/>
              </a:spcBef>
            </a:pPr>
            <a:r>
              <a:rPr sz="2800" spc="-4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&lt;exception-type&gt;</a:t>
            </a:r>
            <a:r>
              <a:rPr sz="2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java.lang.ArithmeticException</a:t>
            </a:r>
            <a:endParaRPr sz="2800" dirty="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795"/>
              </a:spcBef>
            </a:pPr>
            <a:r>
              <a:rPr sz="2800" spc="-70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&lt;/exception-type&gt;</a:t>
            </a:r>
            <a:endParaRPr sz="2800" dirty="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&lt;location&gt;/</a:t>
            </a:r>
            <a:r>
              <a:rPr sz="28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error.jsp</a:t>
            </a: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</a:t>
            </a:r>
            <a:r>
              <a:rPr sz="2800" spc="-114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location&gt;</a:t>
            </a:r>
            <a:endParaRPr sz="2800" dirty="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800" spc="-105" dirty="0">
                <a:solidFill>
                  <a:srgbClr val="C43B0E"/>
                </a:solidFill>
                <a:latin typeface="Verdana" panose="020B0604030504040204"/>
                <a:cs typeface="Verdana" panose="020B0604030504040204"/>
              </a:rPr>
              <a:t>&lt;/error-page&gt;</a:t>
            </a:r>
            <a:endParaRPr sz="28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6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 dirty="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Declare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&lt;error-page&gt;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900"/>
              </a:spcBef>
            </a:pPr>
            <a:r>
              <a:rPr spc="-65" dirty="0"/>
              <a:t>&lt;error-code&gt;</a:t>
            </a:r>
            <a:r>
              <a:rPr spc="-65" dirty="0">
                <a:solidFill>
                  <a:srgbClr val="2A9FBC"/>
                </a:solidFill>
              </a:rPr>
              <a:t>404</a:t>
            </a:r>
            <a:r>
              <a:rPr spc="-65" dirty="0"/>
              <a:t>&lt;/error-code&gt;</a:t>
            </a:r>
          </a:p>
          <a:p>
            <a:pPr marL="15875">
              <a:lnSpc>
                <a:spcPct val="100000"/>
              </a:lnSpc>
              <a:spcBef>
                <a:spcPts val="1795"/>
              </a:spcBef>
            </a:pPr>
            <a:r>
              <a:rPr spc="-85" dirty="0"/>
              <a:t>&lt;location&gt;</a:t>
            </a:r>
            <a:r>
              <a:rPr spc="-85" dirty="0">
                <a:solidFill>
                  <a:srgbClr val="2A9FBC"/>
                </a:solidFill>
              </a:rPr>
              <a:t>/error.jsp</a:t>
            </a:r>
            <a:r>
              <a:rPr spc="-85" dirty="0"/>
              <a:t>&lt;/location&gt;</a:t>
            </a: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pc="-105" dirty="0"/>
              <a:t>&lt;/error-page&gt;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65" dirty="0">
                <a:solidFill>
                  <a:srgbClr val="F69C7E"/>
                </a:solidFill>
              </a:rPr>
              <a:t>Syntax</a:t>
            </a:r>
            <a:endParaRPr sz="3600"/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</a:rPr>
              <a:t>To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-10" dirty="0">
                <a:solidFill>
                  <a:srgbClr val="3E3E3E"/>
                </a:solidFill>
              </a:rPr>
              <a:t>Declar</a:t>
            </a:r>
            <a:r>
              <a:rPr sz="2400" spc="-5" dirty="0">
                <a:solidFill>
                  <a:srgbClr val="3E3E3E"/>
                </a:solidFill>
              </a:rPr>
              <a:t>e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-50" dirty="0">
                <a:solidFill>
                  <a:srgbClr val="3E3E3E"/>
                </a:solidFill>
              </a:rPr>
              <a:t>an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Error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40" dirty="0">
                <a:solidFill>
                  <a:srgbClr val="3E3E3E"/>
                </a:solidFill>
              </a:rPr>
              <a:t>Pag</a:t>
            </a:r>
            <a:r>
              <a:rPr sz="2400" spc="45" dirty="0">
                <a:solidFill>
                  <a:srgbClr val="3E3E3E"/>
                </a:solidFill>
              </a:rPr>
              <a:t>e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20" dirty="0">
                <a:solidFill>
                  <a:srgbClr val="3E3E3E"/>
                </a:solidFill>
              </a:rPr>
              <a:t>for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5" dirty="0">
                <a:solidFill>
                  <a:srgbClr val="3E3E3E"/>
                </a:solidFill>
              </a:rPr>
              <a:t>Base</a:t>
            </a:r>
            <a:r>
              <a:rPr sz="2400" spc="10" dirty="0">
                <a:solidFill>
                  <a:srgbClr val="3E3E3E"/>
                </a:solidFill>
              </a:rPr>
              <a:t>d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20" dirty="0">
                <a:solidFill>
                  <a:srgbClr val="3E3E3E"/>
                </a:solidFill>
              </a:rPr>
              <a:t>o</a:t>
            </a:r>
            <a:r>
              <a:rPr sz="2400" spc="25" dirty="0">
                <a:solidFill>
                  <a:srgbClr val="3E3E3E"/>
                </a:solidFill>
              </a:rPr>
              <a:t>n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spc="75" dirty="0">
                <a:solidFill>
                  <a:srgbClr val="3E3E3E"/>
                </a:solidFill>
              </a:rPr>
              <a:t>HTTP</a:t>
            </a:r>
            <a:r>
              <a:rPr sz="2400" spc="-14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Error</a:t>
            </a:r>
            <a:r>
              <a:rPr sz="2400" spc="-390" dirty="0">
                <a:solidFill>
                  <a:srgbClr val="3E3E3E"/>
                </a:solidFill>
              </a:rPr>
              <a:t> </a:t>
            </a:r>
            <a:r>
              <a:rPr sz="2400" spc="-120" dirty="0">
                <a:solidFill>
                  <a:srgbClr val="3E3E3E"/>
                </a:solidFill>
              </a:rPr>
              <a:t>S</a:t>
            </a:r>
            <a:r>
              <a:rPr sz="2400" spc="-15" dirty="0">
                <a:solidFill>
                  <a:srgbClr val="3E3E3E"/>
                </a:solidFill>
              </a:rPr>
              <a:t>t</a:t>
            </a:r>
            <a:r>
              <a:rPr sz="2400" spc="-30" dirty="0">
                <a:solidFill>
                  <a:srgbClr val="3E3E3E"/>
                </a:solidFill>
              </a:rPr>
              <a:t>a</a:t>
            </a:r>
            <a:r>
              <a:rPr sz="2400" spc="-10" dirty="0">
                <a:solidFill>
                  <a:srgbClr val="3E3E3E"/>
                </a:solidFill>
              </a:rPr>
              <a:t>t</a:t>
            </a:r>
            <a:r>
              <a:rPr sz="2400" spc="-20" dirty="0">
                <a:solidFill>
                  <a:srgbClr val="3E3E3E"/>
                </a:solidFill>
              </a:rPr>
              <a:t>u</a:t>
            </a:r>
            <a:r>
              <a:rPr sz="2400" spc="-60" dirty="0">
                <a:solidFill>
                  <a:srgbClr val="3E3E3E"/>
                </a:solidFill>
              </a:rPr>
              <a:t>s</a:t>
            </a:r>
            <a:r>
              <a:rPr sz="2400" spc="-120" dirty="0">
                <a:solidFill>
                  <a:srgbClr val="3E3E3E"/>
                </a:solidFill>
              </a:rPr>
              <a:t> </a:t>
            </a:r>
            <a:r>
              <a:rPr sz="2400" spc="75" dirty="0">
                <a:solidFill>
                  <a:srgbClr val="3E3E3E"/>
                </a:solidFill>
              </a:rPr>
              <a:t>C</a:t>
            </a:r>
            <a:r>
              <a:rPr sz="2400" spc="85" dirty="0">
                <a:solidFill>
                  <a:srgbClr val="3E3E3E"/>
                </a:solidFill>
              </a:rPr>
              <a:t>o</a:t>
            </a:r>
            <a:r>
              <a:rPr sz="2400" spc="45" dirty="0">
                <a:solidFill>
                  <a:srgbClr val="3E3E3E"/>
                </a:solidFill>
              </a:rPr>
              <a:t>d</a:t>
            </a:r>
            <a:r>
              <a:rPr sz="2400" spc="35" dirty="0">
                <a:solidFill>
                  <a:srgbClr val="3E3E3E"/>
                </a:solidFill>
              </a:rPr>
              <a:t>e</a:t>
            </a:r>
            <a:r>
              <a:rPr sz="2400" spc="-60" dirty="0">
                <a:solidFill>
                  <a:srgbClr val="3E3E3E"/>
                </a:solidFill>
              </a:rPr>
              <a:t>s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Verdana</vt:lpstr>
      <vt:lpstr>Office Theme</vt:lpstr>
      <vt:lpstr>Paintbrush Picture</vt:lpstr>
      <vt:lpstr>Handling Exceptions in JSP</vt:lpstr>
      <vt:lpstr>Handling Exceptions in JSP</vt:lpstr>
      <vt:lpstr>Handling Exceptions in JSP</vt:lpstr>
      <vt:lpstr>Try-Catch Block</vt:lpstr>
      <vt:lpstr>PowerPoint Presentation</vt:lpstr>
      <vt:lpstr>PowerPoint Presentation</vt:lpstr>
      <vt:lpstr>&lt;error-page&gt;</vt:lpstr>
      <vt:lpstr>&lt;error-page&gt;</vt:lpstr>
      <vt:lpstr>&lt;error-page&gt;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JSP</dc:title>
  <dc:creator>Lss Pvt Ltd</dc:creator>
  <cp:lastModifiedBy>Admin</cp:lastModifiedBy>
  <cp:revision>5</cp:revision>
  <dcterms:created xsi:type="dcterms:W3CDTF">2022-10-13T21:35:54Z</dcterms:created>
  <dcterms:modified xsi:type="dcterms:W3CDTF">2023-08-18T11:13:43Z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2022-10-12T05:30:00Z</vt:filetime>
  </property>
  <property fmtid="{D5CDD505-2E9C-101B-9397-08002B2CF9AE}" pid="5" name="ICV">
    <vt:lpwstr>BAE68B087B8B4F20910D07F3756B35BA</vt:lpwstr>
  </property>
  <property fmtid="{D5CDD505-2E9C-101B-9397-08002B2CF9AE}" pid="6" name="KSOProductBuildVer">
    <vt:lpwstr>1033-11.2.0.11341</vt:lpwstr>
  </property>
</Properties>
</file>