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2009" y="2538476"/>
            <a:ext cx="158639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9990" y="655827"/>
            <a:ext cx="894801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1991782"/>
            <a:ext cx="15377794" cy="690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03955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105" dirty="0"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6800" b="0" spc="110" dirty="0">
                <a:latin typeface="Tahoma" panose="020B0604030504040204"/>
                <a:cs typeface="Tahoma" panose="020B0604030504040204"/>
              </a:rPr>
              <a:t>PreparedStatements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693534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"insert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620012"/>
            <a:ext cx="6040755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try(PreparedStatement</a:t>
            </a:r>
            <a:endParaRPr sz="2600">
              <a:latin typeface="Arial MT"/>
              <a:cs typeface="Arial MT"/>
            </a:endParaRPr>
          </a:p>
          <a:p>
            <a:pPr marL="890905" marR="5080">
              <a:lnSpc>
                <a:spcPct val="186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Coliseum");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ps.setInt(2, 300);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1715">
              <a:lnSpc>
                <a:spcPct val="100000"/>
              </a:lnSpc>
              <a:spcBef>
                <a:spcPts val="100"/>
              </a:spcBef>
              <a:tabLst>
                <a:tab pos="5189855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90" dirty="0"/>
              <a:t> </a:t>
            </a:r>
            <a:r>
              <a:rPr spc="-105" dirty="0"/>
              <a:t>SQL</a:t>
            </a:r>
            <a:r>
              <a:rPr spc="-85" dirty="0"/>
              <a:t> </a:t>
            </a:r>
            <a:r>
              <a:rPr spc="35" dirty="0"/>
              <a:t>statement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558035"/>
            <a:ext cx="558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3347211"/>
            <a:ext cx="52939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4569" y="4771644"/>
            <a:ext cx="2861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Parameters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252723"/>
            <a:ext cx="6435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spc="-2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3874515"/>
            <a:ext cx="671766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6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2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614045">
              <a:lnSpc>
                <a:spcPts val="6820"/>
              </a:lnSpc>
              <a:spcBef>
                <a:spcPts val="455"/>
              </a:spcBef>
            </a:pPr>
            <a:r>
              <a:rPr sz="3400" b="1" spc="-20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  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set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693534" cy="815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"insert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620012"/>
            <a:ext cx="6040755" cy="336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try(PreparedStatement</a:t>
            </a:r>
            <a:endParaRPr sz="2600">
              <a:latin typeface="Arial MT"/>
              <a:cs typeface="Arial MT"/>
            </a:endParaRPr>
          </a:p>
          <a:p>
            <a:pPr marL="890905" marR="5080">
              <a:lnSpc>
                <a:spcPct val="186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Colosseum");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ps.setInt(2, 300);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6051803"/>
            <a:ext cx="532955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"The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Garden");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1715">
              <a:lnSpc>
                <a:spcPct val="100000"/>
              </a:lnSpc>
              <a:spcBef>
                <a:spcPts val="100"/>
              </a:spcBef>
              <a:tabLst>
                <a:tab pos="5189855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90" dirty="0"/>
              <a:t> </a:t>
            </a:r>
            <a:r>
              <a:rPr spc="-105" dirty="0"/>
              <a:t>SQL</a:t>
            </a:r>
            <a:r>
              <a:rPr spc="-85" dirty="0"/>
              <a:t> </a:t>
            </a:r>
            <a:r>
              <a:rPr spc="35" dirty="0"/>
              <a:t>statement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558035"/>
            <a:ext cx="558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347211"/>
            <a:ext cx="5293995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038596"/>
            <a:ext cx="69469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(only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changed)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1560" y="286131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480934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Parameterizing Prepared</a:t>
            </a: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306" y="754380"/>
            <a:ext cx="10340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prepared</a:t>
            </a: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-5" dirty="0">
                <a:latin typeface="Arial MT"/>
                <a:cs typeface="Arial MT"/>
              </a:rPr>
              <a:t>a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-5" dirty="0">
                <a:latin typeface="Arial MT"/>
                <a:cs typeface="Arial MT"/>
              </a:rPr>
              <a:t>emen</a:t>
            </a:r>
            <a:r>
              <a:rPr sz="5600" b="0" dirty="0">
                <a:latin typeface="Arial MT"/>
                <a:cs typeface="Arial MT"/>
              </a:rPr>
              <a:t>t</a:t>
            </a:r>
            <a:r>
              <a:rPr sz="5600" b="0" spc="-200" dirty="0">
                <a:latin typeface="Arial MT"/>
                <a:cs typeface="Arial MT"/>
              </a:rPr>
              <a:t> </a:t>
            </a:r>
            <a:r>
              <a:rPr sz="5600" b="0" spc="8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8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9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0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54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250" dirty="0">
                <a:latin typeface="Lucida Sans Unicode" panose="020B0602030504020204"/>
                <a:cs typeface="Lucida Sans Unicode" panose="020B0602030504020204"/>
              </a:rPr>
              <a:t>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991782"/>
          <a:ext cx="15377794" cy="690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0"/>
                <a:gridCol w="4859655"/>
                <a:gridCol w="219709"/>
                <a:gridCol w="5079364"/>
                <a:gridCol w="118109"/>
              </a:tblGrid>
              <a:tr h="3440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B1411C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B1411C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r>
                        <a:rPr sz="27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r>
                        <a:rPr sz="2700" b="1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8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INTEGER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BIGINT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8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Any</a:t>
                      </a:r>
                      <a:r>
                        <a:rPr sz="2700" b="1" spc="-9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8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CHAR,</a:t>
                      </a:r>
                      <a:r>
                        <a:rPr sz="2700" b="1" spc="-9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VARCHAR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</a:tr>
              <a:tr h="24330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B1411C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1411C"/>
                      </a:solidFill>
                      <a:prstDash val="solid"/>
                    </a:lnL>
                    <a:lnR w="19050">
                      <a:solidFill>
                        <a:srgbClr val="B1411C"/>
                      </a:solidFill>
                      <a:prstDash val="solid"/>
                    </a:lnR>
                    <a:lnB w="19050">
                      <a:solidFill>
                        <a:srgbClr val="B1411C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181859"/>
            <a:ext cx="905065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PreparedStatement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135" dirty="0">
                <a:solidFill>
                  <a:srgbClr val="F15B2A"/>
                </a:solidFill>
              </a:rPr>
              <a:t>SQL</a:t>
            </a:r>
            <a:endParaRPr sz="3600"/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spc="10" dirty="0">
                <a:solidFill>
                  <a:srgbClr val="F15B2A"/>
                </a:solidFill>
              </a:rPr>
              <a:t>Can</a:t>
            </a:r>
            <a:r>
              <a:rPr sz="3600" spc="-85" dirty="0">
                <a:solidFill>
                  <a:srgbClr val="F15B2A"/>
                </a:solidFill>
              </a:rPr>
              <a:t> </a:t>
            </a:r>
            <a:r>
              <a:rPr sz="3600" spc="70" dirty="0">
                <a:solidFill>
                  <a:srgbClr val="F15B2A"/>
                </a:solidFill>
              </a:rPr>
              <a:t>be</a:t>
            </a:r>
            <a:r>
              <a:rPr sz="3600" spc="-80" dirty="0">
                <a:solidFill>
                  <a:srgbClr val="F15B2A"/>
                </a:solidFill>
              </a:rPr>
              <a:t> </a:t>
            </a:r>
            <a:r>
              <a:rPr sz="3600" spc="15" dirty="0">
                <a:solidFill>
                  <a:srgbClr val="F15B2A"/>
                </a:solidFill>
              </a:rPr>
              <a:t>parameterized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368790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rs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2755265">
              <a:lnSpc>
                <a:spcPct val="162000"/>
              </a:lnSpc>
            </a:pP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times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900"/>
              </a:spcBef>
            </a:pP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depending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2009" y="2538476"/>
            <a:ext cx="29063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Up</a:t>
            </a:r>
            <a:r>
              <a:rPr sz="6000" spc="-20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Next: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572" y="3556508"/>
            <a:ext cx="8552815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71120">
              <a:lnSpc>
                <a:spcPts val="6500"/>
              </a:lnSpc>
              <a:spcBef>
                <a:spcPts val="900"/>
              </a:spcBef>
            </a:pPr>
            <a:r>
              <a:rPr sz="60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00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60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600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000" spc="-15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352547"/>
            <a:ext cx="8598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15B2A"/>
                </a:solidFill>
              </a:rPr>
              <a:t>Using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PreparedStatement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15" dirty="0">
                <a:solidFill>
                  <a:srgbClr val="F15B2A"/>
                </a:solidFill>
              </a:rPr>
              <a:t>read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10" dirty="0">
                <a:solidFill>
                  <a:srgbClr val="F15B2A"/>
                </a:solidFill>
              </a:rPr>
              <a:t>and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40" dirty="0">
                <a:solidFill>
                  <a:srgbClr val="F15B2A"/>
                </a:solidFill>
              </a:rPr>
              <a:t>write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110" dirty="0">
                <a:solidFill>
                  <a:srgbClr val="F15B2A"/>
                </a:solidFill>
              </a:rPr>
              <a:t>the</a:t>
            </a:r>
            <a:r>
              <a:rPr sz="3600" spc="-60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database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36863" y="3788155"/>
            <a:ext cx="9099550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946150" indent="7620">
              <a:lnSpc>
                <a:spcPts val="4300"/>
              </a:lnSpc>
              <a:spcBef>
                <a:spcPts val="2845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ExecuteQuery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40"/>
              </a:spcBef>
            </a:pP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SQLException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742" y="754380"/>
            <a:ext cx="99568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29" dirty="0">
                <a:latin typeface="Lucida Sans Unicode" panose="020B0602030504020204"/>
                <a:cs typeface="Lucida Sans Unicode" panose="020B0602030504020204"/>
              </a:rPr>
              <a:t>Differe</a:t>
            </a:r>
            <a:r>
              <a:rPr sz="5600" b="0" spc="-30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9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10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5600" b="0" spc="15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2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eme</a:t>
            </a:r>
            <a:r>
              <a:rPr sz="5600" b="0" spc="-19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9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5600" b="0" spc="-4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4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1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175" dirty="0">
                <a:latin typeface="Lucida Sans Unicode" panose="020B0602030504020204"/>
                <a:cs typeface="Lucida Sans Unicode" panose="020B0602030504020204"/>
              </a:rPr>
              <a:t>erf</a:t>
            </a:r>
            <a:r>
              <a:rPr sz="5600" b="0" spc="-21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16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45" dirty="0">
                <a:latin typeface="Lucida Sans Unicode" panose="020B0602030504020204"/>
                <a:cs typeface="Lucida Sans Unicode" panose="020B0602030504020204"/>
              </a:rPr>
              <a:t>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4757" y="272715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4629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690"/>
              </a:spcBef>
            </a:pP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9557" y="537811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5265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695"/>
              </a:spcBef>
            </a:pP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CallableStatement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978" y="5378117"/>
            <a:ext cx="4748530" cy="109093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2152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695"/>
              </a:spcBef>
            </a:pP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PreparedStatement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7858" y="3818026"/>
            <a:ext cx="7519034" cy="2512695"/>
          </a:xfrm>
          <a:custGeom>
            <a:avLst/>
            <a:gdLst/>
            <a:ahLst/>
            <a:cxnLst/>
            <a:rect l="l" t="t" r="r" b="b"/>
            <a:pathLst>
              <a:path w="7519034" h="2512695">
                <a:moveTo>
                  <a:pt x="7518628" y="767346"/>
                </a:moveTo>
                <a:lnTo>
                  <a:pt x="3403828" y="767346"/>
                </a:lnTo>
                <a:lnTo>
                  <a:pt x="3403828" y="127000"/>
                </a:lnTo>
                <a:lnTo>
                  <a:pt x="3454628" y="127000"/>
                </a:lnTo>
                <a:lnTo>
                  <a:pt x="3448278" y="114300"/>
                </a:lnTo>
                <a:lnTo>
                  <a:pt x="3391128" y="0"/>
                </a:lnTo>
                <a:lnTo>
                  <a:pt x="3327628" y="127000"/>
                </a:lnTo>
                <a:lnTo>
                  <a:pt x="3378428" y="127000"/>
                </a:lnTo>
                <a:lnTo>
                  <a:pt x="3378428" y="767346"/>
                </a:lnTo>
                <a:lnTo>
                  <a:pt x="33642" y="767346"/>
                </a:lnTo>
                <a:lnTo>
                  <a:pt x="33642" y="1556918"/>
                </a:lnTo>
                <a:lnTo>
                  <a:pt x="0" y="1556918"/>
                </a:lnTo>
                <a:lnTo>
                  <a:pt x="0" y="1563268"/>
                </a:lnTo>
                <a:lnTo>
                  <a:pt x="46342" y="1563268"/>
                </a:lnTo>
                <a:lnTo>
                  <a:pt x="454025" y="1563268"/>
                </a:lnTo>
                <a:lnTo>
                  <a:pt x="454025" y="2477668"/>
                </a:lnTo>
                <a:lnTo>
                  <a:pt x="500367" y="2477668"/>
                </a:lnTo>
                <a:lnTo>
                  <a:pt x="838200" y="2477668"/>
                </a:lnTo>
                <a:lnTo>
                  <a:pt x="838200" y="2512593"/>
                </a:lnTo>
                <a:lnTo>
                  <a:pt x="884542" y="2489428"/>
                </a:lnTo>
                <a:lnTo>
                  <a:pt x="884542" y="2512593"/>
                </a:lnTo>
                <a:lnTo>
                  <a:pt x="954392" y="2477668"/>
                </a:lnTo>
                <a:lnTo>
                  <a:pt x="960742" y="2474493"/>
                </a:lnTo>
                <a:lnTo>
                  <a:pt x="954392" y="2471318"/>
                </a:lnTo>
                <a:lnTo>
                  <a:pt x="884542" y="2436393"/>
                </a:lnTo>
                <a:lnTo>
                  <a:pt x="884542" y="2459571"/>
                </a:lnTo>
                <a:lnTo>
                  <a:pt x="838200" y="2436393"/>
                </a:lnTo>
                <a:lnTo>
                  <a:pt x="838200" y="2471318"/>
                </a:lnTo>
                <a:lnTo>
                  <a:pt x="506717" y="2471318"/>
                </a:lnTo>
                <a:lnTo>
                  <a:pt x="506717" y="1563268"/>
                </a:lnTo>
                <a:lnTo>
                  <a:pt x="506717" y="1560093"/>
                </a:lnTo>
                <a:lnTo>
                  <a:pt x="506717" y="1556918"/>
                </a:lnTo>
                <a:lnTo>
                  <a:pt x="500367" y="1556918"/>
                </a:lnTo>
                <a:lnTo>
                  <a:pt x="500367" y="1563268"/>
                </a:lnTo>
                <a:lnTo>
                  <a:pt x="500367" y="2471318"/>
                </a:lnTo>
                <a:lnTo>
                  <a:pt x="460375" y="2471318"/>
                </a:lnTo>
                <a:lnTo>
                  <a:pt x="460375" y="1563268"/>
                </a:lnTo>
                <a:lnTo>
                  <a:pt x="500367" y="1563268"/>
                </a:lnTo>
                <a:lnTo>
                  <a:pt x="500367" y="1556918"/>
                </a:lnTo>
                <a:lnTo>
                  <a:pt x="460375" y="1556918"/>
                </a:lnTo>
                <a:lnTo>
                  <a:pt x="59042" y="1556918"/>
                </a:lnTo>
                <a:lnTo>
                  <a:pt x="59042" y="792746"/>
                </a:lnTo>
                <a:lnTo>
                  <a:pt x="3378428" y="792746"/>
                </a:lnTo>
                <a:lnTo>
                  <a:pt x="3403828" y="792746"/>
                </a:lnTo>
                <a:lnTo>
                  <a:pt x="7493228" y="792746"/>
                </a:lnTo>
                <a:lnTo>
                  <a:pt x="7493228" y="1560093"/>
                </a:lnTo>
                <a:lnTo>
                  <a:pt x="7518628" y="1560093"/>
                </a:lnTo>
                <a:lnTo>
                  <a:pt x="7518628" y="792746"/>
                </a:lnTo>
                <a:lnTo>
                  <a:pt x="7518628" y="767346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3516" y="4771644"/>
            <a:ext cx="4932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923417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spc="-2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ill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3400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400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207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CRUD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operation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ify  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3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4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-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4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  </a:t>
            </a:r>
            <a:r>
              <a:rPr sz="5400" spc="-5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4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2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400" spc="-2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9144000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Like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connections, </a:t>
            </a:r>
            <a:r>
              <a:rPr sz="3400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 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statements </a:t>
            </a:r>
            <a:r>
              <a:rPr sz="3400" spc="-1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must </a:t>
            </a:r>
            <a:r>
              <a:rPr sz="3400" spc="-9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closed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927227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rc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No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ill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1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associated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statements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193" y="754380"/>
            <a:ext cx="5790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'execute'</a:t>
            </a:r>
            <a:r>
              <a:rPr sz="5600" b="0" spc="-240" dirty="0">
                <a:latin typeface="Arial MT"/>
                <a:cs typeface="Arial MT"/>
              </a:rPr>
              <a:t> </a:t>
            </a:r>
            <a:r>
              <a:rPr sz="5600" b="0" spc="-155" dirty="0">
                <a:latin typeface="Lucida Sans Unicode" panose="020B0602030504020204"/>
                <a:cs typeface="Lucida Sans Unicode" panose="020B0602030504020204"/>
              </a:rPr>
              <a:t>Methods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31794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executeUpdate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29343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executeQuery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16859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0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3400" b="1" spc="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325" y="5349747"/>
            <a:ext cx="573468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Three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'execute'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methods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3400" b="1" spc="-9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78875" y="2922365"/>
            <a:ext cx="1639887" cy="13196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78875" y="5238527"/>
            <a:ext cx="1639887" cy="13196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78875" y="7559452"/>
            <a:ext cx="1639887" cy="1319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1560" y="286131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4809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queries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18" y="754380"/>
            <a:ext cx="55175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" dirty="0">
                <a:latin typeface="Arial MT"/>
                <a:cs typeface="Arial MT"/>
              </a:rPr>
              <a:t>execute</a:t>
            </a:r>
            <a:r>
              <a:rPr sz="5600" b="0" spc="-260" dirty="0">
                <a:latin typeface="Arial MT"/>
                <a:cs typeface="Arial MT"/>
              </a:rPr>
              <a:t> </a:t>
            </a:r>
            <a:r>
              <a:rPr sz="5600" b="0" spc="-155" dirty="0">
                <a:latin typeface="Lucida Sans Unicode" panose="020B0602030504020204"/>
                <a:cs typeface="Lucida Sans Unicode" panose="020B0602030504020204"/>
              </a:rPr>
              <a:t>Methods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7250" y="2750493"/>
          <a:ext cx="14039850" cy="582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3505200"/>
                <a:gridCol w="3505200"/>
                <a:gridCol w="3505200"/>
              </a:tblGrid>
              <a:tr h="25725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Return</a:t>
                      </a:r>
                      <a:r>
                        <a:rPr sz="2700" b="1" spc="-9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44145">
                        <a:lnSpc>
                          <a:spcPts val="3190"/>
                        </a:lnSpc>
                        <a:spcBef>
                          <a:spcPts val="41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rn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  </a:t>
                      </a:r>
                      <a:r>
                        <a:rPr sz="2700" b="1" spc="-8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SELECT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589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rn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 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700" b="1" spc="-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  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LETE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</a:tr>
              <a:tr h="100182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4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true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false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  <a:tr h="8788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executeQuery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-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ResultSet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700" b="1" spc="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13539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executeUpdate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700" b="1" spc="1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74395">
                        <a:lnSpc>
                          <a:spcPts val="3190"/>
                        </a:lnSpc>
                        <a:spcBef>
                          <a:spcPts val="410"/>
                        </a:spcBef>
                      </a:pPr>
                      <a:r>
                        <a:rPr sz="2700" b="1" spc="-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number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rows </a:t>
                      </a:r>
                      <a:r>
                        <a:rPr sz="2700" b="1" spc="-7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changed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03516" y="4101084"/>
            <a:ext cx="4935855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PreparedStatement</a:t>
            </a:r>
            <a:endParaRPr sz="4400">
              <a:latin typeface="Tahoma" panose="020B0604030504040204"/>
              <a:cs typeface="Tahoma" panose="020B0604030504040204"/>
            </a:endParaRPr>
          </a:p>
          <a:p>
            <a:pPr marL="1329055" marR="5080" indent="1891665" algn="r">
              <a:lnSpc>
                <a:spcPts val="5300"/>
              </a:lnSpc>
              <a:spcBef>
                <a:spcPts val="80"/>
              </a:spcBef>
            </a:pPr>
            <a:r>
              <a:rPr sz="44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</a:t>
            </a:r>
            <a:r>
              <a:rPr sz="4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4400" spc="-3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4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parameterized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676651"/>
            <a:ext cx="73221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1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rs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ry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527044"/>
            <a:ext cx="8700770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Parameters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represented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'?'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query </a:t>
            </a:r>
            <a:r>
              <a:rPr sz="3400" b="1" spc="-9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string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-1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5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6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2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ri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8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1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c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Set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value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7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parameter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400" b="1" spc="-10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position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8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3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3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8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2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5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6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90" dirty="0">
                <a:solidFill>
                  <a:srgbClr val="F15B2A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Presentation</Application>
  <PresentationFormat>On-screen Show (4:3)</PresentationFormat>
  <Paragraphs>230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Tahoma</vt:lpstr>
      <vt:lpstr>Microsoft Sans Serif</vt:lpstr>
      <vt:lpstr>Lucida Sans Unicode</vt:lpstr>
      <vt:lpstr>Arial MT</vt:lpstr>
      <vt:lpstr>Times New Roman</vt:lpstr>
      <vt:lpstr>Calibri</vt:lpstr>
      <vt:lpstr>Microsoft YaHei</vt:lpstr>
      <vt:lpstr>Arial Unicode MS</vt:lpstr>
      <vt:lpstr>Office Theme</vt:lpstr>
      <vt:lpstr>Using PreparedStatements</vt:lpstr>
      <vt:lpstr>Using a PreparedStatement to read and  write to the database</vt:lpstr>
      <vt:lpstr>Different 'Statement' Interfaces</vt:lpstr>
      <vt:lpstr>Represents a SQL statement that will be sent  to the database</vt:lpstr>
      <vt:lpstr>Like connections, prepared statements must  be closed</vt:lpstr>
      <vt:lpstr>'execute' Methods</vt:lpstr>
      <vt:lpstr>PowerPoint 演示文稿</vt:lpstr>
      <vt:lpstr>execute Methods</vt:lpstr>
      <vt:lpstr>Can pass parameters into the query</vt:lpstr>
      <vt:lpstr>◀	Create SQL statement</vt:lpstr>
      <vt:lpstr>Are used for all the query types</vt:lpstr>
      <vt:lpstr>◀	Create SQL statement</vt:lpstr>
      <vt:lpstr>PowerPoint 演示文稿</vt:lpstr>
      <vt:lpstr>preparedStatement Set Methods</vt:lpstr>
      <vt:lpstr>Can be parameterized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PreparedStatements</dc:title>
  <dc:creator/>
  <cp:lastModifiedBy>Steve Sam</cp:lastModifiedBy>
  <cp:revision>3</cp:revision>
  <dcterms:created xsi:type="dcterms:W3CDTF">2022-10-07T18:22:00Z</dcterms:created>
  <dcterms:modified xsi:type="dcterms:W3CDTF">2022-10-08T07:02:51Z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248664A9415E45C990D01510881ABB17</vt:lpwstr>
  </property>
  <property fmtid="{D5CDD505-2E9C-101B-9397-08002B2CF9AE}" pid="5" name="KSOProductBuildVer">
    <vt:lpwstr>1033-11.2.0.11341</vt:lpwstr>
  </property>
</Properties>
</file>