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4" r:id="rId4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66862" y="489681"/>
            <a:ext cx="625827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5152" y="295720"/>
            <a:ext cx="81816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9395" y="2776706"/>
            <a:ext cx="580009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966" y="2896361"/>
            <a:ext cx="11059160" cy="0"/>
          </a:xfrm>
          <a:custGeom>
            <a:avLst/>
            <a:gdLst/>
            <a:ahLst/>
            <a:cxnLst/>
            <a:rect l="l" t="t" r="r" b="b"/>
            <a:pathLst>
              <a:path w="11059160">
                <a:moveTo>
                  <a:pt x="0" y="0"/>
                </a:moveTo>
                <a:lnTo>
                  <a:pt x="11058880" y="0"/>
                </a:lnTo>
              </a:path>
            </a:pathLst>
          </a:custGeom>
          <a:ln w="19812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382" y="2097746"/>
            <a:ext cx="495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Tracking</a:t>
            </a:r>
            <a:r>
              <a:rPr sz="3600" spc="-229" dirty="0"/>
              <a:t> </a:t>
            </a:r>
            <a:r>
              <a:rPr sz="3600" spc="-70" dirty="0"/>
              <a:t>Session</a:t>
            </a:r>
            <a:r>
              <a:rPr sz="3600" spc="-225" dirty="0"/>
              <a:t> </a:t>
            </a:r>
            <a:r>
              <a:rPr sz="3600" spc="-40" dirty="0"/>
              <a:t>Data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0359" y="2094435"/>
            <a:ext cx="260350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91540">
              <a:lnSpc>
                <a:spcPct val="100000"/>
              </a:lnSpc>
              <a:spcBef>
                <a:spcPts val="105"/>
              </a:spcBef>
            </a:pPr>
            <a:r>
              <a:rPr sz="3200" spc="-23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7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-9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1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3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200" spc="-5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-10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8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200" spc="-1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1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0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6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10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6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1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-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3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97779" y="787908"/>
            <a:ext cx="0" cy="4735195"/>
          </a:xfrm>
          <a:custGeom>
            <a:avLst/>
            <a:gdLst/>
            <a:ahLst/>
            <a:cxnLst/>
            <a:rect l="l" t="t" r="r" b="b"/>
            <a:pathLst>
              <a:path h="4735195">
                <a:moveTo>
                  <a:pt x="0" y="0"/>
                </a:moveTo>
                <a:lnTo>
                  <a:pt x="0" y="4734763"/>
                </a:lnTo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50048" y="1621955"/>
            <a:ext cx="2077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/>
              <a:t>Hidden</a:t>
            </a:r>
            <a:r>
              <a:rPr sz="2400" spc="-190" dirty="0"/>
              <a:t> </a:t>
            </a:r>
            <a:r>
              <a:rPr sz="2400" spc="10" dirty="0"/>
              <a:t>Fields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050048" y="2353474"/>
            <a:ext cx="219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Verdana" panose="020B0604030504040204"/>
                <a:cs typeface="Verdana" panose="020B0604030504040204"/>
              </a:rPr>
              <a:t>URL</a:t>
            </a:r>
            <a:r>
              <a:rPr sz="24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Rewriting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0048" y="3084995"/>
            <a:ext cx="121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ooki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0048" y="3816515"/>
            <a:ext cx="1308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Verdana" panose="020B0604030504040204"/>
                <a:cs typeface="Verdana" panose="020B0604030504040204"/>
              </a:rPr>
              <a:t>Sessions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2672" y="183362"/>
            <a:ext cx="4438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latin typeface="Verdana" panose="020B0604030504040204"/>
                <a:cs typeface="Verdana" panose="020B0604030504040204"/>
              </a:rPr>
              <a:t>Hidden</a:t>
            </a:r>
            <a:r>
              <a:rPr sz="36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40" dirty="0">
                <a:latin typeface="Verdana" panose="020B0604030504040204"/>
                <a:cs typeface="Verdana" panose="020B0604030504040204"/>
              </a:rPr>
              <a:t>Form</a:t>
            </a:r>
            <a:r>
              <a:rPr sz="3600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latin typeface="Verdana" panose="020B0604030504040204"/>
                <a:cs typeface="Verdana" panose="020B0604030504040204"/>
              </a:rPr>
              <a:t>Fields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838" y="950098"/>
            <a:ext cx="9869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Verdana" panose="020B0604030504040204"/>
                <a:cs typeface="Verdana" panose="020B0604030504040204"/>
              </a:rPr>
              <a:t>An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latin typeface="Verdana" panose="020B0604030504040204"/>
                <a:cs typeface="Verdana" panose="020B0604030504040204"/>
              </a:rPr>
              <a:t>HTML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Form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element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used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Textbox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90046" y="2598392"/>
            <a:ext cx="7782197" cy="29715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266" y="4416243"/>
            <a:ext cx="63049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latin typeface="Verdana" panose="020B0604030504040204"/>
                <a:cs typeface="Verdana" panose="020B0604030504040204"/>
              </a:rPr>
              <a:t>Syntax: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3200" spc="-35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d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f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i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ne</a:t>
            </a:r>
            <a:r>
              <a:rPr sz="32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H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i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dd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n</a:t>
            </a:r>
            <a:r>
              <a:rPr sz="32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10" dirty="0">
                <a:latin typeface="Verdana" panose="020B0604030504040204"/>
                <a:cs typeface="Verdana" panose="020B0604030504040204"/>
              </a:rPr>
              <a:t>F</a:t>
            </a:r>
            <a:r>
              <a:rPr sz="3200" spc="105" dirty="0">
                <a:latin typeface="Verdana" panose="020B0604030504040204"/>
                <a:cs typeface="Verdana" panose="020B0604030504040204"/>
              </a:rPr>
              <a:t>o</a:t>
            </a:r>
            <a:r>
              <a:rPr sz="3200" spc="-85" dirty="0">
                <a:latin typeface="Verdana" panose="020B0604030504040204"/>
                <a:cs typeface="Verdana" panose="020B0604030504040204"/>
              </a:rPr>
              <a:t>rm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4" dirty="0">
                <a:latin typeface="Verdana" panose="020B0604030504040204"/>
                <a:cs typeface="Verdana" panose="020B0604030504040204"/>
              </a:rPr>
              <a:t>F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i</a:t>
            </a:r>
            <a:r>
              <a:rPr sz="3200" spc="-40" dirty="0">
                <a:latin typeface="Verdana" panose="020B0604030504040204"/>
                <a:cs typeface="Verdana" panose="020B0604030504040204"/>
              </a:rPr>
              <a:t>e</a:t>
            </a:r>
            <a:r>
              <a:rPr sz="3200" spc="-95" dirty="0">
                <a:latin typeface="Verdana" panose="020B0604030504040204"/>
                <a:cs typeface="Verdana" panose="020B0604030504040204"/>
              </a:rPr>
              <a:t>l</a:t>
            </a:r>
            <a:r>
              <a:rPr sz="3200" spc="120" dirty="0">
                <a:latin typeface="Verdana" panose="020B0604030504040204"/>
                <a:cs typeface="Verdana" panose="020B0604030504040204"/>
              </a:rPr>
              <a:t>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11" y="0"/>
            <a:ext cx="12121895" cy="32506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90868" y="2110126"/>
            <a:ext cx="8086460" cy="22187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085" y="254000"/>
            <a:ext cx="899096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35" dirty="0"/>
              <a:t>Assisted Practice</a:t>
            </a:r>
            <a:r>
              <a:rPr spc="-290" dirty="0"/>
              <a:t>:</a:t>
            </a:r>
            <a:r>
              <a:rPr spc="-190" dirty="0"/>
              <a:t> </a:t>
            </a:r>
            <a:r>
              <a:rPr spc="-40" dirty="0"/>
              <a:t>H</a:t>
            </a:r>
            <a:r>
              <a:rPr spc="-25" dirty="0"/>
              <a:t>i</a:t>
            </a:r>
            <a:r>
              <a:rPr spc="114" dirty="0"/>
              <a:t>dd</a:t>
            </a:r>
            <a:r>
              <a:rPr spc="-50" dirty="0"/>
              <a:t>en</a:t>
            </a:r>
            <a:r>
              <a:rPr spc="-145" dirty="0"/>
              <a:t> </a:t>
            </a:r>
            <a:r>
              <a:rPr spc="210" dirty="0"/>
              <a:t>F</a:t>
            </a:r>
            <a:r>
              <a:rPr spc="105" dirty="0"/>
              <a:t>o</a:t>
            </a:r>
            <a:r>
              <a:rPr spc="-85" dirty="0"/>
              <a:t>rm</a:t>
            </a:r>
            <a:r>
              <a:rPr spc="-175" dirty="0"/>
              <a:t> </a:t>
            </a:r>
            <a:r>
              <a:rPr spc="254" dirty="0"/>
              <a:t>F</a:t>
            </a:r>
            <a:r>
              <a:rPr spc="-95" dirty="0"/>
              <a:t>i</a:t>
            </a:r>
            <a:r>
              <a:rPr spc="-40" dirty="0"/>
              <a:t>e</a:t>
            </a:r>
            <a:r>
              <a:rPr spc="-95" dirty="0"/>
              <a:t>l</a:t>
            </a:r>
            <a:r>
              <a:rPr spc="114" dirty="0"/>
              <a:t>d</a:t>
            </a:r>
            <a:r>
              <a:rPr spc="-75" dirty="0"/>
              <a:t>s</a:t>
            </a:r>
            <a:endParaRPr spc="-7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95" y="2366693"/>
            <a:ext cx="4725389" cy="259059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82284" y="1537716"/>
            <a:ext cx="0" cy="4610100"/>
          </a:xfrm>
          <a:custGeom>
            <a:avLst/>
            <a:gdLst/>
            <a:ahLst/>
            <a:cxnLst/>
            <a:rect l="l" t="t" r="r" b="b"/>
            <a:pathLst>
              <a:path h="4610100">
                <a:moveTo>
                  <a:pt x="0" y="0"/>
                </a:moveTo>
                <a:lnTo>
                  <a:pt x="0" y="4609668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369137" y="1795240"/>
            <a:ext cx="3965575" cy="81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Pros: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spc="5" dirty="0">
                <a:latin typeface="Verdana" panose="020B0604030504040204"/>
                <a:cs typeface="Verdana" panose="020B0604030504040204"/>
              </a:rPr>
              <a:t>Supported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by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all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browsers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9137" y="4050758"/>
            <a:ext cx="4509135" cy="155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Cons: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implement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Verdana" panose="020B0604030504040204"/>
                <a:cs typeface="Verdana" panose="020B0604030504040204"/>
              </a:rPr>
              <a:t>Mandatory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submit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4516" y="2695955"/>
            <a:ext cx="3886557" cy="924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94563" y="348386"/>
            <a:ext cx="3947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Hidden</a:t>
            </a:r>
            <a:r>
              <a:rPr spc="-175" dirty="0"/>
              <a:t> </a:t>
            </a:r>
            <a:r>
              <a:rPr spc="35" dirty="0"/>
              <a:t>Form</a:t>
            </a:r>
            <a:r>
              <a:rPr spc="-210" dirty="0"/>
              <a:t> </a:t>
            </a:r>
            <a:r>
              <a:rPr spc="10" dirty="0"/>
              <a:t>Fields</a:t>
            </a:r>
            <a:endParaRPr spc="1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2166" y="2912701"/>
            <a:ext cx="3272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5" dirty="0"/>
              <a:t>URL</a:t>
            </a:r>
            <a:r>
              <a:rPr sz="3600" spc="-270" dirty="0"/>
              <a:t> </a:t>
            </a:r>
            <a:r>
              <a:rPr sz="3600" spc="-15" dirty="0"/>
              <a:t>Rewriting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881883" y="3810000"/>
            <a:ext cx="9102725" cy="0"/>
          </a:xfrm>
          <a:custGeom>
            <a:avLst/>
            <a:gdLst/>
            <a:ahLst/>
            <a:cxnLst/>
            <a:rect l="l" t="t" r="r" b="b"/>
            <a:pathLst>
              <a:path w="9102725">
                <a:moveTo>
                  <a:pt x="0" y="0"/>
                </a:moveTo>
                <a:lnTo>
                  <a:pt x="9102432" y="0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431" y="274290"/>
            <a:ext cx="2914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URL</a:t>
            </a:r>
            <a:r>
              <a:rPr spc="-235" dirty="0"/>
              <a:t> </a:t>
            </a:r>
            <a:r>
              <a:rPr spc="-15" dirty="0"/>
              <a:t>Rewriting</a:t>
            </a:r>
            <a:endParaRPr spc="-1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908" y="4572"/>
            <a:ext cx="3496055" cy="68488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04376" y="2058570"/>
            <a:ext cx="2548255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Verdana" panose="020B0604030504040204"/>
                <a:cs typeface="Verdana" panose="020B0604030504040204"/>
              </a:rPr>
              <a:t>Hidden</a:t>
            </a:r>
            <a:r>
              <a:rPr sz="28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Fields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720"/>
              </a:lnSpc>
              <a:spcBef>
                <a:spcPts val="580"/>
              </a:spcBef>
            </a:pPr>
            <a:r>
              <a:rPr sz="280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28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Rewriting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latin typeface="Verdana" panose="020B0604030504040204"/>
                <a:cs typeface="Verdana" panose="020B0604030504040204"/>
              </a:rPr>
              <a:t>Cookies </a:t>
            </a:r>
            <a:r>
              <a:rPr sz="28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latin typeface="Verdana" panose="020B0604030504040204"/>
                <a:cs typeface="Verdana" panose="020B0604030504040204"/>
              </a:rPr>
              <a:t>Sessions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7587" y="2285823"/>
            <a:ext cx="4800958" cy="23615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5050" y="254153"/>
            <a:ext cx="2914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URL</a:t>
            </a:r>
            <a:r>
              <a:rPr spc="-235" dirty="0"/>
              <a:t> </a:t>
            </a:r>
            <a:r>
              <a:rPr spc="-15" dirty="0"/>
              <a:t>Rewriting</a:t>
            </a:r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5602223" y="1339596"/>
            <a:ext cx="41910" cy="4600575"/>
          </a:xfrm>
          <a:custGeom>
            <a:avLst/>
            <a:gdLst/>
            <a:ahLst/>
            <a:cxnLst/>
            <a:rect l="l" t="t" r="r" b="b"/>
            <a:pathLst>
              <a:path w="41910" h="4600575">
                <a:moveTo>
                  <a:pt x="0" y="0"/>
                </a:moveTo>
                <a:lnTo>
                  <a:pt x="41567" y="4600143"/>
                </a:lnTo>
              </a:path>
            </a:pathLst>
          </a:custGeom>
          <a:ln w="609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6138" y="1618856"/>
            <a:ext cx="3629660" cy="78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Pros: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200" dirty="0">
                <a:latin typeface="Verdana" panose="020B0604030504040204"/>
                <a:cs typeface="Verdana" panose="020B0604030504040204"/>
              </a:rPr>
              <a:t>Supported</a:t>
            </a:r>
            <a:r>
              <a:rPr sz="22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latin typeface="Verdana" panose="020B0604030504040204"/>
                <a:cs typeface="Verdana" panose="020B0604030504040204"/>
              </a:rPr>
              <a:t>by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latin typeface="Verdana" panose="020B0604030504040204"/>
                <a:cs typeface="Verdana" panose="020B0604030504040204"/>
              </a:rPr>
              <a:t>all</a:t>
            </a:r>
            <a:r>
              <a:rPr sz="22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browsers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6138" y="3725043"/>
            <a:ext cx="5461000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Verdana" panose="020B0604030504040204"/>
                <a:cs typeface="Verdana" panose="020B0604030504040204"/>
              </a:rPr>
              <a:t>Doesn't</a:t>
            </a:r>
            <a:r>
              <a:rPr sz="22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depend</a:t>
            </a:r>
            <a:r>
              <a:rPr sz="22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on</a:t>
            </a:r>
            <a:r>
              <a:rPr sz="22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latin typeface="Verdana" panose="020B0604030504040204"/>
                <a:cs typeface="Verdana" panose="020B0604030504040204"/>
              </a:rPr>
              <a:t>browser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capabilities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1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spc="-11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Cons: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200" spc="-15" dirty="0">
                <a:latin typeface="Verdana" panose="020B0604030504040204"/>
                <a:cs typeface="Verdana" panose="020B0604030504040204"/>
              </a:rPr>
              <a:t>Works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only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latin typeface="Verdana" panose="020B0604030504040204"/>
                <a:cs typeface="Verdana" panose="020B0604030504040204"/>
              </a:rPr>
              <a:t>with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latin typeface="Verdana" panose="020B0604030504040204"/>
                <a:cs typeface="Verdana" panose="020B0604030504040204"/>
              </a:rPr>
              <a:t>Hyperlinks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 marR="927735">
              <a:lnSpc>
                <a:spcPct val="100000"/>
              </a:lnSpc>
            </a:pPr>
            <a:r>
              <a:rPr sz="2200" spc="-10" dirty="0">
                <a:latin typeface="Verdana" panose="020B0604030504040204"/>
                <a:cs typeface="Verdana" panose="020B0604030504040204"/>
              </a:rPr>
              <a:t>Can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latin typeface="Verdana" panose="020B0604030504040204"/>
                <a:cs typeface="Verdana" panose="020B0604030504040204"/>
              </a:rPr>
              <a:t>submit</a:t>
            </a:r>
            <a:r>
              <a:rPr sz="22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latin typeface="Verdana" panose="020B0604030504040204"/>
                <a:cs typeface="Verdana" panose="020B0604030504040204"/>
              </a:rPr>
              <a:t>only</a:t>
            </a:r>
            <a:r>
              <a:rPr sz="22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latin typeface="Verdana" panose="020B0604030504040204"/>
                <a:cs typeface="Verdana" panose="020B0604030504040204"/>
              </a:rPr>
              <a:t>text</a:t>
            </a:r>
            <a:r>
              <a:rPr sz="22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information </a:t>
            </a:r>
            <a:r>
              <a:rPr sz="2200" spc="-7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latin typeface="Verdana" panose="020B0604030504040204"/>
                <a:cs typeface="Verdana" panose="020B0604030504040204"/>
              </a:rPr>
              <a:t>Complex</a:t>
            </a:r>
            <a:r>
              <a:rPr sz="22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latin typeface="Verdana" panose="020B0604030504040204"/>
                <a:cs typeface="Verdana" panose="020B0604030504040204"/>
              </a:rPr>
              <a:t>implement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680716"/>
            <a:ext cx="3762755" cy="7725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8758" y="2678699"/>
            <a:ext cx="5713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Handling</a:t>
            </a:r>
            <a:r>
              <a:rPr spc="-170" dirty="0"/>
              <a:t> </a:t>
            </a:r>
            <a:r>
              <a:rPr dirty="0"/>
              <a:t>Cookies</a:t>
            </a:r>
            <a:r>
              <a:rPr spc="-180" dirty="0"/>
              <a:t> </a:t>
            </a:r>
            <a:r>
              <a:rPr spc="-80" dirty="0"/>
              <a:t>in</a:t>
            </a:r>
            <a:r>
              <a:rPr spc="-165" dirty="0"/>
              <a:t> </a:t>
            </a:r>
            <a:r>
              <a:rPr spc="-60" dirty="0"/>
              <a:t>Servlets</a:t>
            </a:r>
            <a:endParaRPr spc="-60" dirty="0"/>
          </a:p>
        </p:txBody>
      </p:sp>
      <p:sp>
        <p:nvSpPr>
          <p:cNvPr id="3" name="object 3"/>
          <p:cNvSpPr/>
          <p:nvPr/>
        </p:nvSpPr>
        <p:spPr>
          <a:xfrm>
            <a:off x="1842516" y="3560064"/>
            <a:ext cx="10031095" cy="0"/>
          </a:xfrm>
          <a:custGeom>
            <a:avLst/>
            <a:gdLst/>
            <a:ahLst/>
            <a:cxnLst/>
            <a:rect l="l" t="t" r="r" b="b"/>
            <a:pathLst>
              <a:path w="10031095">
                <a:moveTo>
                  <a:pt x="0" y="0"/>
                </a:moveTo>
                <a:lnTo>
                  <a:pt x="10030688" y="0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485" y="2634764"/>
            <a:ext cx="1058354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Cookies</a:t>
            </a:r>
            <a:r>
              <a:rPr spc="-180" dirty="0"/>
              <a:t> </a:t>
            </a:r>
            <a:r>
              <a:rPr spc="-100" dirty="0"/>
              <a:t>are</a:t>
            </a:r>
            <a:r>
              <a:rPr spc="-165" dirty="0"/>
              <a:t> </a:t>
            </a:r>
            <a:r>
              <a:rPr spc="-15" dirty="0"/>
              <a:t>used</a:t>
            </a:r>
            <a:r>
              <a:rPr spc="-170" dirty="0"/>
              <a:t> </a:t>
            </a:r>
            <a:r>
              <a:rPr spc="35" dirty="0"/>
              <a:t>to</a:t>
            </a:r>
            <a:r>
              <a:rPr spc="-180" dirty="0"/>
              <a:t> </a:t>
            </a:r>
            <a:r>
              <a:rPr spc="-50" dirty="0"/>
              <a:t>store</a:t>
            </a:r>
            <a:r>
              <a:rPr spc="-180" dirty="0"/>
              <a:t> </a:t>
            </a:r>
            <a:r>
              <a:rPr spc="-30" dirty="0"/>
              <a:t>the</a:t>
            </a:r>
            <a:r>
              <a:rPr spc="-180" dirty="0"/>
              <a:t> </a:t>
            </a:r>
            <a:r>
              <a:rPr spc="-75" dirty="0"/>
              <a:t>server</a:t>
            </a:r>
            <a:r>
              <a:rPr spc="-175" dirty="0"/>
              <a:t> </a:t>
            </a:r>
            <a:r>
              <a:rPr spc="-25" dirty="0"/>
              <a:t>side</a:t>
            </a:r>
            <a:r>
              <a:rPr spc="-165" dirty="0"/>
              <a:t> </a:t>
            </a:r>
            <a:r>
              <a:rPr spc="-30" dirty="0"/>
              <a:t>information </a:t>
            </a:r>
            <a:r>
              <a:rPr spc="-1110" dirty="0"/>
              <a:t> </a:t>
            </a:r>
            <a:r>
              <a:rPr spc="-45" dirty="0"/>
              <a:t>at</a:t>
            </a:r>
            <a:r>
              <a:rPr spc="-180" dirty="0"/>
              <a:t> </a:t>
            </a:r>
            <a:r>
              <a:rPr spc="-30" dirty="0"/>
              <a:t>the</a:t>
            </a:r>
            <a:r>
              <a:rPr spc="-180" dirty="0"/>
              <a:t> </a:t>
            </a:r>
            <a:r>
              <a:rPr spc="-20" dirty="0"/>
              <a:t>client</a:t>
            </a:r>
            <a:r>
              <a:rPr spc="-150" dirty="0"/>
              <a:t> </a:t>
            </a:r>
            <a:r>
              <a:rPr spc="-75" dirty="0"/>
              <a:t>system</a:t>
            </a:r>
            <a:endParaRPr spc="-7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6736" y="2231072"/>
            <a:ext cx="18097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105"/>
              </a:spcBef>
            </a:pPr>
            <a:r>
              <a:rPr spc="-235" dirty="0">
                <a:solidFill>
                  <a:srgbClr val="ED7D31"/>
                </a:solidFill>
              </a:rPr>
              <a:t>T</a:t>
            </a:r>
            <a:r>
              <a:rPr spc="50" dirty="0">
                <a:solidFill>
                  <a:srgbClr val="ED7D31"/>
                </a:solidFill>
              </a:rPr>
              <a:t>y</a:t>
            </a:r>
            <a:r>
              <a:rPr spc="50" dirty="0">
                <a:solidFill>
                  <a:srgbClr val="ED7D31"/>
                </a:solidFill>
              </a:rPr>
              <a:t>p</a:t>
            </a:r>
            <a:r>
              <a:rPr spc="-55" dirty="0">
                <a:solidFill>
                  <a:srgbClr val="ED7D31"/>
                </a:solidFill>
              </a:rPr>
              <a:t>es</a:t>
            </a:r>
            <a:r>
              <a:rPr spc="-160" dirty="0">
                <a:solidFill>
                  <a:srgbClr val="ED7D31"/>
                </a:solidFill>
              </a:rPr>
              <a:t> </a:t>
            </a:r>
            <a:r>
              <a:rPr spc="95" dirty="0">
                <a:solidFill>
                  <a:srgbClr val="ED7D31"/>
                </a:solidFill>
              </a:rPr>
              <a:t>Of  </a:t>
            </a:r>
            <a:r>
              <a:rPr spc="100" dirty="0">
                <a:solidFill>
                  <a:srgbClr val="ED7D31"/>
                </a:solidFill>
              </a:rPr>
              <a:t>C</a:t>
            </a:r>
            <a:r>
              <a:rPr spc="105" dirty="0">
                <a:solidFill>
                  <a:srgbClr val="ED7D31"/>
                </a:solidFill>
              </a:rPr>
              <a:t>oo</a:t>
            </a:r>
            <a:r>
              <a:rPr spc="-95" dirty="0">
                <a:solidFill>
                  <a:srgbClr val="ED7D31"/>
                </a:solidFill>
              </a:rPr>
              <a:t>k</a:t>
            </a:r>
            <a:r>
              <a:rPr spc="-95" dirty="0">
                <a:solidFill>
                  <a:srgbClr val="ED7D31"/>
                </a:solidFill>
              </a:rPr>
              <a:t>i</a:t>
            </a:r>
            <a:r>
              <a:rPr spc="-40" dirty="0">
                <a:solidFill>
                  <a:srgbClr val="ED7D31"/>
                </a:solidFill>
              </a:rPr>
              <a:t>e</a:t>
            </a:r>
            <a:r>
              <a:rPr spc="-75" dirty="0">
                <a:solidFill>
                  <a:srgbClr val="ED7D31"/>
                </a:solidFill>
              </a:rPr>
              <a:t>s</a:t>
            </a:r>
            <a:endParaRPr spc="-75" dirty="0">
              <a:solidFill>
                <a:srgbClr val="ED7D3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2303" y="2235644"/>
            <a:ext cx="4549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Verdana" panose="020B0604030504040204"/>
                <a:cs typeface="Verdana" panose="020B0604030504040204"/>
              </a:rPr>
              <a:t>Session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or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Temporary</a:t>
            </a:r>
            <a:r>
              <a:rPr sz="24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Cookies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2303" y="2967164"/>
            <a:ext cx="4932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Verdana" panose="020B0604030504040204"/>
                <a:cs typeface="Verdana" panose="020B0604030504040204"/>
              </a:rPr>
              <a:t>Persistent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latin typeface="Verdana" panose="020B0604030504040204"/>
                <a:cs typeface="Verdana" panose="020B0604030504040204"/>
              </a:rPr>
              <a:t>or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Permanent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Cookies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41064" y="1274063"/>
            <a:ext cx="20955" cy="4184650"/>
          </a:xfrm>
          <a:custGeom>
            <a:avLst/>
            <a:gdLst/>
            <a:ahLst/>
            <a:cxnLst/>
            <a:rect l="l" t="t" r="r" b="b"/>
            <a:pathLst>
              <a:path w="20954" h="4184650">
                <a:moveTo>
                  <a:pt x="0" y="0"/>
                </a:moveTo>
                <a:lnTo>
                  <a:pt x="20777" y="4184078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9194" y="2004641"/>
            <a:ext cx="9678396" cy="27343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2678" y="115608"/>
            <a:ext cx="5713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Handling</a:t>
            </a:r>
            <a:r>
              <a:rPr spc="-170" dirty="0"/>
              <a:t> </a:t>
            </a:r>
            <a:r>
              <a:rPr dirty="0"/>
              <a:t>Cookies</a:t>
            </a:r>
            <a:r>
              <a:rPr spc="-180" dirty="0"/>
              <a:t> </a:t>
            </a:r>
            <a:r>
              <a:rPr spc="-80" dirty="0"/>
              <a:t>in</a:t>
            </a:r>
            <a:r>
              <a:rPr spc="-165" dirty="0"/>
              <a:t> </a:t>
            </a:r>
            <a:r>
              <a:rPr spc="-60" dirty="0"/>
              <a:t>Servlets</a:t>
            </a:r>
            <a:endParaRPr spc="-6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377" y="240299"/>
            <a:ext cx="5713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Handling</a:t>
            </a:r>
            <a:r>
              <a:rPr spc="-170" dirty="0"/>
              <a:t> </a:t>
            </a:r>
            <a:r>
              <a:rPr dirty="0"/>
              <a:t>Cookies</a:t>
            </a:r>
            <a:r>
              <a:rPr spc="-180" dirty="0"/>
              <a:t> </a:t>
            </a:r>
            <a:r>
              <a:rPr spc="-80" dirty="0"/>
              <a:t>in</a:t>
            </a:r>
            <a:r>
              <a:rPr spc="-165" dirty="0"/>
              <a:t> </a:t>
            </a:r>
            <a:r>
              <a:rPr spc="-60" dirty="0"/>
              <a:t>Servlets</a:t>
            </a:r>
            <a:endParaRPr spc="-6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20756" y="2307371"/>
            <a:ext cx="9677716" cy="35054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377" y="240299"/>
            <a:ext cx="5713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Handling</a:t>
            </a:r>
            <a:r>
              <a:rPr spc="-170" dirty="0"/>
              <a:t> </a:t>
            </a:r>
            <a:r>
              <a:rPr dirty="0"/>
              <a:t>Cookies</a:t>
            </a:r>
            <a:r>
              <a:rPr spc="-180" dirty="0"/>
              <a:t> </a:t>
            </a:r>
            <a:r>
              <a:rPr spc="-80" dirty="0"/>
              <a:t>in</a:t>
            </a:r>
            <a:r>
              <a:rPr spc="-165" dirty="0"/>
              <a:t> </a:t>
            </a:r>
            <a:r>
              <a:rPr spc="-60" dirty="0"/>
              <a:t>Servlets</a:t>
            </a:r>
            <a:endParaRPr spc="-6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99941" y="2001035"/>
            <a:ext cx="9677078" cy="38102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432" y="13716"/>
            <a:ext cx="5763768" cy="68305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85798" y="772222"/>
            <a:ext cx="4361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95" dirty="0"/>
              <a:t>T</a:t>
            </a:r>
            <a:r>
              <a:rPr sz="2000" spc="80" dirty="0"/>
              <a:t>o</a:t>
            </a:r>
            <a:r>
              <a:rPr sz="2000" spc="-114" dirty="0"/>
              <a:t> </a:t>
            </a:r>
            <a:r>
              <a:rPr sz="2000" spc="90" dirty="0"/>
              <a:t>C</a:t>
            </a:r>
            <a:r>
              <a:rPr sz="2000" spc="-90" dirty="0"/>
              <a:t>r</a:t>
            </a:r>
            <a:r>
              <a:rPr sz="2000" spc="-25" dirty="0"/>
              <a:t>e</a:t>
            </a:r>
            <a:r>
              <a:rPr sz="2000" spc="-35" dirty="0"/>
              <a:t>a</a:t>
            </a:r>
            <a:r>
              <a:rPr sz="2000" spc="-10" dirty="0"/>
              <a:t>t</a:t>
            </a:r>
            <a:r>
              <a:rPr sz="2000" spc="-5" dirty="0"/>
              <a:t>e</a:t>
            </a:r>
            <a:r>
              <a:rPr sz="2000" spc="-105" dirty="0"/>
              <a:t> </a:t>
            </a:r>
            <a:r>
              <a:rPr sz="2000" spc="-45" dirty="0"/>
              <a:t>a</a:t>
            </a:r>
            <a:r>
              <a:rPr sz="2000" spc="-35" dirty="0"/>
              <a:t>n</a:t>
            </a:r>
            <a:r>
              <a:rPr sz="2000" spc="-105" dirty="0"/>
              <a:t> </a:t>
            </a:r>
            <a:r>
              <a:rPr sz="2000" dirty="0"/>
              <a:t>obj</a:t>
            </a:r>
            <a:r>
              <a:rPr sz="2000" spc="50" dirty="0"/>
              <a:t>e</a:t>
            </a:r>
            <a:r>
              <a:rPr sz="2000" spc="40" dirty="0"/>
              <a:t>c</a:t>
            </a:r>
            <a:r>
              <a:rPr sz="2000" spc="20" dirty="0"/>
              <a:t>t</a:t>
            </a:r>
            <a:r>
              <a:rPr sz="2000" spc="-125" dirty="0"/>
              <a:t> </a:t>
            </a:r>
            <a:r>
              <a:rPr sz="2000" dirty="0"/>
              <a:t>f</a:t>
            </a:r>
            <a:r>
              <a:rPr sz="2000" spc="15" dirty="0"/>
              <a:t>or</a:t>
            </a:r>
            <a:r>
              <a:rPr sz="2000" spc="-100" dirty="0"/>
              <a:t> </a:t>
            </a:r>
            <a:r>
              <a:rPr sz="2000" spc="10" dirty="0"/>
              <a:t>t</a:t>
            </a:r>
            <a:r>
              <a:rPr sz="2000" spc="-20" dirty="0"/>
              <a:t>he</a:t>
            </a:r>
            <a:r>
              <a:rPr sz="2000" spc="-90" dirty="0"/>
              <a:t> </a:t>
            </a:r>
            <a:r>
              <a:rPr sz="2000" spc="65" dirty="0"/>
              <a:t>C</a:t>
            </a:r>
            <a:r>
              <a:rPr sz="2000" spc="35" dirty="0"/>
              <a:t>oo</a:t>
            </a:r>
            <a:r>
              <a:rPr sz="2000" spc="30" dirty="0"/>
              <a:t>k</a:t>
            </a:r>
            <a:r>
              <a:rPr sz="2000" spc="-25" dirty="0"/>
              <a:t>i</a:t>
            </a:r>
            <a:r>
              <a:rPr sz="2000" spc="-5" dirty="0"/>
              <a:t>e</a:t>
            </a:r>
            <a:endParaRPr sz="2000"/>
          </a:p>
        </p:txBody>
      </p:sp>
      <p:grpSp>
        <p:nvGrpSpPr>
          <p:cNvPr id="4" name="object 4"/>
          <p:cNvGrpSpPr/>
          <p:nvPr/>
        </p:nvGrpSpPr>
        <p:grpSpPr>
          <a:xfrm>
            <a:off x="6118859" y="751331"/>
            <a:ext cx="273050" cy="365760"/>
            <a:chOff x="6118859" y="751331"/>
            <a:chExt cx="273050" cy="365760"/>
          </a:xfrm>
        </p:grpSpPr>
        <p:sp>
          <p:nvSpPr>
            <p:cNvPr id="5" name="object 5"/>
            <p:cNvSpPr/>
            <p:nvPr/>
          </p:nvSpPr>
          <p:spPr>
            <a:xfrm>
              <a:off x="6124955" y="757427"/>
              <a:ext cx="260985" cy="353695"/>
            </a:xfrm>
            <a:custGeom>
              <a:avLst/>
              <a:gdLst/>
              <a:ahLst/>
              <a:cxnLst/>
              <a:rect l="l" t="t" r="r" b="b"/>
              <a:pathLst>
                <a:path w="260985" h="353694">
                  <a:moveTo>
                    <a:pt x="260603" y="0"/>
                  </a:moveTo>
                  <a:lnTo>
                    <a:pt x="0" y="176783"/>
                  </a:lnTo>
                  <a:lnTo>
                    <a:pt x="260603" y="353567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24955" y="757427"/>
              <a:ext cx="260985" cy="353695"/>
            </a:xfrm>
            <a:custGeom>
              <a:avLst/>
              <a:gdLst/>
              <a:ahLst/>
              <a:cxnLst/>
              <a:rect l="l" t="t" r="r" b="b"/>
              <a:pathLst>
                <a:path w="260985" h="353694">
                  <a:moveTo>
                    <a:pt x="260603" y="353567"/>
                  </a:moveTo>
                  <a:lnTo>
                    <a:pt x="0" y="176783"/>
                  </a:lnTo>
                  <a:lnTo>
                    <a:pt x="260603" y="0"/>
                  </a:lnTo>
                  <a:lnTo>
                    <a:pt x="260603" y="3535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6118859" y="2319527"/>
            <a:ext cx="273050" cy="365760"/>
            <a:chOff x="6118859" y="2319527"/>
            <a:chExt cx="273050" cy="365760"/>
          </a:xfrm>
        </p:grpSpPr>
        <p:sp>
          <p:nvSpPr>
            <p:cNvPr id="8" name="object 8"/>
            <p:cNvSpPr/>
            <p:nvPr/>
          </p:nvSpPr>
          <p:spPr>
            <a:xfrm>
              <a:off x="6124955" y="2325623"/>
              <a:ext cx="260985" cy="353695"/>
            </a:xfrm>
            <a:custGeom>
              <a:avLst/>
              <a:gdLst/>
              <a:ahLst/>
              <a:cxnLst/>
              <a:rect l="l" t="t" r="r" b="b"/>
              <a:pathLst>
                <a:path w="260985" h="353694">
                  <a:moveTo>
                    <a:pt x="260603" y="0"/>
                  </a:moveTo>
                  <a:lnTo>
                    <a:pt x="0" y="176783"/>
                  </a:lnTo>
                  <a:lnTo>
                    <a:pt x="260603" y="353567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24955" y="2325623"/>
              <a:ext cx="260985" cy="353695"/>
            </a:xfrm>
            <a:custGeom>
              <a:avLst/>
              <a:gdLst/>
              <a:ahLst/>
              <a:cxnLst/>
              <a:rect l="l" t="t" r="r" b="b"/>
              <a:pathLst>
                <a:path w="260985" h="353694">
                  <a:moveTo>
                    <a:pt x="260603" y="353567"/>
                  </a:moveTo>
                  <a:lnTo>
                    <a:pt x="0" y="176783"/>
                  </a:lnTo>
                  <a:lnTo>
                    <a:pt x="260603" y="0"/>
                  </a:lnTo>
                  <a:lnTo>
                    <a:pt x="260603" y="3535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690558" y="2301401"/>
            <a:ext cx="5372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9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et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he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6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xpi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on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per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od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or</a:t>
            </a:r>
            <a:r>
              <a:rPr sz="20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he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oo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k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18859" y="3950208"/>
            <a:ext cx="273050" cy="365760"/>
            <a:chOff x="6118859" y="3950208"/>
            <a:chExt cx="273050" cy="365760"/>
          </a:xfrm>
        </p:grpSpPr>
        <p:sp>
          <p:nvSpPr>
            <p:cNvPr id="12" name="object 12"/>
            <p:cNvSpPr/>
            <p:nvPr/>
          </p:nvSpPr>
          <p:spPr>
            <a:xfrm>
              <a:off x="6124955" y="3956304"/>
              <a:ext cx="260985" cy="353695"/>
            </a:xfrm>
            <a:custGeom>
              <a:avLst/>
              <a:gdLst/>
              <a:ahLst/>
              <a:cxnLst/>
              <a:rect l="l" t="t" r="r" b="b"/>
              <a:pathLst>
                <a:path w="260985" h="353695">
                  <a:moveTo>
                    <a:pt x="260603" y="0"/>
                  </a:moveTo>
                  <a:lnTo>
                    <a:pt x="0" y="176784"/>
                  </a:lnTo>
                  <a:lnTo>
                    <a:pt x="260603" y="353568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124955" y="3956304"/>
              <a:ext cx="260985" cy="353695"/>
            </a:xfrm>
            <a:custGeom>
              <a:avLst/>
              <a:gdLst/>
              <a:ahLst/>
              <a:cxnLst/>
              <a:rect l="l" t="t" r="r" b="b"/>
              <a:pathLst>
                <a:path w="260985" h="353695">
                  <a:moveTo>
                    <a:pt x="260603" y="353568"/>
                  </a:moveTo>
                  <a:lnTo>
                    <a:pt x="0" y="176784"/>
                  </a:lnTo>
                  <a:lnTo>
                    <a:pt x="260603" y="0"/>
                  </a:lnTo>
                  <a:lnTo>
                    <a:pt x="260603" y="3535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793726" y="3944993"/>
            <a:ext cx="3196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dd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he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oo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k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latin typeface="Verdana" panose="020B0604030504040204"/>
                <a:cs typeface="Verdana" panose="020B0604030504040204"/>
              </a:rPr>
              <a:t>obj</a:t>
            </a:r>
            <a:r>
              <a:rPr sz="2000" spc="50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40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18859" y="5518403"/>
            <a:ext cx="273050" cy="365760"/>
            <a:chOff x="6118859" y="5518403"/>
            <a:chExt cx="273050" cy="365760"/>
          </a:xfrm>
        </p:grpSpPr>
        <p:sp>
          <p:nvSpPr>
            <p:cNvPr id="16" name="object 16"/>
            <p:cNvSpPr/>
            <p:nvPr/>
          </p:nvSpPr>
          <p:spPr>
            <a:xfrm>
              <a:off x="6124955" y="5524499"/>
              <a:ext cx="260985" cy="353695"/>
            </a:xfrm>
            <a:custGeom>
              <a:avLst/>
              <a:gdLst/>
              <a:ahLst/>
              <a:cxnLst/>
              <a:rect l="l" t="t" r="r" b="b"/>
              <a:pathLst>
                <a:path w="260985" h="353695">
                  <a:moveTo>
                    <a:pt x="260603" y="0"/>
                  </a:moveTo>
                  <a:lnTo>
                    <a:pt x="0" y="176784"/>
                  </a:lnTo>
                  <a:lnTo>
                    <a:pt x="260603" y="353568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24955" y="5524499"/>
              <a:ext cx="260985" cy="353695"/>
            </a:xfrm>
            <a:custGeom>
              <a:avLst/>
              <a:gdLst/>
              <a:ahLst/>
              <a:cxnLst/>
              <a:rect l="l" t="t" r="r" b="b"/>
              <a:pathLst>
                <a:path w="260985" h="353695">
                  <a:moveTo>
                    <a:pt x="260603" y="353568"/>
                  </a:moveTo>
                  <a:lnTo>
                    <a:pt x="0" y="176784"/>
                  </a:lnTo>
                  <a:lnTo>
                    <a:pt x="260603" y="0"/>
                  </a:lnTo>
                  <a:lnTo>
                    <a:pt x="260603" y="3535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793726" y="5530813"/>
            <a:ext cx="4331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20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latin typeface="Verdana" panose="020B0604030504040204"/>
                <a:cs typeface="Verdana" panose="020B0604030504040204"/>
              </a:rPr>
              <a:t>r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75" dirty="0">
                <a:latin typeface="Verdana" panose="020B0604030504040204"/>
                <a:cs typeface="Verdana" panose="020B0604030504040204"/>
              </a:rPr>
              <a:t>v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latin typeface="Verdana" panose="020B0604030504040204"/>
                <a:cs typeface="Verdana" panose="020B0604030504040204"/>
              </a:rPr>
              <a:t>he</a:t>
            </a:r>
            <a:r>
              <a:rPr sz="2000" spc="-9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latin typeface="Verdana" panose="020B0604030504040204"/>
                <a:cs typeface="Verdana" panose="020B0604030504040204"/>
              </a:rPr>
              <a:t>C</a:t>
            </a:r>
            <a:r>
              <a:rPr sz="2000" spc="35" dirty="0">
                <a:latin typeface="Verdana" panose="020B0604030504040204"/>
                <a:cs typeface="Verdana" panose="020B0604030504040204"/>
              </a:rPr>
              <a:t>oo</a:t>
            </a:r>
            <a:r>
              <a:rPr sz="2000" spc="30" dirty="0">
                <a:latin typeface="Verdana" panose="020B0604030504040204"/>
                <a:cs typeface="Verdana" panose="020B0604030504040204"/>
              </a:rPr>
              <a:t>k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dirty="0">
                <a:latin typeface="Verdana" panose="020B0604030504040204"/>
                <a:cs typeface="Verdana" panose="020B0604030504040204"/>
              </a:rPr>
              <a:t>n</a:t>
            </a:r>
            <a:r>
              <a:rPr sz="2000" spc="-30" dirty="0">
                <a:latin typeface="Verdana" panose="020B0604030504040204"/>
                <a:cs typeface="Verdana" panose="020B0604030504040204"/>
              </a:rPr>
              <a:t>f</a:t>
            </a:r>
            <a:r>
              <a:rPr sz="2000" spc="15" dirty="0">
                <a:latin typeface="Verdana" panose="020B0604030504040204"/>
                <a:cs typeface="Verdana" panose="020B0604030504040204"/>
              </a:rPr>
              <a:t>or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m</a:t>
            </a:r>
            <a:r>
              <a:rPr sz="2000" spc="-55" dirty="0">
                <a:latin typeface="Verdana" panose="020B0604030504040204"/>
                <a:cs typeface="Verdana" panose="020B0604030504040204"/>
              </a:rPr>
              <a:t>a</a:t>
            </a:r>
            <a:r>
              <a:rPr sz="20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000" spc="-25" dirty="0"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latin typeface="Verdana" panose="020B0604030504040204"/>
                <a:cs typeface="Verdana" panose="020B0604030504040204"/>
              </a:rPr>
              <a:t>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3214" y="2436152"/>
            <a:ext cx="25800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 algn="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3600" spc="-2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125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3600" spc="-2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-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3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600" spc="-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9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114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360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Cookies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22064" y="1135380"/>
            <a:ext cx="6985" cy="4733290"/>
          </a:xfrm>
          <a:custGeom>
            <a:avLst/>
            <a:gdLst/>
            <a:ahLst/>
            <a:cxnLst/>
            <a:rect l="l" t="t" r="r" b="b"/>
            <a:pathLst>
              <a:path w="6985" h="4733290">
                <a:moveTo>
                  <a:pt x="0" y="0"/>
                </a:moveTo>
                <a:lnTo>
                  <a:pt x="6921" y="4732820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46484" y="1070890"/>
            <a:ext cx="39973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setDomain(String</a:t>
            </a:r>
            <a:r>
              <a:rPr sz="2400" spc="-175" dirty="0"/>
              <a:t> </a:t>
            </a:r>
            <a:r>
              <a:rPr sz="2400" spc="-25" dirty="0"/>
              <a:t>pattern) </a:t>
            </a:r>
            <a:r>
              <a:rPr sz="2400" spc="-825" dirty="0"/>
              <a:t> </a:t>
            </a:r>
            <a:r>
              <a:rPr sz="2400" spc="-20" dirty="0"/>
              <a:t>getDomain() </a:t>
            </a:r>
            <a:r>
              <a:rPr sz="2400" spc="-15" dirty="0"/>
              <a:t> </a:t>
            </a:r>
            <a:r>
              <a:rPr sz="2400" spc="-5" dirty="0"/>
              <a:t>setMaxAge(int </a:t>
            </a:r>
            <a:r>
              <a:rPr sz="2400" spc="-40" dirty="0"/>
              <a:t>expiry) </a:t>
            </a:r>
            <a:r>
              <a:rPr sz="2400" spc="-35" dirty="0"/>
              <a:t> </a:t>
            </a:r>
            <a:r>
              <a:rPr sz="2400" spc="10" dirty="0"/>
              <a:t>getMaxAge()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46484" y="2533930"/>
            <a:ext cx="444690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72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Verdana" panose="020B0604030504040204"/>
                <a:cs typeface="Verdana" panose="020B0604030504040204"/>
              </a:rPr>
              <a:t>getName()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setValue(String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newValue)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getValue()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822960">
              <a:lnSpc>
                <a:spcPct val="100000"/>
              </a:lnSpc>
            </a:pPr>
            <a:r>
              <a:rPr sz="2400" spc="-25" dirty="0">
                <a:latin typeface="Verdana" panose="020B0604030504040204"/>
                <a:cs typeface="Verdana" panose="020B0604030504040204"/>
              </a:rPr>
              <a:t>setPath(String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uri)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getPath() </a:t>
            </a:r>
            <a:r>
              <a:rPr sz="24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setSecure(boolean</a:t>
            </a:r>
            <a:r>
              <a:rPr sz="24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flag)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2400" spc="-30" dirty="0">
                <a:latin typeface="Verdana" panose="020B0604030504040204"/>
                <a:cs typeface="Verdana" panose="020B0604030504040204"/>
              </a:rPr>
              <a:t>serComment(String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purpose)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getComment()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8061" y="2431986"/>
            <a:ext cx="11182717" cy="22195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7625" y="228600"/>
            <a:ext cx="1056322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20" dirty="0"/>
              <a:t>Assisted Practice</a:t>
            </a:r>
            <a:r>
              <a:rPr spc="-120" dirty="0"/>
              <a:t>:</a:t>
            </a:r>
            <a:r>
              <a:rPr spc="-165" dirty="0"/>
              <a:t> </a:t>
            </a:r>
            <a:r>
              <a:rPr dirty="0"/>
              <a:t>Handling</a:t>
            </a:r>
            <a:r>
              <a:rPr spc="-170" dirty="0"/>
              <a:t> </a:t>
            </a:r>
            <a:r>
              <a:rPr spc="20" dirty="0"/>
              <a:t>Cookies</a:t>
            </a:r>
            <a:r>
              <a:rPr spc="-165" dirty="0"/>
              <a:t> </a:t>
            </a:r>
            <a:r>
              <a:rPr spc="-50" dirty="0"/>
              <a:t>in</a:t>
            </a:r>
            <a:r>
              <a:rPr spc="-165" dirty="0"/>
              <a:t> </a:t>
            </a:r>
            <a:r>
              <a:rPr spc="-45" dirty="0"/>
              <a:t>Servlets</a:t>
            </a:r>
            <a:endParaRPr spc="-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3147" y="2433828"/>
            <a:ext cx="1894376" cy="1837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3479" y="2965087"/>
            <a:ext cx="7797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Why</a:t>
            </a:r>
            <a:r>
              <a:rPr spc="-170" dirty="0"/>
              <a:t> </a:t>
            </a:r>
            <a:r>
              <a:rPr spc="5" dirty="0"/>
              <a:t>we</a:t>
            </a:r>
            <a:r>
              <a:rPr spc="-165" dirty="0"/>
              <a:t> </a:t>
            </a:r>
            <a:r>
              <a:rPr spc="-5" dirty="0"/>
              <a:t>need</a:t>
            </a:r>
            <a:r>
              <a:rPr spc="-175" dirty="0"/>
              <a:t> </a:t>
            </a:r>
            <a:r>
              <a:rPr spc="35" dirty="0"/>
              <a:t>to</a:t>
            </a:r>
            <a:r>
              <a:rPr spc="-165" dirty="0"/>
              <a:t> </a:t>
            </a:r>
            <a:r>
              <a:rPr spc="-40" dirty="0"/>
              <a:t>track</a:t>
            </a:r>
            <a:r>
              <a:rPr spc="-190" dirty="0"/>
              <a:t> </a:t>
            </a:r>
            <a:r>
              <a:rPr spc="-30" dirty="0"/>
              <a:t>the</a:t>
            </a:r>
            <a:r>
              <a:rPr spc="-180" dirty="0"/>
              <a:t> </a:t>
            </a:r>
            <a:r>
              <a:rPr spc="-50" dirty="0"/>
              <a:t>session</a:t>
            </a:r>
            <a:r>
              <a:rPr spc="-180" dirty="0"/>
              <a:t> </a:t>
            </a:r>
            <a:r>
              <a:rPr spc="-15" dirty="0"/>
              <a:t>data</a:t>
            </a:r>
            <a:endParaRPr spc="-1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443" y="254153"/>
            <a:ext cx="5770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Handling</a:t>
            </a:r>
            <a:r>
              <a:rPr spc="-180" dirty="0"/>
              <a:t> </a:t>
            </a:r>
            <a:r>
              <a:rPr spc="20" dirty="0"/>
              <a:t>Cookies</a:t>
            </a:r>
            <a:r>
              <a:rPr spc="-175" dirty="0"/>
              <a:t> </a:t>
            </a:r>
            <a:r>
              <a:rPr spc="-50" dirty="0"/>
              <a:t>in</a:t>
            </a:r>
            <a:r>
              <a:rPr spc="-165" dirty="0"/>
              <a:t> </a:t>
            </a:r>
            <a:r>
              <a:rPr spc="-45" dirty="0"/>
              <a:t>Servlets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5845274" y="1430969"/>
            <a:ext cx="5540375" cy="4904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Pros: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1896745">
              <a:lnSpc>
                <a:spcPct val="100000"/>
              </a:lnSpc>
              <a:spcBef>
                <a:spcPts val="2895"/>
              </a:spcBef>
            </a:pPr>
            <a:r>
              <a:rPr sz="2400" spc="-25" dirty="0">
                <a:latin typeface="Verdana" panose="020B0604030504040204"/>
                <a:cs typeface="Verdana" panose="020B0604030504040204"/>
              </a:rPr>
              <a:t>Easy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to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implement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Performance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be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fast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630555">
              <a:lnSpc>
                <a:spcPct val="100000"/>
              </a:lnSpc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huge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information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longer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period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spc="-11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Cons: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1159510">
              <a:lnSpc>
                <a:spcPct val="100000"/>
              </a:lnSpc>
              <a:spcBef>
                <a:spcPts val="2895"/>
              </a:spcBef>
            </a:pPr>
            <a:r>
              <a:rPr sz="2400" dirty="0">
                <a:latin typeface="Verdana" panose="020B0604030504040204"/>
                <a:cs typeface="Verdana" panose="020B0604030504040204"/>
              </a:rPr>
              <a:t>Cookies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depends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browser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capabilities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2400" spc="60" dirty="0">
                <a:latin typeface="Verdana" panose="020B0604030504040204"/>
                <a:cs typeface="Verdana" panose="020B0604030504040204"/>
              </a:rPr>
              <a:t>Not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advisable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to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store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secure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data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 Can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maintain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information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9476" y="2767501"/>
            <a:ext cx="4114481" cy="167623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00114" y="1412747"/>
            <a:ext cx="13970" cy="4641850"/>
          </a:xfrm>
          <a:custGeom>
            <a:avLst/>
            <a:gdLst/>
            <a:ahLst/>
            <a:cxnLst/>
            <a:rect l="l" t="t" r="r" b="b"/>
            <a:pathLst>
              <a:path w="13970" h="4641850">
                <a:moveTo>
                  <a:pt x="13855" y="0"/>
                </a:moveTo>
                <a:lnTo>
                  <a:pt x="0" y="4641265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6862" y="489681"/>
            <a:ext cx="5889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Sessions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Servlets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313251"/>
            <a:ext cx="103314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Verdana" panose="020B0604030504040204"/>
                <a:cs typeface="Verdana" panose="020B0604030504040204"/>
              </a:rPr>
              <a:t>Sessions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used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maintain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user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information</a:t>
            </a:r>
            <a:r>
              <a:rPr sz="2400" spc="-8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at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server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side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temporarily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such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can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accessed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across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latin typeface="Verdana" panose="020B0604030504040204"/>
                <a:cs typeface="Verdana" panose="020B0604030504040204"/>
              </a:rPr>
              <a:t>Servlets </a:t>
            </a:r>
            <a:r>
              <a:rPr sz="2400" spc="-8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web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applications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48628" y="2493264"/>
            <a:ext cx="8153746" cy="43170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443" y="254153"/>
            <a:ext cx="5889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Handling</a:t>
            </a:r>
            <a:r>
              <a:rPr spc="-185" dirty="0"/>
              <a:t> </a:t>
            </a:r>
            <a:r>
              <a:rPr spc="-50" dirty="0"/>
              <a:t>Sessions</a:t>
            </a:r>
            <a:r>
              <a:rPr spc="-190" dirty="0"/>
              <a:t> </a:t>
            </a:r>
            <a:r>
              <a:rPr spc="-50" dirty="0"/>
              <a:t>in</a:t>
            </a:r>
            <a:r>
              <a:rPr spc="-170" dirty="0"/>
              <a:t> </a:t>
            </a:r>
            <a:r>
              <a:rPr spc="-45" dirty="0"/>
              <a:t>Servlets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563650" y="4264186"/>
            <a:ext cx="76225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Verdana" panose="020B0604030504040204"/>
                <a:cs typeface="Verdana" panose="020B0604030504040204"/>
              </a:rPr>
              <a:t>Syntax: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26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75" dirty="0">
                <a:latin typeface="Verdana" panose="020B0604030504040204"/>
                <a:cs typeface="Verdana" panose="020B0604030504040204"/>
              </a:rPr>
              <a:t>o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an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HttpSe</a:t>
            </a:r>
            <a:r>
              <a:rPr sz="2400" spc="-90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i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on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Obj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114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927100" marR="5080" indent="-85725">
              <a:lnSpc>
                <a:spcPct val="100000"/>
              </a:lnSpc>
            </a:pPr>
            <a:r>
              <a:rPr sz="2400" spc="-20" dirty="0">
                <a:latin typeface="Verdana" panose="020B0604030504040204"/>
                <a:cs typeface="Verdana" panose="020B0604030504040204"/>
              </a:rPr>
              <a:t>Call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request.getSession()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latin typeface="Verdana" panose="020B0604030504040204"/>
                <a:cs typeface="Verdana" panose="020B0604030504040204"/>
              </a:rPr>
              <a:t>before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we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send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client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822960"/>
            <a:ext cx="11896343" cy="32674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0936" y="5718047"/>
            <a:ext cx="455930" cy="452755"/>
            <a:chOff x="630936" y="5718047"/>
            <a:chExt cx="455930" cy="452755"/>
          </a:xfrm>
        </p:grpSpPr>
        <p:sp>
          <p:nvSpPr>
            <p:cNvPr id="6" name="object 6"/>
            <p:cNvSpPr/>
            <p:nvPr/>
          </p:nvSpPr>
          <p:spPr>
            <a:xfrm>
              <a:off x="637032" y="5724143"/>
              <a:ext cx="443865" cy="440690"/>
            </a:xfrm>
            <a:custGeom>
              <a:avLst/>
              <a:gdLst/>
              <a:ahLst/>
              <a:cxnLst/>
              <a:rect l="l" t="t" r="r" b="b"/>
              <a:pathLst>
                <a:path w="443865" h="440689">
                  <a:moveTo>
                    <a:pt x="223265" y="0"/>
                  </a:moveTo>
                  <a:lnTo>
                    <a:pt x="223265" y="110108"/>
                  </a:lnTo>
                  <a:lnTo>
                    <a:pt x="0" y="110108"/>
                  </a:lnTo>
                  <a:lnTo>
                    <a:pt x="0" y="330326"/>
                  </a:lnTo>
                  <a:lnTo>
                    <a:pt x="223265" y="330326"/>
                  </a:lnTo>
                  <a:lnTo>
                    <a:pt x="223265" y="440435"/>
                  </a:lnTo>
                  <a:lnTo>
                    <a:pt x="443484" y="220217"/>
                  </a:lnTo>
                  <a:lnTo>
                    <a:pt x="223265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7032" y="5724143"/>
              <a:ext cx="443865" cy="440690"/>
            </a:xfrm>
            <a:custGeom>
              <a:avLst/>
              <a:gdLst/>
              <a:ahLst/>
              <a:cxnLst/>
              <a:rect l="l" t="t" r="r" b="b"/>
              <a:pathLst>
                <a:path w="443865" h="440689">
                  <a:moveTo>
                    <a:pt x="0" y="110108"/>
                  </a:moveTo>
                  <a:lnTo>
                    <a:pt x="223265" y="110108"/>
                  </a:lnTo>
                  <a:lnTo>
                    <a:pt x="223265" y="0"/>
                  </a:lnTo>
                  <a:lnTo>
                    <a:pt x="443484" y="220217"/>
                  </a:lnTo>
                  <a:lnTo>
                    <a:pt x="223265" y="440435"/>
                  </a:lnTo>
                  <a:lnTo>
                    <a:pt x="223265" y="330326"/>
                  </a:lnTo>
                  <a:lnTo>
                    <a:pt x="0" y="330326"/>
                  </a:lnTo>
                  <a:lnTo>
                    <a:pt x="0" y="110108"/>
                  </a:lnTo>
                  <a:close/>
                </a:path>
              </a:pathLst>
            </a:custGeom>
            <a:ln w="12191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443" y="254153"/>
            <a:ext cx="5889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Handling</a:t>
            </a:r>
            <a:r>
              <a:rPr spc="-185" dirty="0"/>
              <a:t> </a:t>
            </a:r>
            <a:r>
              <a:rPr spc="-50" dirty="0"/>
              <a:t>Sessions</a:t>
            </a:r>
            <a:r>
              <a:rPr spc="-190" dirty="0"/>
              <a:t> </a:t>
            </a:r>
            <a:r>
              <a:rPr spc="-50" dirty="0"/>
              <a:t>in</a:t>
            </a:r>
            <a:r>
              <a:rPr spc="-170" dirty="0"/>
              <a:t> </a:t>
            </a:r>
            <a:r>
              <a:rPr spc="-45" dirty="0"/>
              <a:t>Servlets</a:t>
            </a:r>
            <a:endParaRPr spc="-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067" y="1926366"/>
            <a:ext cx="10363537" cy="32006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443" y="254153"/>
            <a:ext cx="5889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Handling</a:t>
            </a:r>
            <a:r>
              <a:rPr spc="-185" dirty="0"/>
              <a:t> </a:t>
            </a:r>
            <a:r>
              <a:rPr spc="-50" dirty="0"/>
              <a:t>Sessions</a:t>
            </a:r>
            <a:r>
              <a:rPr spc="-190" dirty="0"/>
              <a:t> </a:t>
            </a:r>
            <a:r>
              <a:rPr spc="-50" dirty="0"/>
              <a:t>in</a:t>
            </a:r>
            <a:r>
              <a:rPr spc="-170" dirty="0"/>
              <a:t> </a:t>
            </a:r>
            <a:r>
              <a:rPr spc="-45" dirty="0"/>
              <a:t>Servlets</a:t>
            </a:r>
            <a:endParaRPr spc="-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6138" y="1827221"/>
            <a:ext cx="10362169" cy="31996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443" y="254153"/>
            <a:ext cx="5889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Handling</a:t>
            </a:r>
            <a:r>
              <a:rPr spc="-185" dirty="0"/>
              <a:t> </a:t>
            </a:r>
            <a:r>
              <a:rPr spc="-50" dirty="0"/>
              <a:t>Sessions</a:t>
            </a:r>
            <a:r>
              <a:rPr spc="-190" dirty="0"/>
              <a:t> </a:t>
            </a:r>
            <a:r>
              <a:rPr spc="-50" dirty="0"/>
              <a:t>in</a:t>
            </a:r>
            <a:r>
              <a:rPr spc="-170" dirty="0"/>
              <a:t> </a:t>
            </a:r>
            <a:r>
              <a:rPr spc="-45" dirty="0"/>
              <a:t>Servlets</a:t>
            </a:r>
            <a:endParaRPr spc="-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7978" y="2177809"/>
            <a:ext cx="10362845" cy="32006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9028" y="2387800"/>
            <a:ext cx="262191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51535" algn="r">
              <a:lnSpc>
                <a:spcPct val="100000"/>
              </a:lnSpc>
              <a:spcBef>
                <a:spcPts val="105"/>
              </a:spcBef>
            </a:pPr>
            <a:r>
              <a:rPr sz="3200" spc="8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1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3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5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3200" spc="6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-6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200" spc="5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200" spc="-7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Track </a:t>
            </a:r>
            <a:r>
              <a:rPr sz="3200" spc="-2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200" spc="-1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4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1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200" spc="-114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-4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200" spc="2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3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17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200" spc="-3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15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7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0" y="1773935"/>
            <a:ext cx="0" cy="4239895"/>
          </a:xfrm>
          <a:custGeom>
            <a:avLst/>
            <a:gdLst/>
            <a:ahLst/>
            <a:cxnLst/>
            <a:rect l="l" t="t" r="r" b="b"/>
            <a:pathLst>
              <a:path h="4239895">
                <a:moveTo>
                  <a:pt x="0" y="0"/>
                </a:moveTo>
                <a:lnTo>
                  <a:pt x="0" y="4239488"/>
                </a:lnTo>
              </a:path>
            </a:pathLst>
          </a:custGeom>
          <a:ln w="6096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9395" y="1679426"/>
            <a:ext cx="39649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getAttribute(String</a:t>
            </a:r>
            <a:r>
              <a:rPr sz="2400" spc="-90" dirty="0"/>
              <a:t> </a:t>
            </a:r>
            <a:r>
              <a:rPr sz="2400" spc="-70" dirty="0"/>
              <a:t>name) </a:t>
            </a:r>
            <a:r>
              <a:rPr sz="2400" spc="-825" dirty="0"/>
              <a:t> </a:t>
            </a:r>
            <a:r>
              <a:rPr sz="2400" spc="-5" dirty="0"/>
              <a:t>getAttributeNames() </a:t>
            </a:r>
            <a:r>
              <a:rPr sz="2400" dirty="0"/>
              <a:t> </a:t>
            </a:r>
            <a:r>
              <a:rPr sz="2400" spc="-25" dirty="0"/>
              <a:t>getCreationTime()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2788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getId() </a:t>
            </a:r>
            <a:r>
              <a:rPr spc="-40" dirty="0"/>
              <a:t> </a:t>
            </a:r>
            <a:r>
              <a:rPr dirty="0"/>
              <a:t>getLastAccessedTime() </a:t>
            </a:r>
            <a:r>
              <a:rPr spc="-830" dirty="0"/>
              <a:t> </a:t>
            </a:r>
            <a:r>
              <a:rPr spc="-60" dirty="0"/>
              <a:t>getMaxInactiveInterval() </a:t>
            </a:r>
            <a:r>
              <a:rPr spc="-830" dirty="0"/>
              <a:t> </a:t>
            </a:r>
            <a:r>
              <a:rPr spc="-50" dirty="0"/>
              <a:t>invalidate()</a:t>
            </a:r>
            <a:endParaRPr spc="-50" dirty="0"/>
          </a:p>
          <a:p>
            <a:pPr marL="12700" marR="1226820">
              <a:lnSpc>
                <a:spcPct val="100000"/>
              </a:lnSpc>
            </a:pPr>
            <a:r>
              <a:rPr spc="-20" dirty="0"/>
              <a:t>isNew() </a:t>
            </a:r>
            <a:r>
              <a:rPr spc="-15" dirty="0"/>
              <a:t> </a:t>
            </a:r>
            <a:r>
              <a:rPr spc="-25" dirty="0"/>
              <a:t>removeAttribute(String</a:t>
            </a:r>
            <a:r>
              <a:rPr spc="-135" dirty="0"/>
              <a:t> </a:t>
            </a:r>
            <a:r>
              <a:rPr spc="-70" dirty="0"/>
              <a:t>name)</a:t>
            </a:r>
            <a:endParaRPr spc="-70" dirty="0"/>
          </a:p>
          <a:p>
            <a:pPr marL="12700" marR="5080">
              <a:lnSpc>
                <a:spcPct val="100000"/>
              </a:lnSpc>
            </a:pPr>
            <a:r>
              <a:rPr spc="-15" dirty="0"/>
              <a:t>setAttribute(String</a:t>
            </a:r>
            <a:r>
              <a:rPr spc="-105" dirty="0"/>
              <a:t> </a:t>
            </a:r>
            <a:r>
              <a:rPr spc="-55" dirty="0"/>
              <a:t>name,object</a:t>
            </a:r>
            <a:r>
              <a:rPr spc="-135" dirty="0"/>
              <a:t> </a:t>
            </a:r>
            <a:r>
              <a:rPr spc="-70" dirty="0"/>
              <a:t>value) </a:t>
            </a:r>
            <a:r>
              <a:rPr spc="-830" dirty="0"/>
              <a:t> </a:t>
            </a:r>
            <a:r>
              <a:rPr spc="-60" dirty="0"/>
              <a:t>setMaxInactiveInterval(int</a:t>
            </a:r>
            <a:r>
              <a:rPr spc="-125" dirty="0"/>
              <a:t> </a:t>
            </a:r>
            <a:r>
              <a:rPr spc="-60" dirty="0"/>
              <a:t>interval)</a:t>
            </a:r>
            <a:endParaRPr spc="-6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33831" y="3260590"/>
            <a:ext cx="5836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latin typeface="Verdana" panose="020B0604030504040204"/>
                <a:cs typeface="Verdana" panose="020B0604030504040204"/>
              </a:rPr>
              <a:t>Handling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Sessions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80" dirty="0">
                <a:latin typeface="Verdana" panose="020B0604030504040204"/>
                <a:cs typeface="Verdana" panose="020B0604030504040204"/>
              </a:rPr>
              <a:t>in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latin typeface="Verdana" panose="020B0604030504040204"/>
                <a:cs typeface="Verdana" panose="020B0604030504040204"/>
              </a:rPr>
              <a:t>Servlets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3466" y="1313343"/>
            <a:ext cx="6569075" cy="417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14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Pros: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895"/>
              </a:spcBef>
            </a:pPr>
            <a:r>
              <a:rPr sz="2400" spc="-25" dirty="0">
                <a:latin typeface="Verdana" panose="020B0604030504040204"/>
                <a:cs typeface="Verdana" panose="020B0604030504040204"/>
              </a:rPr>
              <a:t>Easy</a:t>
            </a:r>
            <a:r>
              <a:rPr sz="24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latin typeface="Verdana" panose="020B0604030504040204"/>
                <a:cs typeface="Verdana" panose="020B0604030504040204"/>
              </a:rPr>
              <a:t>implement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Verdana" panose="020B0604030504040204"/>
                <a:cs typeface="Verdana" panose="020B0604030504040204"/>
              </a:rPr>
              <a:t>Can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latin typeface="Verdana" panose="020B0604030504040204"/>
                <a:cs typeface="Verdana" panose="020B0604030504040204"/>
              </a:rPr>
              <a:t>String</a:t>
            </a:r>
            <a:r>
              <a:rPr sz="2400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latin typeface="Verdana" panose="020B0604030504040204"/>
                <a:cs typeface="Verdana" panose="020B0604030504040204"/>
              </a:rPr>
              <a:t>of</a:t>
            </a:r>
            <a:r>
              <a:rPr sz="2400" spc="-10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as </a:t>
            </a:r>
            <a:r>
              <a:rPr sz="2400" spc="-8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20" dirty="0">
                <a:latin typeface="Verdana" panose="020B0604030504040204"/>
                <a:cs typeface="Verdana" panose="020B0604030504040204"/>
              </a:rPr>
              <a:t>D</a:t>
            </a:r>
            <a:r>
              <a:rPr sz="2400" spc="-7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latin typeface="Verdana" panose="020B0604030504040204"/>
                <a:cs typeface="Verdana" panose="020B0604030504040204"/>
              </a:rPr>
              <a:t>is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latin typeface="Verdana" panose="020B0604030504040204"/>
                <a:cs typeface="Verdana" panose="020B0604030504040204"/>
              </a:rPr>
              <a:t>s</a:t>
            </a:r>
            <a:r>
              <a:rPr sz="2400" spc="45" dirty="0"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2400" spc="-50" dirty="0">
                <a:latin typeface="Verdana" panose="020B0604030504040204"/>
                <a:cs typeface="Verdana" panose="020B0604030504040204"/>
              </a:rPr>
              <a:t>u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r</a:t>
            </a:r>
            <a:r>
              <a:rPr sz="2400" spc="30" dirty="0">
                <a:latin typeface="Verdana" panose="020B0604030504040204"/>
                <a:cs typeface="Verdana" panose="020B0604030504040204"/>
              </a:rPr>
              <a:t>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800" spc="-110" dirty="0">
                <a:solidFill>
                  <a:srgbClr val="ED7D31"/>
                </a:solidFill>
                <a:latin typeface="Verdana" panose="020B0604030504040204"/>
                <a:cs typeface="Verdana" panose="020B0604030504040204"/>
              </a:rPr>
              <a:t>Cons: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136525">
              <a:lnSpc>
                <a:spcPct val="100000"/>
              </a:lnSpc>
              <a:spcBef>
                <a:spcPts val="15"/>
              </a:spcBef>
            </a:pPr>
            <a:r>
              <a:rPr sz="2400" spc="60" dirty="0"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advisable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data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latin typeface="Verdana" panose="020B0604030504040204"/>
                <a:cs typeface="Verdana" panose="020B0604030504040204"/>
              </a:rPr>
              <a:t>for</a:t>
            </a:r>
            <a:r>
              <a:rPr sz="2400" spc="-9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latin typeface="Verdana" panose="020B0604030504040204"/>
                <a:cs typeface="Verdana" panose="020B0604030504040204"/>
              </a:rPr>
              <a:t>long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period </a:t>
            </a:r>
            <a:r>
              <a:rPr sz="2400" spc="-8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latin typeface="Verdana" panose="020B0604030504040204"/>
                <a:cs typeface="Verdana" panose="020B0604030504040204"/>
              </a:rPr>
              <a:t>advisable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huge</a:t>
            </a:r>
            <a:r>
              <a:rPr sz="2400" spc="-13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latin typeface="Verdana" panose="020B0604030504040204"/>
                <a:cs typeface="Verdana" panose="020B0604030504040204"/>
              </a:rPr>
              <a:t>Sessions</a:t>
            </a:r>
            <a:r>
              <a:rPr sz="24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depends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latin typeface="Verdana" panose="020B0604030504040204"/>
                <a:cs typeface="Verdana" panose="020B0604030504040204"/>
              </a:rPr>
              <a:t>on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latin typeface="Verdana" panose="020B0604030504040204"/>
                <a:cs typeface="Verdana" panose="020B0604030504040204"/>
              </a:rPr>
              <a:t>browser</a:t>
            </a:r>
            <a:r>
              <a:rPr sz="2400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latin typeface="Verdana" panose="020B0604030504040204"/>
                <a:cs typeface="Verdana" panose="020B0604030504040204"/>
              </a:rPr>
              <a:t>capabilities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36464" y="1037844"/>
            <a:ext cx="27940" cy="5431155"/>
          </a:xfrm>
          <a:custGeom>
            <a:avLst/>
            <a:gdLst/>
            <a:ahLst/>
            <a:cxnLst/>
            <a:rect l="l" t="t" r="r" b="b"/>
            <a:pathLst>
              <a:path w="27939" h="5431155">
                <a:moveTo>
                  <a:pt x="0" y="0"/>
                </a:moveTo>
                <a:lnTo>
                  <a:pt x="27711" y="5430977"/>
                </a:lnTo>
              </a:path>
            </a:pathLst>
          </a:custGeom>
          <a:ln w="6095">
            <a:solidFill>
              <a:srgbClr val="ED7D3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0970" y="2665360"/>
            <a:ext cx="4343061" cy="13714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1902" y="157407"/>
            <a:ext cx="5836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Handling</a:t>
            </a:r>
            <a:r>
              <a:rPr spc="-175" dirty="0"/>
              <a:t> </a:t>
            </a:r>
            <a:r>
              <a:rPr spc="-60" dirty="0"/>
              <a:t>Sessions</a:t>
            </a:r>
            <a:r>
              <a:rPr spc="-185" dirty="0"/>
              <a:t> </a:t>
            </a:r>
            <a:r>
              <a:rPr spc="-80" dirty="0"/>
              <a:t>in</a:t>
            </a:r>
            <a:r>
              <a:rPr spc="-180" dirty="0"/>
              <a:t> </a:t>
            </a:r>
            <a:r>
              <a:rPr spc="-60" dirty="0"/>
              <a:t>Servlets</a:t>
            </a:r>
            <a:endParaRPr spc="-6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33831" y="3260590"/>
            <a:ext cx="583628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Verdana" panose="020B0604030504040204"/>
                <a:cs typeface="Verdana" panose="020B0604030504040204"/>
              </a:rPr>
              <a:t>Session Login and Logout</a:t>
            </a:r>
            <a:endParaRPr sz="320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5825" y="2918335"/>
            <a:ext cx="8468006" cy="21334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R</a:t>
            </a:r>
            <a:r>
              <a:rPr spc="-40" dirty="0"/>
              <a:t>e</a:t>
            </a:r>
            <a:r>
              <a:rPr spc="114" dirty="0"/>
              <a:t>q</a:t>
            </a:r>
            <a:r>
              <a:rPr spc="-100" dirty="0"/>
              <a:t>u</a:t>
            </a:r>
            <a:r>
              <a:rPr spc="-55" dirty="0"/>
              <a:t>i</a:t>
            </a:r>
            <a:r>
              <a:rPr spc="-170" dirty="0"/>
              <a:t>r</a:t>
            </a:r>
            <a:r>
              <a:rPr spc="-40" dirty="0"/>
              <a:t>e</a:t>
            </a:r>
            <a:r>
              <a:rPr spc="-60" dirty="0"/>
              <a:t>me</a:t>
            </a:r>
            <a:r>
              <a:rPr spc="-245" dirty="0"/>
              <a:t>nt:</a:t>
            </a:r>
            <a:r>
              <a:rPr spc="-195" dirty="0"/>
              <a:t> </a:t>
            </a:r>
            <a:r>
              <a:rPr spc="-235" dirty="0"/>
              <a:t>T</a:t>
            </a:r>
            <a:r>
              <a:rPr spc="-170" dirty="0"/>
              <a:t>r</a:t>
            </a:r>
            <a:r>
              <a:rPr spc="-90" dirty="0"/>
              <a:t>a</a:t>
            </a:r>
            <a:r>
              <a:rPr spc="150" dirty="0"/>
              <a:t>c</a:t>
            </a:r>
            <a:r>
              <a:rPr spc="-95" dirty="0"/>
              <a:t>k</a:t>
            </a:r>
            <a:r>
              <a:rPr spc="-95" dirty="0"/>
              <a:t>i</a:t>
            </a:r>
            <a:r>
              <a:rPr spc="30" dirty="0"/>
              <a:t>ng</a:t>
            </a:r>
            <a:r>
              <a:rPr spc="-180" dirty="0"/>
              <a:t> </a:t>
            </a:r>
            <a:r>
              <a:rPr spc="-30" dirty="0"/>
              <a:t>the</a:t>
            </a:r>
            <a:r>
              <a:rPr spc="-180" dirty="0"/>
              <a:t> </a:t>
            </a:r>
            <a:r>
              <a:rPr spc="-140" dirty="0"/>
              <a:t>S</a:t>
            </a:r>
            <a:r>
              <a:rPr spc="-40" dirty="0"/>
              <a:t>e</a:t>
            </a:r>
            <a:r>
              <a:rPr spc="-110" dirty="0"/>
              <a:t>s</a:t>
            </a:r>
            <a:r>
              <a:rPr spc="-105" dirty="0"/>
              <a:t>s</a:t>
            </a:r>
            <a:r>
              <a:rPr spc="-65" dirty="0"/>
              <a:t>i</a:t>
            </a:r>
            <a:r>
              <a:rPr spc="105" dirty="0"/>
              <a:t>o</a:t>
            </a:r>
            <a:r>
              <a:rPr spc="-65" dirty="0"/>
              <a:t>n</a:t>
            </a:r>
            <a:r>
              <a:rPr spc="-175" dirty="0"/>
              <a:t> </a:t>
            </a:r>
            <a:r>
              <a:rPr spc="-25" dirty="0"/>
              <a:t>D</a:t>
            </a:r>
            <a:r>
              <a:rPr spc="-40" dirty="0"/>
              <a:t>a</a:t>
            </a:r>
            <a:r>
              <a:rPr spc="-35" dirty="0"/>
              <a:t>ta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388" y="0"/>
            <a:ext cx="3572255" cy="68488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18230" y="2100132"/>
            <a:ext cx="2548255" cy="301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Verdana" panose="020B0604030504040204"/>
                <a:cs typeface="Verdana" panose="020B0604030504040204"/>
              </a:rPr>
              <a:t>Hidden</a:t>
            </a:r>
            <a:r>
              <a:rPr sz="28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latin typeface="Verdana" panose="020B0604030504040204"/>
                <a:cs typeface="Verdana" panose="020B0604030504040204"/>
              </a:rPr>
              <a:t>Fields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720"/>
              </a:lnSpc>
              <a:spcBef>
                <a:spcPts val="580"/>
              </a:spcBef>
            </a:pPr>
            <a:r>
              <a:rPr sz="2800" spc="95" dirty="0">
                <a:latin typeface="Verdana" panose="020B0604030504040204"/>
                <a:cs typeface="Verdana" panose="020B0604030504040204"/>
              </a:rPr>
              <a:t>URL</a:t>
            </a:r>
            <a:r>
              <a:rPr sz="28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latin typeface="Verdana" panose="020B0604030504040204"/>
                <a:cs typeface="Verdana" panose="020B0604030504040204"/>
              </a:rPr>
              <a:t>Rewriting </a:t>
            </a:r>
            <a:r>
              <a:rPr sz="2800" spc="-969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latin typeface="Verdana" panose="020B0604030504040204"/>
                <a:cs typeface="Verdana" panose="020B0604030504040204"/>
              </a:rPr>
              <a:t>Cookies </a:t>
            </a:r>
            <a:r>
              <a:rPr sz="2800" dirty="0"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latin typeface="Verdana" panose="020B0604030504040204"/>
                <a:cs typeface="Verdana" panose="020B0604030504040204"/>
              </a:rPr>
              <a:t>Sessions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R</a:t>
            </a:r>
            <a:r>
              <a:rPr spc="-40" dirty="0"/>
              <a:t>e</a:t>
            </a:r>
            <a:r>
              <a:rPr spc="114" dirty="0"/>
              <a:t>q</a:t>
            </a:r>
            <a:r>
              <a:rPr spc="-100" dirty="0"/>
              <a:t>u</a:t>
            </a:r>
            <a:r>
              <a:rPr spc="-55" dirty="0"/>
              <a:t>i</a:t>
            </a:r>
            <a:r>
              <a:rPr spc="-170" dirty="0"/>
              <a:t>r</a:t>
            </a:r>
            <a:r>
              <a:rPr spc="-40" dirty="0"/>
              <a:t>e</a:t>
            </a:r>
            <a:r>
              <a:rPr spc="-60" dirty="0"/>
              <a:t>me</a:t>
            </a:r>
            <a:r>
              <a:rPr spc="-245" dirty="0"/>
              <a:t>nt:</a:t>
            </a:r>
            <a:r>
              <a:rPr spc="-195" dirty="0"/>
              <a:t> </a:t>
            </a:r>
            <a:r>
              <a:rPr spc="-235" dirty="0"/>
              <a:t>T</a:t>
            </a:r>
            <a:r>
              <a:rPr spc="-170" dirty="0"/>
              <a:t>r</a:t>
            </a:r>
            <a:r>
              <a:rPr spc="-90" dirty="0"/>
              <a:t>a</a:t>
            </a:r>
            <a:r>
              <a:rPr spc="150" dirty="0"/>
              <a:t>c</a:t>
            </a:r>
            <a:r>
              <a:rPr spc="-95" dirty="0"/>
              <a:t>k</a:t>
            </a:r>
            <a:r>
              <a:rPr spc="-95" dirty="0"/>
              <a:t>i</a:t>
            </a:r>
            <a:r>
              <a:rPr spc="30" dirty="0"/>
              <a:t>ng</a:t>
            </a:r>
            <a:r>
              <a:rPr spc="-180" dirty="0"/>
              <a:t> </a:t>
            </a:r>
            <a:r>
              <a:rPr spc="-30" dirty="0"/>
              <a:t>the</a:t>
            </a:r>
            <a:r>
              <a:rPr spc="-180" dirty="0"/>
              <a:t> </a:t>
            </a:r>
            <a:r>
              <a:rPr spc="-140" dirty="0"/>
              <a:t>S</a:t>
            </a:r>
            <a:r>
              <a:rPr spc="-40" dirty="0"/>
              <a:t>e</a:t>
            </a:r>
            <a:r>
              <a:rPr spc="-110" dirty="0"/>
              <a:t>s</a:t>
            </a:r>
            <a:r>
              <a:rPr spc="-105" dirty="0"/>
              <a:t>s</a:t>
            </a:r>
            <a:r>
              <a:rPr spc="-65" dirty="0"/>
              <a:t>i</a:t>
            </a:r>
            <a:r>
              <a:rPr spc="105" dirty="0"/>
              <a:t>o</a:t>
            </a:r>
            <a:r>
              <a:rPr spc="-65" dirty="0"/>
              <a:t>n</a:t>
            </a:r>
            <a:r>
              <a:rPr spc="-175" dirty="0"/>
              <a:t> </a:t>
            </a:r>
            <a:r>
              <a:rPr spc="-25" dirty="0"/>
              <a:t>D</a:t>
            </a:r>
            <a:r>
              <a:rPr spc="-40" dirty="0"/>
              <a:t>a</a:t>
            </a:r>
            <a:r>
              <a:rPr spc="-35" dirty="0"/>
              <a:t>ta</a:t>
            </a:r>
            <a:endParaRPr spc="-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0377" y="2686893"/>
            <a:ext cx="8543639" cy="22099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5118" y="2304211"/>
            <a:ext cx="8543646" cy="21334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5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R</a:t>
            </a:r>
            <a:r>
              <a:rPr spc="-40" dirty="0"/>
              <a:t>e</a:t>
            </a:r>
            <a:r>
              <a:rPr spc="114" dirty="0"/>
              <a:t>q</a:t>
            </a:r>
            <a:r>
              <a:rPr spc="-100" dirty="0"/>
              <a:t>u</a:t>
            </a:r>
            <a:r>
              <a:rPr spc="-55" dirty="0"/>
              <a:t>i</a:t>
            </a:r>
            <a:r>
              <a:rPr spc="-170" dirty="0"/>
              <a:t>r</a:t>
            </a:r>
            <a:r>
              <a:rPr spc="-40" dirty="0"/>
              <a:t>e</a:t>
            </a:r>
            <a:r>
              <a:rPr spc="-60" dirty="0"/>
              <a:t>me</a:t>
            </a:r>
            <a:r>
              <a:rPr spc="-245" dirty="0"/>
              <a:t>nt:</a:t>
            </a:r>
            <a:r>
              <a:rPr spc="-195" dirty="0"/>
              <a:t> </a:t>
            </a:r>
            <a:r>
              <a:rPr spc="-235" dirty="0"/>
              <a:t>T</a:t>
            </a:r>
            <a:r>
              <a:rPr spc="-170" dirty="0"/>
              <a:t>r</a:t>
            </a:r>
            <a:r>
              <a:rPr spc="-90" dirty="0"/>
              <a:t>a</a:t>
            </a:r>
            <a:r>
              <a:rPr spc="150" dirty="0"/>
              <a:t>c</a:t>
            </a:r>
            <a:r>
              <a:rPr spc="-95" dirty="0"/>
              <a:t>k</a:t>
            </a:r>
            <a:r>
              <a:rPr spc="-95" dirty="0"/>
              <a:t>i</a:t>
            </a:r>
            <a:r>
              <a:rPr spc="30" dirty="0"/>
              <a:t>ng</a:t>
            </a:r>
            <a:r>
              <a:rPr spc="-180" dirty="0"/>
              <a:t> </a:t>
            </a:r>
            <a:r>
              <a:rPr spc="-30" dirty="0"/>
              <a:t>the</a:t>
            </a:r>
            <a:r>
              <a:rPr spc="-180" dirty="0"/>
              <a:t> </a:t>
            </a:r>
            <a:r>
              <a:rPr spc="-140" dirty="0"/>
              <a:t>S</a:t>
            </a:r>
            <a:r>
              <a:rPr spc="-40" dirty="0"/>
              <a:t>e</a:t>
            </a:r>
            <a:r>
              <a:rPr spc="-110" dirty="0"/>
              <a:t>s</a:t>
            </a:r>
            <a:r>
              <a:rPr spc="-105" dirty="0"/>
              <a:t>s</a:t>
            </a:r>
            <a:r>
              <a:rPr spc="-65" dirty="0"/>
              <a:t>i</a:t>
            </a:r>
            <a:r>
              <a:rPr spc="105" dirty="0"/>
              <a:t>o</a:t>
            </a:r>
            <a:r>
              <a:rPr spc="-65" dirty="0"/>
              <a:t>n</a:t>
            </a:r>
            <a:r>
              <a:rPr spc="-175" dirty="0"/>
              <a:t> </a:t>
            </a:r>
            <a:r>
              <a:rPr spc="-25" dirty="0"/>
              <a:t>D</a:t>
            </a:r>
            <a:r>
              <a:rPr spc="-40" dirty="0"/>
              <a:t>a</a:t>
            </a:r>
            <a:r>
              <a:rPr spc="-35" dirty="0"/>
              <a:t>ta</a:t>
            </a:r>
            <a:endParaRPr spc="-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33400"/>
            <a:ext cx="12192000" cy="6324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33400"/>
            <a:ext cx="12192000" cy="6324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2772</Words>
  <Application>WPS Presentation</Application>
  <PresentationFormat>On-screen Show (4:3)</PresentationFormat>
  <Paragraphs>230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Tracking Session Data</vt:lpstr>
      <vt:lpstr>PowerPoint 演示文稿</vt:lpstr>
      <vt:lpstr>Why we need to track the session data</vt:lpstr>
      <vt:lpstr>Requirement: Tracking the Session Data</vt:lpstr>
      <vt:lpstr>Requirement: Tracking the Session Data</vt:lpstr>
      <vt:lpstr>Requirement: Tracking the Session Data</vt:lpstr>
      <vt:lpstr>PowerPoint 演示文稿</vt:lpstr>
      <vt:lpstr>PowerPoint 演示文稿</vt:lpstr>
      <vt:lpstr>PowerPoint 演示文稿</vt:lpstr>
      <vt:lpstr>Hidden Fields</vt:lpstr>
      <vt:lpstr>PowerPoint 演示文稿</vt:lpstr>
      <vt:lpstr>PowerPoint 演示文稿</vt:lpstr>
      <vt:lpstr>PowerPoint 演示文稿</vt:lpstr>
      <vt:lpstr>PowerPoint 演示文稿</vt:lpstr>
      <vt:lpstr>Demo: Hidden Form Fields</vt:lpstr>
      <vt:lpstr>Hidden Form Fields</vt:lpstr>
      <vt:lpstr>URL Rewriting</vt:lpstr>
      <vt:lpstr>PowerPoint 演示文稿</vt:lpstr>
      <vt:lpstr>URL Rewriting</vt:lpstr>
      <vt:lpstr>URL Rewriting</vt:lpstr>
      <vt:lpstr>Handling Cookies in Servlets</vt:lpstr>
      <vt:lpstr>Cookies are used to store the server side information  at the client system</vt:lpstr>
      <vt:lpstr>Types Of  Cookies</vt:lpstr>
      <vt:lpstr>Handling Cookies in Servlets</vt:lpstr>
      <vt:lpstr>Handling Cookies in Servlets</vt:lpstr>
      <vt:lpstr>Handling Cookies in Servlets</vt:lpstr>
      <vt:lpstr>To Create an object for the Cookie</vt:lpstr>
      <vt:lpstr>setDomain(String pattern)  getDomain()  setMaxAge(int expiry)  getMaxAge()</vt:lpstr>
      <vt:lpstr>Demo: Handling Cookies in Servlets</vt:lpstr>
      <vt:lpstr>Handling Cookies in Servlets</vt:lpstr>
      <vt:lpstr>PowerPoint 演示文稿</vt:lpstr>
      <vt:lpstr>Handling Sessions in Servlets</vt:lpstr>
      <vt:lpstr>Handling Sessions in Servlets</vt:lpstr>
      <vt:lpstr>Handling Sessions in Servlets</vt:lpstr>
      <vt:lpstr>Handling Sessions in Servlets</vt:lpstr>
      <vt:lpstr>getAttribute(String name)  getAttributeNames()  getCreationTime()</vt:lpstr>
      <vt:lpstr>PowerPoint 演示文稿</vt:lpstr>
      <vt:lpstr>Handling Sessions in Servlets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Session Data</dc:title>
  <dc:creator>sekhar srinivasan</dc:creator>
  <cp:lastModifiedBy>Steve Sam</cp:lastModifiedBy>
  <cp:revision>2</cp:revision>
  <dcterms:created xsi:type="dcterms:W3CDTF">2022-10-05T14:37:46Z</dcterms:created>
  <dcterms:modified xsi:type="dcterms:W3CDTF">2022-10-05T15:22:11Z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2016-07-01T05:30:00Z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2022-10-05T05:30:00Z</vt:filetime>
  </property>
  <property fmtid="{D5CDD505-2E9C-101B-9397-08002B2CF9AE}" pid="5" name="ICV">
    <vt:lpwstr>267479AFCDAF4F0FA63A61979A01D76D</vt:lpwstr>
  </property>
  <property fmtid="{D5CDD505-2E9C-101B-9397-08002B2CF9AE}" pid="6" name="KSOProductBuildVer">
    <vt:lpwstr>1033-11.2.0.11341</vt:lpwstr>
  </property>
</Properties>
</file>