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object 2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7" name="object 3"/>
          <p:cNvSpPr txBox="1"/>
          <p:nvPr userDrawn="1"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3999" y="2561774"/>
            <a:ext cx="660400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8414" y="2896356"/>
            <a:ext cx="9761855" cy="55880"/>
          </a:xfrm>
          <a:custGeom>
            <a:avLst/>
            <a:gdLst/>
            <a:ahLst/>
            <a:cxnLst/>
            <a:rect l="l" t="t" r="r" b="b"/>
            <a:pathLst>
              <a:path w="9761855" h="55880">
                <a:moveTo>
                  <a:pt x="0" y="55422"/>
                </a:moveTo>
                <a:lnTo>
                  <a:pt x="9761575" y="0"/>
                </a:lnTo>
              </a:path>
            </a:pathLst>
          </a:custGeom>
          <a:ln w="19811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3265" y="2208583"/>
            <a:ext cx="7180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35" dirty="0"/>
              <a:t>J</a:t>
            </a:r>
            <a:r>
              <a:rPr sz="3600" spc="-175" dirty="0"/>
              <a:t>a</a:t>
            </a:r>
            <a:r>
              <a:rPr sz="3600" spc="-120" dirty="0"/>
              <a:t>v</a:t>
            </a:r>
            <a:r>
              <a:rPr sz="3600" spc="-100" dirty="0"/>
              <a:t>a</a:t>
            </a:r>
            <a:r>
              <a:rPr sz="3600" spc="-215" dirty="0"/>
              <a:t> </a:t>
            </a:r>
            <a:r>
              <a:rPr sz="3600" spc="135" dirty="0"/>
              <a:t>EE</a:t>
            </a:r>
            <a:r>
              <a:rPr sz="3600" spc="-190" dirty="0"/>
              <a:t> </a:t>
            </a:r>
            <a:r>
              <a:rPr sz="3600" spc="-775" dirty="0"/>
              <a:t>:</a:t>
            </a:r>
            <a:r>
              <a:rPr sz="3600" spc="-190" dirty="0"/>
              <a:t> </a:t>
            </a:r>
            <a:r>
              <a:rPr sz="3600" spc="225" dirty="0"/>
              <a:t>P</a:t>
            </a:r>
            <a:r>
              <a:rPr sz="3600" spc="-185" dirty="0"/>
              <a:t>r</a:t>
            </a:r>
            <a:r>
              <a:rPr sz="3600" spc="55" dirty="0"/>
              <a:t>og</a:t>
            </a:r>
            <a:r>
              <a:rPr sz="3600" spc="-45" dirty="0"/>
              <a:t>r</a:t>
            </a:r>
            <a:r>
              <a:rPr sz="3600" spc="-105" dirty="0"/>
              <a:t>a</a:t>
            </a:r>
            <a:r>
              <a:rPr sz="3600" spc="-95" dirty="0"/>
              <a:t>mmi</a:t>
            </a:r>
            <a:r>
              <a:rPr sz="3600" spc="30" dirty="0"/>
              <a:t>ng</a:t>
            </a:r>
            <a:r>
              <a:rPr sz="3600" spc="-215" dirty="0"/>
              <a:t> </a:t>
            </a:r>
            <a:r>
              <a:rPr sz="3600" spc="-110" dirty="0"/>
              <a:t>S</a:t>
            </a:r>
            <a:r>
              <a:rPr sz="3600" spc="-100" dirty="0"/>
              <a:t>e</a:t>
            </a:r>
            <a:r>
              <a:rPr sz="3600" spc="-70" dirty="0"/>
              <a:t>rv</a:t>
            </a:r>
            <a:r>
              <a:rPr sz="3600" spc="-95" dirty="0"/>
              <a:t>l</a:t>
            </a:r>
            <a:r>
              <a:rPr sz="3600" spc="-50" dirty="0"/>
              <a:t>e</a:t>
            </a:r>
            <a:r>
              <a:rPr sz="3600" spc="-35" dirty="0"/>
              <a:t>ts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383" y="0"/>
            <a:ext cx="3608832" cy="67726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5103" y="2363138"/>
            <a:ext cx="5204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Creating</a:t>
            </a:r>
            <a:r>
              <a:rPr spc="-130" dirty="0"/>
              <a:t> </a:t>
            </a:r>
            <a:r>
              <a:rPr spc="-60" dirty="0"/>
              <a:t>Servlets</a:t>
            </a:r>
            <a:r>
              <a:rPr spc="-125" dirty="0"/>
              <a:t> </a:t>
            </a:r>
            <a:r>
              <a:rPr spc="-65" dirty="0"/>
              <a:t>in</a:t>
            </a:r>
            <a:r>
              <a:rPr spc="-150" dirty="0"/>
              <a:t> </a:t>
            </a:r>
            <a:r>
              <a:rPr dirty="0"/>
              <a:t>Packages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235103" y="3216424"/>
            <a:ext cx="5261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latin typeface="Verdana" panose="020B0604030504040204"/>
                <a:cs typeface="Verdana" panose="020B0604030504040204"/>
              </a:rPr>
              <a:t>Package</a:t>
            </a:r>
            <a:r>
              <a:rPr sz="28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latin typeface="Verdana" panose="020B0604030504040204"/>
                <a:cs typeface="Verdana" panose="020B0604030504040204"/>
              </a:rPr>
              <a:t>Servlets</a:t>
            </a:r>
            <a:r>
              <a:rPr sz="2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Deployment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962" y="3124494"/>
            <a:ext cx="60013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Creating</a:t>
            </a:r>
            <a:r>
              <a:rPr sz="3200" spc="-180" dirty="0"/>
              <a:t> </a:t>
            </a:r>
            <a:r>
              <a:rPr sz="3200" spc="-45" dirty="0"/>
              <a:t>Servlets</a:t>
            </a:r>
            <a:r>
              <a:rPr sz="3200" spc="-200" dirty="0"/>
              <a:t> </a:t>
            </a:r>
            <a:r>
              <a:rPr sz="3200" spc="-50" dirty="0"/>
              <a:t>in</a:t>
            </a:r>
            <a:r>
              <a:rPr sz="3200" spc="-170" dirty="0"/>
              <a:t> </a:t>
            </a:r>
            <a:r>
              <a:rPr sz="3200" spc="15" dirty="0"/>
              <a:t>Packages</a:t>
            </a:r>
            <a:endParaRPr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272" y="2551637"/>
            <a:ext cx="4491355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3840"/>
              </a:lnSpc>
              <a:spcBef>
                <a:spcPts val="105"/>
              </a:spcBef>
            </a:pPr>
            <a:r>
              <a:rPr sz="3200" spc="5" dirty="0">
                <a:solidFill>
                  <a:srgbClr val="ED7D31"/>
                </a:solidFill>
              </a:rPr>
              <a:t>Basic</a:t>
            </a:r>
            <a:r>
              <a:rPr sz="3200" spc="-200" dirty="0">
                <a:solidFill>
                  <a:srgbClr val="ED7D31"/>
                </a:solidFill>
              </a:rPr>
              <a:t> </a:t>
            </a:r>
            <a:r>
              <a:rPr sz="3200" spc="35" dirty="0">
                <a:solidFill>
                  <a:srgbClr val="ED7D31"/>
                </a:solidFill>
              </a:rPr>
              <a:t>Folder</a:t>
            </a:r>
            <a:r>
              <a:rPr sz="3200" spc="-190" dirty="0">
                <a:solidFill>
                  <a:srgbClr val="ED7D31"/>
                </a:solidFill>
              </a:rPr>
              <a:t> </a:t>
            </a:r>
            <a:r>
              <a:rPr sz="3200" spc="-45" dirty="0">
                <a:solidFill>
                  <a:srgbClr val="ED7D31"/>
                </a:solidFill>
              </a:rPr>
              <a:t>Structure</a:t>
            </a:r>
            <a:endParaRPr sz="3200"/>
          </a:p>
          <a:p>
            <a:pPr marL="2181225" marR="5080" indent="-478790" algn="r">
              <a:lnSpc>
                <a:spcPct val="100000"/>
              </a:lnSpc>
            </a:pPr>
            <a:r>
              <a:rPr sz="3200" spc="5" dirty="0">
                <a:solidFill>
                  <a:srgbClr val="ED7D31"/>
                </a:solidFill>
              </a:rPr>
              <a:t>for</a:t>
            </a:r>
            <a:r>
              <a:rPr sz="3200" spc="-204" dirty="0">
                <a:solidFill>
                  <a:srgbClr val="ED7D31"/>
                </a:solidFill>
              </a:rPr>
              <a:t> </a:t>
            </a:r>
            <a:r>
              <a:rPr sz="3200" spc="-60" dirty="0">
                <a:solidFill>
                  <a:srgbClr val="ED7D31"/>
                </a:solidFill>
              </a:rPr>
              <a:t>Servlet</a:t>
            </a:r>
            <a:r>
              <a:rPr sz="3200" spc="-195" dirty="0">
                <a:solidFill>
                  <a:srgbClr val="ED7D31"/>
                </a:solidFill>
              </a:rPr>
              <a:t> </a:t>
            </a:r>
            <a:r>
              <a:rPr sz="3200" spc="5" dirty="0">
                <a:solidFill>
                  <a:srgbClr val="ED7D31"/>
                </a:solidFill>
              </a:rPr>
              <a:t>for </a:t>
            </a:r>
            <a:r>
              <a:rPr sz="3200" spc="-1110" dirty="0">
                <a:solidFill>
                  <a:srgbClr val="ED7D31"/>
                </a:solidFill>
              </a:rPr>
              <a:t> </a:t>
            </a:r>
            <a:r>
              <a:rPr sz="3200" spc="340" dirty="0">
                <a:solidFill>
                  <a:srgbClr val="ED7D31"/>
                </a:solidFill>
              </a:rPr>
              <a:t>A</a:t>
            </a:r>
            <a:r>
              <a:rPr sz="3200" spc="114" dirty="0">
                <a:solidFill>
                  <a:srgbClr val="ED7D31"/>
                </a:solidFill>
              </a:rPr>
              <a:t>pp</a:t>
            </a:r>
            <a:r>
              <a:rPr sz="3200" spc="-30" dirty="0">
                <a:solidFill>
                  <a:srgbClr val="ED7D31"/>
                </a:solidFill>
              </a:rPr>
              <a:t>lic</a:t>
            </a:r>
            <a:r>
              <a:rPr sz="3200" spc="-50" dirty="0">
                <a:solidFill>
                  <a:srgbClr val="ED7D31"/>
                </a:solidFill>
              </a:rPr>
              <a:t>a</a:t>
            </a:r>
            <a:r>
              <a:rPr sz="3200" spc="20" dirty="0">
                <a:solidFill>
                  <a:srgbClr val="ED7D31"/>
                </a:solidFill>
              </a:rPr>
              <a:t>t</a:t>
            </a:r>
            <a:r>
              <a:rPr sz="3200" spc="-5" dirty="0">
                <a:solidFill>
                  <a:srgbClr val="ED7D31"/>
                </a:solidFill>
              </a:rPr>
              <a:t>i</a:t>
            </a:r>
            <a:r>
              <a:rPr sz="3200" spc="15" dirty="0">
                <a:solidFill>
                  <a:srgbClr val="ED7D31"/>
                </a:solidFill>
              </a:rPr>
              <a:t>o</a:t>
            </a:r>
            <a:r>
              <a:rPr sz="3200" spc="-65" dirty="0">
                <a:solidFill>
                  <a:srgbClr val="ED7D31"/>
                </a:solidFill>
              </a:rPr>
              <a:t>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736335" y="1744979"/>
            <a:ext cx="27940" cy="4128770"/>
          </a:xfrm>
          <a:custGeom>
            <a:avLst/>
            <a:gdLst/>
            <a:ahLst/>
            <a:cxnLst/>
            <a:rect l="l" t="t" r="r" b="b"/>
            <a:pathLst>
              <a:path w="27939" h="4128770">
                <a:moveTo>
                  <a:pt x="0" y="0"/>
                </a:moveTo>
                <a:lnTo>
                  <a:pt x="27711" y="4128655"/>
                </a:lnTo>
              </a:path>
            </a:pathLst>
          </a:custGeom>
          <a:ln w="6096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17791" y="1997964"/>
            <a:ext cx="3877055" cy="38770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709" y="3124494"/>
            <a:ext cx="6063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5" dirty="0"/>
              <a:t>Package</a:t>
            </a:r>
            <a:r>
              <a:rPr sz="3200" spc="-175" dirty="0"/>
              <a:t> </a:t>
            </a:r>
            <a:r>
              <a:rPr sz="3200" spc="-45" dirty="0"/>
              <a:t>Servlets</a:t>
            </a:r>
            <a:r>
              <a:rPr sz="3200" spc="-180" dirty="0"/>
              <a:t> </a:t>
            </a:r>
            <a:r>
              <a:rPr sz="3200" dirty="0"/>
              <a:t>Deployment</a:t>
            </a:r>
            <a:endParaRPr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1543" y="345974"/>
            <a:ext cx="2931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Hot</a:t>
            </a:r>
            <a:r>
              <a:rPr sz="2800" spc="-24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6185" y="1410467"/>
            <a:ext cx="4201160" cy="237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12065" indent="675005" algn="r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Verdana" panose="020B0604030504040204"/>
                <a:cs typeface="Verdana" panose="020B0604030504040204"/>
              </a:rPr>
              <a:t>Deploy</a:t>
            </a:r>
            <a:r>
              <a:rPr sz="24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and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undeploy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web</a:t>
            </a:r>
            <a:r>
              <a:rPr sz="24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applications</a:t>
            </a:r>
            <a:r>
              <a:rPr sz="24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with</a:t>
            </a:r>
            <a:r>
              <a:rPr sz="24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out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restarting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2520315" algn="r">
              <a:lnSpc>
                <a:spcPct val="100000"/>
              </a:lnSpc>
              <a:spcBef>
                <a:spcPts val="1235"/>
              </a:spcBef>
            </a:pPr>
            <a:r>
              <a:rPr sz="2400" spc="19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2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4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tage  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Prevents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from 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manual 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restart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of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production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469" y="4127758"/>
            <a:ext cx="783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973" y="4859279"/>
            <a:ext cx="47536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5080" indent="-276225" algn="r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Verdana" panose="020B0604030504040204"/>
                <a:cs typeface="Verdana" panose="020B0604030504040204"/>
              </a:rPr>
              <a:t>Simultaneous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deployment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in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all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nodes,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resulting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in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latin typeface="Verdana" panose="020B0604030504040204"/>
                <a:cs typeface="Verdana" panose="020B0604030504040204"/>
              </a:rPr>
              <a:t>down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time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Out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memory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issues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87087" y="850391"/>
            <a:ext cx="83185" cy="5579745"/>
          </a:xfrm>
          <a:custGeom>
            <a:avLst/>
            <a:gdLst/>
            <a:ahLst/>
            <a:cxnLst/>
            <a:rect l="l" t="t" r="r" b="b"/>
            <a:pathLst>
              <a:path w="83185" h="5579745">
                <a:moveTo>
                  <a:pt x="83121" y="0"/>
                </a:moveTo>
                <a:lnTo>
                  <a:pt x="0" y="5579706"/>
                </a:lnTo>
              </a:path>
            </a:pathLst>
          </a:custGeom>
          <a:ln w="6096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22668" y="276960"/>
            <a:ext cx="3108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0" dirty="0">
                <a:solidFill>
                  <a:srgbClr val="ED7D31"/>
                </a:solidFill>
              </a:rPr>
              <a:t>Cold</a:t>
            </a:r>
            <a:r>
              <a:rPr spc="-229" dirty="0">
                <a:solidFill>
                  <a:srgbClr val="ED7D31"/>
                </a:solidFill>
              </a:rPr>
              <a:t> </a:t>
            </a:r>
            <a:r>
              <a:rPr dirty="0">
                <a:solidFill>
                  <a:srgbClr val="ED7D31"/>
                </a:solidFill>
              </a:rPr>
              <a:t>Deployment</a:t>
            </a:r>
            <a:endParaRPr dirty="0">
              <a:solidFill>
                <a:srgbClr val="ED7D3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9168" y="1191464"/>
            <a:ext cx="4473575" cy="259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Require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one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or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more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instances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of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the 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server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to </a:t>
            </a:r>
            <a:r>
              <a:rPr sz="24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restart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reflect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changes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740025">
              <a:lnSpc>
                <a:spcPct val="100000"/>
              </a:lnSpc>
            </a:pPr>
            <a:r>
              <a:rPr sz="2400" spc="2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Advantage </a:t>
            </a:r>
            <a:r>
              <a:rPr sz="2400" spc="-83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latin typeface="Verdana" panose="020B0604030504040204"/>
                <a:cs typeface="Verdana" panose="020B0604030504040204"/>
              </a:rPr>
              <a:t>No</a:t>
            </a:r>
            <a:r>
              <a:rPr sz="24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caching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95" dirty="0"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out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memory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issues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9168" y="4127298"/>
            <a:ext cx="783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9168" y="4858818"/>
            <a:ext cx="3086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Verdana" panose="020B0604030504040204"/>
                <a:cs typeface="Verdana" panose="020B0604030504040204"/>
              </a:rPr>
              <a:t>Outage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cost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more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955" y="2663319"/>
            <a:ext cx="280162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3440" algn="r">
              <a:lnSpc>
                <a:spcPct val="100000"/>
              </a:lnSpc>
              <a:spcBef>
                <a:spcPts val="100"/>
              </a:spcBef>
            </a:pPr>
            <a:r>
              <a:rPr sz="3600" spc="18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8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8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4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ge  </a:t>
            </a:r>
            <a:r>
              <a:rPr sz="3600" spc="-5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Servlets </a:t>
            </a:r>
            <a:r>
              <a:rPr sz="3600" spc="-4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5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4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3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9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1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60062" y="1455419"/>
            <a:ext cx="13970" cy="4613910"/>
          </a:xfrm>
          <a:custGeom>
            <a:avLst/>
            <a:gdLst/>
            <a:ahLst/>
            <a:cxnLst/>
            <a:rect l="l" t="t" r="r" b="b"/>
            <a:pathLst>
              <a:path w="13970" h="4613910">
                <a:moveTo>
                  <a:pt x="13855" y="0"/>
                </a:moveTo>
                <a:lnTo>
                  <a:pt x="0" y="4613567"/>
                </a:lnTo>
              </a:path>
            </a:pathLst>
          </a:custGeom>
          <a:ln w="6096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41140" y="3102969"/>
            <a:ext cx="6417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Verdana" panose="020B0604030504040204"/>
                <a:cs typeface="Verdana" panose="020B0604030504040204"/>
              </a:rPr>
              <a:t>Copy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web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archive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webapps/of</a:t>
            </a:r>
            <a:r>
              <a:rPr sz="24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Tomcat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1140" y="3834489"/>
            <a:ext cx="6841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"Manager"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web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3496055" cy="68488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22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Creating</a:t>
            </a:r>
            <a:r>
              <a:rPr spc="-130" dirty="0"/>
              <a:t> </a:t>
            </a:r>
            <a:r>
              <a:rPr spc="-60" dirty="0"/>
              <a:t>Servlets</a:t>
            </a:r>
            <a:r>
              <a:rPr spc="-125" dirty="0"/>
              <a:t> </a:t>
            </a:r>
            <a:r>
              <a:rPr spc="-65" dirty="0"/>
              <a:t>in</a:t>
            </a:r>
            <a:r>
              <a:rPr spc="-150" dirty="0"/>
              <a:t> </a:t>
            </a:r>
            <a:r>
              <a:rPr dirty="0"/>
              <a:t>Packages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193540" y="3415060"/>
            <a:ext cx="5261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latin typeface="Verdana" panose="020B0604030504040204"/>
                <a:cs typeface="Verdana" panose="020B0604030504040204"/>
              </a:rPr>
              <a:t>Package</a:t>
            </a:r>
            <a:r>
              <a:rPr sz="28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latin typeface="Verdana" panose="020B0604030504040204"/>
                <a:cs typeface="Verdana" panose="020B0604030504040204"/>
              </a:rPr>
              <a:t>Servlets</a:t>
            </a:r>
            <a:r>
              <a:rPr sz="2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Deployment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WPS Presentation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Java EE : Programming Servlets</vt:lpstr>
      <vt:lpstr>Creating Servlets in Packages</vt:lpstr>
      <vt:lpstr>Creating Servlets in Packages</vt:lpstr>
      <vt:lpstr>for Servlet for  Application</vt:lpstr>
      <vt:lpstr>Package Servlets Deployment</vt:lpstr>
      <vt:lpstr>Cold Deployment</vt:lpstr>
      <vt:lpstr>PowerPoint 演示文稿</vt:lpstr>
      <vt:lpstr>Creating Servlets in Packages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: Programming Servlets</dc:title>
  <dc:creator>sekhar srinivasan</dc:creator>
  <cp:lastModifiedBy>Steve Sam</cp:lastModifiedBy>
  <cp:revision>2</cp:revision>
  <dcterms:created xsi:type="dcterms:W3CDTF">2022-10-05T17:37:43Z</dcterms:created>
  <dcterms:modified xsi:type="dcterms:W3CDTF">2022-10-05T17:38:31Z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2022-10-05T05:30:00Z</vt:filetime>
  </property>
  <property fmtid="{D5CDD505-2E9C-101B-9397-08002B2CF9AE}" pid="5" name="ICV">
    <vt:lpwstr>0B1D70294ADC438DB267047EA42CDFAF</vt:lpwstr>
  </property>
  <property fmtid="{D5CDD505-2E9C-101B-9397-08002B2CF9AE}" pid="6" name="KSOProductBuildVer">
    <vt:lpwstr>1033-11.2.0.11341</vt:lpwstr>
  </property>
</Properties>
</file>