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5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0" y="1761744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136" y="2429255"/>
            <a:ext cx="5151120" cy="397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33744" y="2429255"/>
            <a:ext cx="5151120" cy="397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4191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0455" y="2590654"/>
            <a:ext cx="1061108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135" y="2429255"/>
            <a:ext cx="10777728" cy="397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2823" y="1391846"/>
            <a:ext cx="8959850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715">
              <a:lnSpc>
                <a:spcPts val="4860"/>
              </a:lnSpc>
              <a:spcBef>
                <a:spcPts val="710"/>
              </a:spcBef>
            </a:pPr>
            <a:r>
              <a:rPr sz="4500" spc="175" dirty="0">
                <a:solidFill>
                  <a:srgbClr val="181717"/>
                </a:solidFill>
              </a:rPr>
              <a:t>P</a:t>
            </a:r>
            <a:r>
              <a:rPr sz="4500" spc="-305" dirty="0">
                <a:solidFill>
                  <a:srgbClr val="181717"/>
                </a:solidFill>
              </a:rPr>
              <a:t>r</a:t>
            </a:r>
            <a:r>
              <a:rPr sz="4500" spc="-70" dirty="0">
                <a:solidFill>
                  <a:srgbClr val="181717"/>
                </a:solidFill>
              </a:rPr>
              <a:t>o</a:t>
            </a:r>
            <a:r>
              <a:rPr sz="4500" spc="-160" dirty="0">
                <a:solidFill>
                  <a:srgbClr val="181717"/>
                </a:solidFill>
              </a:rPr>
              <a:t>v</a:t>
            </a:r>
            <a:r>
              <a:rPr sz="4500" spc="-130" dirty="0">
                <a:solidFill>
                  <a:srgbClr val="181717"/>
                </a:solidFill>
              </a:rPr>
              <a:t>i</a:t>
            </a:r>
            <a:r>
              <a:rPr sz="4500" spc="-20" dirty="0">
                <a:solidFill>
                  <a:srgbClr val="181717"/>
                </a:solidFill>
              </a:rPr>
              <a:t>d</a:t>
            </a:r>
            <a:r>
              <a:rPr sz="4500" spc="-65" dirty="0">
                <a:solidFill>
                  <a:srgbClr val="181717"/>
                </a:solidFill>
              </a:rPr>
              <a:t>i</a:t>
            </a:r>
            <a:r>
              <a:rPr sz="4500" spc="-60" dirty="0">
                <a:solidFill>
                  <a:srgbClr val="181717"/>
                </a:solidFill>
              </a:rPr>
              <a:t>n</a:t>
            </a:r>
            <a:r>
              <a:rPr sz="4500" spc="50" dirty="0">
                <a:solidFill>
                  <a:srgbClr val="181717"/>
                </a:solidFill>
              </a:rPr>
              <a:t>g</a:t>
            </a:r>
            <a:r>
              <a:rPr sz="4500" spc="-490" dirty="0">
                <a:solidFill>
                  <a:srgbClr val="181717"/>
                </a:solidFill>
              </a:rPr>
              <a:t> </a:t>
            </a:r>
            <a:r>
              <a:rPr sz="4500" spc="-200" dirty="0">
                <a:solidFill>
                  <a:srgbClr val="181717"/>
                </a:solidFill>
              </a:rPr>
              <a:t>Serv</a:t>
            </a:r>
            <a:r>
              <a:rPr sz="4500" spc="-150" dirty="0">
                <a:solidFill>
                  <a:srgbClr val="181717"/>
                </a:solidFill>
              </a:rPr>
              <a:t>l</a:t>
            </a:r>
            <a:r>
              <a:rPr sz="4500" spc="-95" dirty="0">
                <a:solidFill>
                  <a:srgbClr val="181717"/>
                </a:solidFill>
              </a:rPr>
              <a:t>e</a:t>
            </a:r>
            <a:r>
              <a:rPr sz="4500" spc="10" dirty="0">
                <a:solidFill>
                  <a:srgbClr val="181717"/>
                </a:solidFill>
              </a:rPr>
              <a:t>t</a:t>
            </a:r>
            <a:r>
              <a:rPr sz="4500" spc="-495" dirty="0">
                <a:solidFill>
                  <a:srgbClr val="181717"/>
                </a:solidFill>
              </a:rPr>
              <a:t> </a:t>
            </a:r>
            <a:r>
              <a:rPr sz="4500" spc="-5" dirty="0">
                <a:solidFill>
                  <a:srgbClr val="181717"/>
                </a:solidFill>
              </a:rPr>
              <a:t>M</a:t>
            </a:r>
            <a:r>
              <a:rPr sz="4500" spc="-95" dirty="0">
                <a:solidFill>
                  <a:srgbClr val="181717"/>
                </a:solidFill>
              </a:rPr>
              <a:t>e</a:t>
            </a:r>
            <a:r>
              <a:rPr sz="4500" spc="-105" dirty="0">
                <a:solidFill>
                  <a:srgbClr val="181717"/>
                </a:solidFill>
              </a:rPr>
              <a:t>t</a:t>
            </a:r>
            <a:r>
              <a:rPr sz="4500" spc="-114" dirty="0">
                <a:solidFill>
                  <a:srgbClr val="181717"/>
                </a:solidFill>
              </a:rPr>
              <a:t>ad</a:t>
            </a:r>
            <a:r>
              <a:rPr sz="4500" spc="-140" dirty="0">
                <a:solidFill>
                  <a:srgbClr val="181717"/>
                </a:solidFill>
              </a:rPr>
              <a:t>a</a:t>
            </a:r>
            <a:r>
              <a:rPr sz="4500" spc="-75" dirty="0">
                <a:solidFill>
                  <a:srgbClr val="181717"/>
                </a:solidFill>
              </a:rPr>
              <a:t>t</a:t>
            </a:r>
            <a:r>
              <a:rPr sz="4500" spc="-100" dirty="0">
                <a:solidFill>
                  <a:srgbClr val="181717"/>
                </a:solidFill>
              </a:rPr>
              <a:t>a</a:t>
            </a:r>
            <a:r>
              <a:rPr sz="4500" spc="-490" dirty="0">
                <a:solidFill>
                  <a:srgbClr val="181717"/>
                </a:solidFill>
              </a:rPr>
              <a:t> </a:t>
            </a:r>
            <a:r>
              <a:rPr sz="4500" spc="-210" dirty="0">
                <a:solidFill>
                  <a:srgbClr val="181717"/>
                </a:solidFill>
              </a:rPr>
              <a:t>u</a:t>
            </a:r>
            <a:r>
              <a:rPr sz="4500" spc="-190" dirty="0">
                <a:solidFill>
                  <a:srgbClr val="181717"/>
                </a:solidFill>
              </a:rPr>
              <a:t>s</a:t>
            </a:r>
            <a:r>
              <a:rPr sz="4500" spc="-160" dirty="0">
                <a:solidFill>
                  <a:srgbClr val="181717"/>
                </a:solidFill>
              </a:rPr>
              <a:t>i</a:t>
            </a:r>
            <a:r>
              <a:rPr sz="4500" spc="-70" dirty="0">
                <a:solidFill>
                  <a:srgbClr val="181717"/>
                </a:solidFill>
              </a:rPr>
              <a:t>ng  </a:t>
            </a:r>
            <a:r>
              <a:rPr sz="4500" spc="-65" dirty="0">
                <a:solidFill>
                  <a:srgbClr val="181717"/>
                </a:solidFill>
              </a:rPr>
              <a:t>Annotations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" y="1917065"/>
            <a:ext cx="424942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Assisted Practice</a:t>
            </a:r>
            <a:b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</a:b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0340" y="3108050"/>
            <a:ext cx="229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@WebInitParam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26630">
              <a:lnSpc>
                <a:spcPct val="100000"/>
              </a:lnSpc>
              <a:spcBef>
                <a:spcPts val="105"/>
              </a:spcBef>
            </a:pPr>
            <a:r>
              <a:rPr spc="40" dirty="0"/>
              <a:t>@WebFilter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1744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9326" y="1696085"/>
            <a:ext cx="964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  <a:tab pos="5094605" algn="l"/>
              </a:tabLst>
            </a:pP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onfiguration</a:t>
            </a:r>
            <a:r>
              <a:rPr sz="2800" spc="2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Web.xml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file	</a:t>
            </a:r>
            <a:r>
              <a:rPr sz="2800" spc="-5" dirty="0">
                <a:solidFill>
                  <a:srgbClr val="5B9BD5"/>
                </a:solidFill>
                <a:latin typeface="Arial MT"/>
                <a:cs typeface="Arial MT"/>
              </a:rPr>
              <a:t>•</a:t>
            </a:r>
            <a:r>
              <a:rPr sz="2800" spc="30" dirty="0">
                <a:solidFill>
                  <a:srgbClr val="5B9BD5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800" spc="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@WebFilter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Annotation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744" y="2429255"/>
            <a:ext cx="5151120" cy="4191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@WebFilter(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000" spc="-5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endParaRPr sz="2000" spc="-5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“/</a:t>
            </a:r>
            <a:r>
              <a:rPr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sers”  or    “/*”   or    ServletNames = “servlet1”</a:t>
            </a:r>
            <a:r>
              <a:rPr lang="en-US"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or</a:t>
            </a:r>
            <a:endParaRPr lang="en-US" sz="20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 marR="2476500">
              <a:lnSpc>
                <a:spcPct val="101000"/>
              </a:lnSpc>
              <a:spcBef>
                <a:spcPts val="210"/>
              </a:spcBef>
            </a:pP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ServletNames = {“servlet1”, “</a:t>
            </a:r>
            <a:r>
              <a:rPr lang="en-US" sz="2000" spc="-2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servlet2”}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9535" marR="571500">
              <a:lnSpc>
                <a:spcPct val="100000"/>
              </a:lnSpc>
            </a:pPr>
            <a:endParaRPr sz="2250">
              <a:latin typeface="Calibri" panose="020F0502020204030204"/>
              <a:cs typeface="Calibri" panose="020F0502020204030204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3000" spc="-135" baseline="1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3000" spc="-135" baseline="1100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20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MyFilter</a:t>
            </a:r>
            <a:r>
              <a:rPr sz="20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implements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1891665" algn="ctr">
              <a:lnSpc>
                <a:spcPct val="100000"/>
              </a:lnSpc>
              <a:spcBef>
                <a:spcPts val="192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Filter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…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4881880" algn="l">
              <a:lnSpc>
                <a:spcPct val="100000"/>
              </a:lnSpc>
              <a:spcBef>
                <a:spcPts val="760"/>
              </a:spcBef>
            </a:pPr>
            <a:r>
              <a:rPr lang="en-US"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      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94731" y="516018"/>
            <a:ext cx="2713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 panose="020F0302020204030204"/>
                <a:cs typeface="Calibri Light" panose="020F0302020204030204"/>
              </a:rPr>
              <a:t>@WebFilter</a:t>
            </a:r>
            <a:endParaRPr spc="-2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429255"/>
            <a:ext cx="5151120" cy="40189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6365">
              <a:lnSpc>
                <a:spcPct val="100000"/>
              </a:lnSpc>
              <a:spcBef>
                <a:spcPts val="23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&lt;web-app&gt;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&lt;filter-name&gt;f1&lt;/filter-name&gt;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&lt;filter-class&gt;MyFilter&lt;/filter-class&gt;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&lt;/filter&gt;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&lt;filter-name&gt;f1&lt;/filter-name&gt;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&lt;url-pattern&gt;/servlet1&lt;/url-pattern&gt;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&lt;/filter-mapping&gt;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&lt;/web-app&gt;</a:t>
            </a:r>
            <a:endParaRPr sz="2000" spc="-5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329690" y="683260"/>
          <a:ext cx="9532620" cy="549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25000" imgH="5486400" progId="Paint.Picture">
                  <p:embed/>
                </p:oleObj>
              </mc:Choice>
              <mc:Fallback>
                <p:oleObj name="" r:id="rId1" imgW="9525000" imgH="5486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9690" y="683260"/>
                        <a:ext cx="9532620" cy="549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45" y="1917065"/>
            <a:ext cx="42627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  <a:sym typeface="+mn-ea"/>
              </a:rPr>
              <a:t>Assisted Practice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0340" y="3108050"/>
            <a:ext cx="173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@WebFilter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890270"/>
            <a:ext cx="1022985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103" y="1910108"/>
            <a:ext cx="5916295" cy="23634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lr>
                <a:srgbClr val="ED7D31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ervlet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API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4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introduced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Annotations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508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javax.servlet.annotation package provides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400" spc="-53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annotation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types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spc="-3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replace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XML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configuration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web.xml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Development</a:t>
            </a:r>
            <a:r>
              <a:rPr sz="2400" spc="-2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400" spc="-2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easy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00695" y="2017799"/>
            <a:ext cx="2450349" cy="2450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0338" y="2122530"/>
            <a:ext cx="2030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Clr>
                <a:srgbClr val="5B9BD5"/>
              </a:buClr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</a:t>
            </a: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WebServlet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338" y="3108558"/>
            <a:ext cx="2415540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</a:t>
            </a:r>
            <a:r>
              <a:rPr sz="2400" spc="-8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spc="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bIn</a:t>
            </a: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5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ams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buClr>
                <a:srgbClr val="5B9BD5"/>
              </a:buClr>
              <a:buFont typeface="Arial MT"/>
              <a:buChar char="•"/>
            </a:pPr>
            <a:endParaRPr sz="40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@WebFilter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0337" y="1860095"/>
            <a:ext cx="175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Overview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1736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@</a:t>
            </a:r>
            <a:r>
              <a:rPr spc="225" dirty="0"/>
              <a:t>W</a:t>
            </a:r>
            <a:r>
              <a:rPr spc="75" dirty="0"/>
              <a:t>e</a:t>
            </a:r>
            <a:r>
              <a:rPr spc="85" dirty="0"/>
              <a:t>b</a:t>
            </a:r>
            <a:r>
              <a:rPr spc="-190" dirty="0"/>
              <a:t>S</a:t>
            </a:r>
            <a:r>
              <a:rPr spc="-70" dirty="0"/>
              <a:t>e</a:t>
            </a:r>
            <a:r>
              <a:rPr spc="-50" dirty="0"/>
              <a:t>r</a:t>
            </a:r>
            <a:r>
              <a:rPr spc="-55" dirty="0"/>
              <a:t>v</a:t>
            </a:r>
            <a:r>
              <a:rPr spc="-20" dirty="0"/>
              <a:t>l</a:t>
            </a:r>
            <a:r>
              <a:rPr spc="10" dirty="0"/>
              <a:t>et</a:t>
            </a:r>
            <a:endParaRPr spc="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1744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12192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9326" y="1696085"/>
            <a:ext cx="9907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  <a:tab pos="5094605" algn="l"/>
              </a:tabLst>
            </a:pP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onfiguration</a:t>
            </a:r>
            <a:r>
              <a:rPr sz="2800" spc="2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Web.xml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file	</a:t>
            </a:r>
            <a:r>
              <a:rPr sz="2800" spc="-5" dirty="0">
                <a:solidFill>
                  <a:srgbClr val="5B9BD5"/>
                </a:solidFill>
                <a:latin typeface="Arial MT"/>
                <a:cs typeface="Arial MT"/>
              </a:rPr>
              <a:t>•</a:t>
            </a:r>
            <a:r>
              <a:rPr sz="2800" spc="50" dirty="0">
                <a:solidFill>
                  <a:srgbClr val="5B9BD5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800" spc="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@WebServlet</a:t>
            </a:r>
            <a:r>
              <a:rPr sz="2800" spc="3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Annotation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3744" y="2429255"/>
            <a:ext cx="5151120" cy="3977640"/>
          </a:xfrm>
          <a:custGeom>
            <a:avLst/>
            <a:gdLst/>
            <a:ahLst/>
            <a:cxnLst/>
            <a:rect l="l" t="t" r="r" b="b"/>
            <a:pathLst>
              <a:path w="5151120" h="3977640">
                <a:moveTo>
                  <a:pt x="5151120" y="0"/>
                </a:moveTo>
                <a:lnTo>
                  <a:pt x="0" y="0"/>
                </a:lnTo>
                <a:lnTo>
                  <a:pt x="0" y="3977640"/>
                </a:lnTo>
                <a:lnTo>
                  <a:pt x="5151120" y="3977640"/>
                </a:lnTo>
                <a:lnTo>
                  <a:pt x="515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24505" y="2319211"/>
            <a:ext cx="225615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 marR="5080" indent="-56515">
              <a:lnSpc>
                <a:spcPct val="132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@WebServlet{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me=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“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”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1006" y="3581099"/>
            <a:ext cx="155765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Value=“/Hello”</a:t>
            </a:r>
            <a:endParaRPr sz="2000" b="1" spc="-10" dirty="0">
              <a:solidFill>
                <a:srgbClr val="FF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752" y="5097166"/>
            <a:ext cx="93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1061" y="3962227"/>
            <a:ext cx="3363595" cy="1270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230"/>
              </a:lnSpc>
              <a:spcBef>
                <a:spcPts val="105"/>
              </a:spcBef>
            </a:pPr>
            <a:r>
              <a:rPr sz="2000" b="1" spc="-15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urlPattern</a:t>
            </a:r>
            <a:r>
              <a:rPr sz="2000" b="1" spc="15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=</a:t>
            </a:r>
            <a:r>
              <a:rPr sz="2000" b="1" spc="-15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“/Hello”</a:t>
            </a:r>
            <a:endParaRPr sz="20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2230"/>
              </a:lnSpc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15035" marR="5080" indent="-915035">
              <a:lnSpc>
                <a:spcPts val="2160"/>
              </a:lnSpc>
              <a:spcBef>
                <a:spcPts val="1025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HelloServlet</a:t>
            </a:r>
            <a:r>
              <a:rPr sz="20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extends </a:t>
            </a:r>
            <a:r>
              <a:rPr sz="2000" spc="-4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HttpServlet</a:t>
            </a:r>
            <a:r>
              <a:rPr sz="20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93595" y="516018"/>
            <a:ext cx="3117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Calibri Light" panose="020F0302020204030204"/>
                <a:cs typeface="Calibri Light" panose="020F0302020204030204"/>
              </a:rPr>
              <a:t>@WebServlet</a:t>
            </a:r>
            <a:endParaRPr spc="-1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136" y="2429255"/>
            <a:ext cx="5151120" cy="39776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14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35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&lt;web-app&gt;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&lt;servlet-name&gt;Hello&lt;/servlet-name&gt;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tabLst>
                <a:tab pos="2117725" algn="l"/>
              </a:tabLst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&lt;servlet-class&gt;	</a:t>
            </a:r>
            <a:r>
              <a:rPr sz="3000" spc="-7" baseline="1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HelloServlet</a:t>
            </a:r>
            <a:endParaRPr sz="3000" baseline="100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&lt;/servlet-class&gt;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190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&lt;servlet-name&gt;Hello&lt;/servlet-name&gt;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0340">
              <a:lnSpc>
                <a:spcPct val="100000"/>
              </a:lnSpc>
              <a:spcBef>
                <a:spcPts val="750"/>
              </a:spcBef>
            </a:pP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&lt;url-pattern&gt;/Hello&lt;/url-pattern&gt;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&lt;/servlet-mapping&gt;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&lt;/web-app&gt;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103" y="1600228"/>
            <a:ext cx="2110740" cy="34759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escription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displayName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asynSupported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initParams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loadOnStartup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smallIcon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largeIcon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514600"/>
            <a:ext cx="4397375" cy="180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055" marR="5080" indent="0" algn="l">
              <a:lnSpc>
                <a:spcPct val="100000"/>
              </a:lnSpc>
              <a:spcBef>
                <a:spcPts val="100"/>
              </a:spcBef>
              <a:buNone/>
              <a:tabLst>
                <a:tab pos="1177290" algn="l"/>
              </a:tabLst>
            </a:pPr>
            <a:r>
              <a:rPr sz="3600" spc="-10" dirty="0">
                <a:latin typeface="Calibri Light" panose="020F0302020204030204"/>
                <a:cs typeface="Calibri Light" panose="020F0302020204030204"/>
              </a:rPr>
              <a:t>@</a:t>
            </a:r>
            <a:r>
              <a:rPr sz="3600" spc="-140" dirty="0">
                <a:latin typeface="Calibri Light" panose="020F0302020204030204"/>
                <a:cs typeface="Calibri Light" panose="020F0302020204030204"/>
              </a:rPr>
              <a:t>W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eb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3600" spc="25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v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l</a:t>
            </a:r>
            <a:r>
              <a:rPr sz="3600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t  </a:t>
            </a:r>
            <a:r>
              <a:rPr lang="en-US" sz="3600" dirty="0">
                <a:latin typeface="Calibri Light" panose="020F0302020204030204"/>
                <a:cs typeface="Calibri Light" panose="020F0302020204030204"/>
              </a:rPr>
              <a:t>  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nn</a:t>
            </a:r>
            <a:r>
              <a:rPr sz="36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3600" spc="-4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3600" spc="-4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3600" spc="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3600" spc="-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3600" spc="-1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3600" dirty="0">
                <a:latin typeface="Calibri Light" panose="020F0302020204030204"/>
                <a:cs typeface="Calibri Light" panose="020F0302020204030204"/>
              </a:rPr>
              <a:t>n</a:t>
            </a:r>
            <a:endParaRPr sz="3600">
              <a:latin typeface="Calibri Light" panose="020F0302020204030204"/>
              <a:cs typeface="Calibri Light" panose="020F0302020204030204"/>
            </a:endParaRPr>
          </a:p>
          <a:p>
            <a:pPr marR="5715" indent="0" algn="r">
              <a:lnSpc>
                <a:spcPct val="100000"/>
              </a:lnSpc>
              <a:spcBef>
                <a:spcPts val="995"/>
              </a:spcBef>
              <a:buNone/>
              <a:tabLst>
                <a:tab pos="228600" algn="l"/>
              </a:tabLst>
            </a:pPr>
            <a:r>
              <a:rPr sz="3600" spc="-5" dirty="0">
                <a:latin typeface="Calibri Light" panose="020F0302020204030204"/>
                <a:cs typeface="Calibri Light" panose="020F0302020204030204"/>
              </a:rPr>
              <a:t>-optional</a:t>
            </a:r>
            <a:r>
              <a:rPr sz="36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3600" spc="-10" dirty="0">
                <a:latin typeface="Calibri Light" panose="020F0302020204030204"/>
                <a:cs typeface="Calibri Light" panose="020F0302020204030204"/>
              </a:rPr>
              <a:t>elements</a:t>
            </a:r>
            <a:endParaRPr sz="3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95" y="1917065"/>
            <a:ext cx="44773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Assisted Practice</a:t>
            </a:r>
            <a:endParaRPr lang="en-US" sz="3600" spc="-5" dirty="0">
              <a:solidFill>
                <a:srgbClr val="FFFFFF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0340" y="3108050"/>
            <a:ext cx="1962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ED7D31"/>
                </a:solidFill>
                <a:latin typeface="Calibri" panose="020F0502020204030204"/>
                <a:cs typeface="Calibri" panose="020F0502020204030204"/>
              </a:rPr>
              <a:t>@WebServlet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11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@WebInitParam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326" y="1696085"/>
            <a:ext cx="4447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5B9BD5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onfiguration</a:t>
            </a:r>
            <a:r>
              <a:rPr sz="28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Web.xml</a:t>
            </a:r>
            <a:r>
              <a:rPr sz="28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file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1805" y="1702181"/>
            <a:ext cx="4866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600" spc="-4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5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@WebInitParam</a:t>
            </a:r>
            <a:r>
              <a:rPr sz="2600" spc="-6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600" spc="-10" dirty="0">
                <a:solidFill>
                  <a:srgbClr val="5B9BD5"/>
                </a:solidFill>
                <a:latin typeface="Calibri" panose="020F0502020204030204"/>
                <a:cs typeface="Calibri" panose="020F0502020204030204"/>
              </a:rPr>
              <a:t>Annotation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744" y="2429255"/>
            <a:ext cx="5151120" cy="32867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89535" marR="182118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@WebServlet(name="hello",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urlPatterns="/HelloServlet",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initParams={@WebInitParam(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0170" marR="1702435" indent="-1270">
              <a:lnSpc>
                <a:spcPts val="2030"/>
              </a:lnSpc>
              <a:spcBef>
                <a:spcPts val="38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name="user",value="</a:t>
            </a:r>
            <a:r>
              <a:rPr lang="en-US"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john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")})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public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HelloServlet</a:t>
            </a:r>
            <a:r>
              <a:rPr sz="20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extends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05205">
              <a:lnSpc>
                <a:spcPts val="2155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HttpServlet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20002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……..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71450" marR="2463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user</a:t>
            </a:r>
            <a:r>
              <a:rPr sz="20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getServletConfig().getInitParameter</a:t>
            </a:r>
            <a:r>
              <a:rPr sz="2000" spc="4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("user")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2115" y="516018"/>
            <a:ext cx="39389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libri Light" panose="020F0302020204030204"/>
                <a:cs typeface="Calibri Light" panose="020F0302020204030204"/>
              </a:rPr>
              <a:t>@WebInitParams</a:t>
            </a:r>
            <a:endParaRPr spc="-25" dirty="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429255"/>
            <a:ext cx="5151120" cy="40100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6365">
              <a:lnSpc>
                <a:spcPct val="100000"/>
              </a:lnSpc>
              <a:spcBef>
                <a:spcPts val="230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&lt;web-app&gt;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&lt;servlet-name&gt;Hello&lt;/servlet-name&gt;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 marR="13487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&lt;servlet-class&gt;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com.</a:t>
            </a:r>
            <a:r>
              <a:rPr lang="en-US"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dxc.servlets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.HelloServlet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&lt;/servlet-class&gt;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&lt;init-param&gt;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&lt;param-name&gt;user&lt;/param-name&gt;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6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&lt;param-value&gt;</a:t>
            </a:r>
            <a:r>
              <a:rPr lang="en-US"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john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&lt;/param-value&gt;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573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&lt;/init-param&gt;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2573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&lt;/servlet&gt;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5730">
              <a:lnSpc>
                <a:spcPts val="2285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&lt;/web-app&gt;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Presentation</Application>
  <PresentationFormat>On-screen Show (4:3)</PresentationFormat>
  <Paragraphs>155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Arial MT</vt:lpstr>
      <vt:lpstr>Calibri</vt:lpstr>
      <vt:lpstr>Calibri Light</vt:lpstr>
      <vt:lpstr>Microsoft YaHei</vt:lpstr>
      <vt:lpstr>Arial Unicode MS</vt:lpstr>
      <vt:lpstr>Office Theme</vt:lpstr>
      <vt:lpstr>Paint.Picture</vt:lpstr>
      <vt:lpstr>Providing Servlet Metadata using  Annotations</vt:lpstr>
      <vt:lpstr>PowerPoint 演示文稿</vt:lpstr>
      <vt:lpstr>Overview</vt:lpstr>
      <vt:lpstr>@WebServlet</vt:lpstr>
      <vt:lpstr>@WebServlet</vt:lpstr>
      <vt:lpstr>PowerPoint 演示文稿</vt:lpstr>
      <vt:lpstr>Assisted Practice</vt:lpstr>
      <vt:lpstr>@WebInitParam</vt:lpstr>
      <vt:lpstr>@WebInitParams</vt:lpstr>
      <vt:lpstr>Assisted Practice </vt:lpstr>
      <vt:lpstr>@WebFilter</vt:lpstr>
      <vt:lpstr>@WebFilter</vt:lpstr>
      <vt:lpstr>PowerPoint 演示文稿</vt:lpstr>
      <vt:lpstr>Assisted Practice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Servlet Metadata using  Annotations</dc:title>
  <dc:creator>sekhar</dc:creator>
  <cp:lastModifiedBy>steve</cp:lastModifiedBy>
  <cp:revision>3</cp:revision>
  <dcterms:created xsi:type="dcterms:W3CDTF">2022-10-05T18:56:00Z</dcterms:created>
  <dcterms:modified xsi:type="dcterms:W3CDTF">2022-10-10T09:31:47Z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2022-10-05T11:00:00Z</vt:filetime>
  </property>
  <property fmtid="{D5CDD505-2E9C-101B-9397-08002B2CF9AE}" pid="5" name="ICV">
    <vt:lpwstr>5469ABC0EA2F407D9180B11157E2405B</vt:lpwstr>
  </property>
  <property fmtid="{D5CDD505-2E9C-101B-9397-08002B2CF9AE}" pid="6" name="KSOProductBuildVer">
    <vt:lpwstr>1033-11.2.0.11341</vt:lpwstr>
  </property>
</Properties>
</file>