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3" r:id="rId59"/>
    <p:sldId id="314" r:id="rId60"/>
    <p:sldId id="312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notesMaster" Target="notesMasters/notesMaster1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0691" y="446023"/>
            <a:ext cx="418261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92427"/>
            <a:ext cx="5698490" cy="2124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8255" y="1902587"/>
            <a:ext cx="3790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80" dirty="0"/>
              <a:t>W</a:t>
            </a:r>
            <a:r>
              <a:rPr sz="3200" spc="-250" dirty="0"/>
              <a:t>h</a:t>
            </a:r>
            <a:r>
              <a:rPr sz="3200" spc="-170" dirty="0"/>
              <a:t>at</a:t>
            </a:r>
            <a:r>
              <a:rPr sz="3200" spc="-100" dirty="0"/>
              <a:t>’</a:t>
            </a:r>
            <a:r>
              <a:rPr sz="3200" spc="-260" dirty="0"/>
              <a:t>s</a:t>
            </a:r>
            <a:r>
              <a:rPr sz="3200" spc="-290" dirty="0"/>
              <a:t> </a:t>
            </a:r>
            <a:r>
              <a:rPr sz="3200" spc="-260" dirty="0"/>
              <a:t>N</a:t>
            </a:r>
            <a:r>
              <a:rPr sz="3200" spc="-315" dirty="0"/>
              <a:t>ew</a:t>
            </a:r>
            <a:r>
              <a:rPr sz="3200" spc="-300" dirty="0"/>
              <a:t> </a:t>
            </a:r>
            <a:r>
              <a:rPr sz="3200" spc="-95" dirty="0"/>
              <a:t>i</a:t>
            </a:r>
            <a:r>
              <a:rPr sz="3200" spc="-175" dirty="0"/>
              <a:t>n</a:t>
            </a:r>
            <a:r>
              <a:rPr sz="3200" spc="-295" dirty="0"/>
              <a:t> </a:t>
            </a:r>
            <a:r>
              <a:rPr sz="3200" spc="-285" dirty="0"/>
              <a:t>J</a:t>
            </a:r>
            <a:r>
              <a:rPr sz="3200" spc="-195" dirty="0"/>
              <a:t>a</a:t>
            </a:r>
            <a:r>
              <a:rPr sz="3200" spc="-185" dirty="0"/>
              <a:t>v</a:t>
            </a:r>
            <a:r>
              <a:rPr sz="3200" spc="-225" dirty="0"/>
              <a:t>a</a:t>
            </a:r>
            <a:r>
              <a:rPr sz="3200" spc="-300" dirty="0"/>
              <a:t> </a:t>
            </a:r>
            <a:r>
              <a:rPr sz="3200" spc="-260" dirty="0"/>
              <a:t>8</a:t>
            </a:r>
            <a:endParaRPr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8439" y="1842516"/>
            <a:ext cx="3843579" cy="13472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1604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42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3221" y="1871802"/>
            <a:ext cx="6250124" cy="18580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255385" cy="212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implements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 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3221" y="1871802"/>
            <a:ext cx="6250124" cy="18580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7766" y="4446920"/>
            <a:ext cx="6248629" cy="11126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255385" cy="396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implements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 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 marR="223520">
              <a:lnSpc>
                <a:spcPct val="100000"/>
              </a:lnSpc>
              <a:spcBef>
                <a:spcPts val="188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"d:/tmp"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File[]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dir.listFiles(fileFilter);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4289"/>
            <a:ext cx="7449311" cy="28006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8490" cy="309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"d:/tmp"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File[]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dir.listFiles(fileFilter);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550784" cy="923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32130">
              <a:lnSpc>
                <a:spcPct val="100000"/>
              </a:lnSpc>
              <a:spcBef>
                <a:spcPts val="1780"/>
              </a:spcBef>
            </a:pP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45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1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8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ance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25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400" b="1" i="1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75" dirty="0">
                <a:latin typeface="Trebuchet MS" panose="020B0603020202020204"/>
                <a:cs typeface="Trebuchet MS" panose="020B0603020202020204"/>
              </a:rPr>
              <a:t>ano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2400" b="1" i="1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90" dirty="0">
                <a:latin typeface="Trebuchet MS" panose="020B0603020202020204"/>
                <a:cs typeface="Trebuchet MS" panose="020B0603020202020204"/>
              </a:rPr>
              <a:t>us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i="1" spc="-17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ss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eas</a:t>
            </a:r>
            <a:r>
              <a:rPr sz="2400" b="1" i="1" spc="-204" dirty="0">
                <a:latin typeface="Trebuchet MS" panose="020B0603020202020204"/>
                <a:cs typeface="Trebuchet MS" panose="020B0603020202020204"/>
              </a:rPr>
              <a:t>ier</a:t>
            </a:r>
            <a:r>
              <a:rPr sz="2400" b="1" i="1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3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75" dirty="0">
                <a:latin typeface="Trebuchet MS" panose="020B0603020202020204"/>
                <a:cs typeface="Trebuchet MS" panose="020B0603020202020204"/>
              </a:rPr>
              <a:t>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550784" cy="151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427730" marR="5080" indent="-2895600">
              <a:lnSpc>
                <a:spcPts val="4680"/>
              </a:lnSpc>
              <a:spcBef>
                <a:spcPts val="235"/>
              </a:spcBef>
            </a:pP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45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1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8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ance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25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400" b="1" i="1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75" dirty="0">
                <a:latin typeface="Trebuchet MS" panose="020B0603020202020204"/>
                <a:cs typeface="Trebuchet MS" panose="020B0603020202020204"/>
              </a:rPr>
              <a:t>ano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2400" b="1" i="1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90" dirty="0">
                <a:latin typeface="Trebuchet MS" panose="020B0603020202020204"/>
                <a:cs typeface="Trebuchet MS" panose="020B0603020202020204"/>
              </a:rPr>
              <a:t>us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i="1" spc="-17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ss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eas</a:t>
            </a:r>
            <a:r>
              <a:rPr sz="2400" b="1" i="1" spc="-204" dirty="0">
                <a:latin typeface="Trebuchet MS" panose="020B0603020202020204"/>
                <a:cs typeface="Trebuchet MS" panose="020B0603020202020204"/>
              </a:rPr>
              <a:t>ier</a:t>
            </a:r>
            <a:r>
              <a:rPr sz="2400" b="1" i="1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3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e 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229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2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8490" cy="236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pc="-160" dirty="0"/>
              <a:t>Le</a:t>
            </a:r>
            <a:r>
              <a:rPr spc="-130" dirty="0"/>
              <a:t>t</a:t>
            </a:r>
            <a:r>
              <a:rPr spc="-85" dirty="0"/>
              <a:t>’</a:t>
            </a:r>
            <a:r>
              <a:rPr spc="-195" dirty="0"/>
              <a:t>s</a:t>
            </a:r>
            <a:r>
              <a:rPr spc="-165" dirty="0"/>
              <a:t> 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155" dirty="0"/>
              <a:t>e</a:t>
            </a:r>
            <a:r>
              <a:rPr spc="-180" dirty="0"/>
              <a:t> a</a:t>
            </a:r>
            <a:r>
              <a:rPr spc="-135" dirty="0"/>
              <a:t>n</a:t>
            </a:r>
            <a:r>
              <a:rPr spc="-175" dirty="0"/>
              <a:t> </a:t>
            </a:r>
            <a:r>
              <a:rPr spc="-180" dirty="0"/>
              <a:t>a</a:t>
            </a:r>
            <a:r>
              <a:rPr spc="-120" dirty="0"/>
              <a:t>n</a:t>
            </a:r>
            <a:r>
              <a:rPr spc="-125" dirty="0"/>
              <a:t>o</a:t>
            </a:r>
            <a:r>
              <a:rPr spc="-135" dirty="0"/>
              <a:t>ny</a:t>
            </a:r>
            <a:r>
              <a:rPr spc="-220" dirty="0"/>
              <a:t>m</a:t>
            </a:r>
            <a:r>
              <a:rPr spc="-110" dirty="0"/>
              <a:t>o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215" dirty="0"/>
              <a:t> </a:t>
            </a:r>
            <a:r>
              <a:rPr spc="-155" dirty="0"/>
              <a:t>c</a:t>
            </a:r>
            <a:r>
              <a:rPr spc="-90" dirty="0"/>
              <a:t>l</a:t>
            </a:r>
            <a:r>
              <a:rPr spc="-190" dirty="0"/>
              <a:t>as</a:t>
            </a:r>
            <a:r>
              <a:rPr spc="-195" dirty="0"/>
              <a:t>s</a:t>
            </a:r>
            <a:endParaRPr spc="-195" dirty="0"/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34721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13187" y="2708148"/>
            <a:ext cx="4131310" cy="2165985"/>
            <a:chOff x="5013187" y="2708148"/>
            <a:chExt cx="4131310" cy="2165985"/>
          </a:xfrm>
        </p:grpSpPr>
        <p:sp>
          <p:nvSpPr>
            <p:cNvPr id="9" name="object 9"/>
            <p:cNvSpPr/>
            <p:nvPr/>
          </p:nvSpPr>
          <p:spPr>
            <a:xfrm>
              <a:off x="5032239" y="3023527"/>
              <a:ext cx="858519" cy="763270"/>
            </a:xfrm>
            <a:custGeom>
              <a:avLst/>
              <a:gdLst/>
              <a:ahLst/>
              <a:cxnLst/>
              <a:rect l="l" t="t" r="r" b="b"/>
              <a:pathLst>
                <a:path w="858520" h="763270">
                  <a:moveTo>
                    <a:pt x="858202" y="7630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32237" y="3023532"/>
              <a:ext cx="130175" cy="126364"/>
            </a:xfrm>
            <a:custGeom>
              <a:avLst/>
              <a:gdLst/>
              <a:ahLst/>
              <a:cxnLst/>
              <a:rect l="l" t="t" r="r" b="b"/>
              <a:pathLst>
                <a:path w="130175" h="126364">
                  <a:moveTo>
                    <a:pt x="41109" y="125780"/>
                  </a:moveTo>
                  <a:lnTo>
                    <a:pt x="0" y="0"/>
                  </a:lnTo>
                  <a:lnTo>
                    <a:pt x="129717" y="2613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3020" y="2708148"/>
              <a:ext cx="4030979" cy="21656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30"/>
              </a:spcBef>
            </a:pPr>
            <a:r>
              <a:rPr sz="2000" spc="-12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35" dirty="0">
                <a:latin typeface="Trebuchet MS" panose="020B0603020202020204"/>
                <a:cs typeface="Trebuchet MS" panose="020B0603020202020204"/>
              </a:rPr>
              <a:t>he</a:t>
            </a:r>
            <a:r>
              <a:rPr sz="20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000" spc="-1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1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75" dirty="0">
                <a:latin typeface="Trebuchet MS" panose="020B0603020202020204"/>
                <a:cs typeface="Trebuchet MS" panose="020B0603020202020204"/>
              </a:rPr>
              <a:t>ers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14076" y="3767328"/>
            <a:ext cx="1397000" cy="886460"/>
            <a:chOff x="4514076" y="3767328"/>
            <a:chExt cx="1397000" cy="886460"/>
          </a:xfrm>
        </p:grpSpPr>
        <p:sp>
          <p:nvSpPr>
            <p:cNvPr id="14" name="object 14"/>
            <p:cNvSpPr/>
            <p:nvPr/>
          </p:nvSpPr>
          <p:spPr>
            <a:xfrm>
              <a:off x="4533134" y="3786378"/>
              <a:ext cx="1358900" cy="848360"/>
            </a:xfrm>
            <a:custGeom>
              <a:avLst/>
              <a:gdLst/>
              <a:ahLst/>
              <a:cxnLst/>
              <a:rect l="l" t="t" r="r" b="b"/>
              <a:pathLst>
                <a:path w="1358900" h="848360">
                  <a:moveTo>
                    <a:pt x="1358442" y="0"/>
                  </a:moveTo>
                  <a:lnTo>
                    <a:pt x="0" y="84805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3126" y="4517344"/>
              <a:ext cx="132715" cy="117475"/>
            </a:xfrm>
            <a:custGeom>
              <a:avLst/>
              <a:gdLst/>
              <a:ahLst/>
              <a:cxnLst/>
              <a:rect l="l" t="t" r="r" b="b"/>
              <a:pathLst>
                <a:path w="132714" h="117475">
                  <a:moveTo>
                    <a:pt x="61645" y="0"/>
                  </a:moveTo>
                  <a:lnTo>
                    <a:pt x="0" y="117093"/>
                  </a:lnTo>
                  <a:lnTo>
                    <a:pt x="132270" y="11311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pc="-160" dirty="0"/>
              <a:t>Le</a:t>
            </a:r>
            <a:r>
              <a:rPr spc="-130" dirty="0"/>
              <a:t>t</a:t>
            </a:r>
            <a:r>
              <a:rPr spc="-85" dirty="0"/>
              <a:t>’</a:t>
            </a:r>
            <a:r>
              <a:rPr spc="-195" dirty="0"/>
              <a:t>s</a:t>
            </a:r>
            <a:r>
              <a:rPr spc="-165" dirty="0"/>
              <a:t> 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155" dirty="0"/>
              <a:t>e</a:t>
            </a:r>
            <a:r>
              <a:rPr spc="-180" dirty="0"/>
              <a:t> a</a:t>
            </a:r>
            <a:r>
              <a:rPr spc="-135" dirty="0"/>
              <a:t>n</a:t>
            </a:r>
            <a:r>
              <a:rPr spc="-175" dirty="0"/>
              <a:t> </a:t>
            </a:r>
            <a:r>
              <a:rPr spc="-180" dirty="0"/>
              <a:t>a</a:t>
            </a:r>
            <a:r>
              <a:rPr spc="-120" dirty="0"/>
              <a:t>n</a:t>
            </a:r>
            <a:r>
              <a:rPr spc="-125" dirty="0"/>
              <a:t>o</a:t>
            </a:r>
            <a:r>
              <a:rPr spc="-135" dirty="0"/>
              <a:t>ny</a:t>
            </a:r>
            <a:r>
              <a:rPr spc="-220" dirty="0"/>
              <a:t>m</a:t>
            </a:r>
            <a:r>
              <a:rPr spc="-110" dirty="0"/>
              <a:t>o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215" dirty="0"/>
              <a:t> </a:t>
            </a:r>
            <a:r>
              <a:rPr spc="-155" dirty="0"/>
              <a:t>c</a:t>
            </a:r>
            <a:r>
              <a:rPr spc="-90" dirty="0"/>
              <a:t>l</a:t>
            </a:r>
            <a:r>
              <a:rPr spc="-190" dirty="0"/>
              <a:t>as</a:t>
            </a:r>
            <a:r>
              <a:rPr spc="-195" dirty="0"/>
              <a:t>s</a:t>
            </a:r>
            <a:endParaRPr spc="-195" dirty="0"/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3805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020" y="2708148"/>
            <a:ext cx="4030979" cy="21656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72490">
              <a:lnSpc>
                <a:spcPct val="100000"/>
              </a:lnSpc>
              <a:spcBef>
                <a:spcPts val="1030"/>
              </a:spcBef>
            </a:pPr>
            <a:r>
              <a:rPr sz="20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hen</a:t>
            </a:r>
            <a:r>
              <a:rPr sz="2000" spc="535" dirty="0">
                <a:latin typeface="Trebuchet MS" panose="020B0603020202020204"/>
                <a:cs typeface="Trebuchet MS" panose="020B0603020202020204"/>
              </a:rPr>
              <a:t>…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65720" y="3767328"/>
            <a:ext cx="1044575" cy="907415"/>
            <a:chOff x="4865720" y="3767328"/>
            <a:chExt cx="1044575" cy="907415"/>
          </a:xfrm>
        </p:grpSpPr>
        <p:sp>
          <p:nvSpPr>
            <p:cNvPr id="11" name="object 11"/>
            <p:cNvSpPr/>
            <p:nvPr/>
          </p:nvSpPr>
          <p:spPr>
            <a:xfrm>
              <a:off x="4884784" y="3786378"/>
              <a:ext cx="1006475" cy="869315"/>
            </a:xfrm>
            <a:custGeom>
              <a:avLst/>
              <a:gdLst/>
              <a:ahLst/>
              <a:cxnLst/>
              <a:rect l="l" t="t" r="r" b="b"/>
              <a:pathLst>
                <a:path w="1006475" h="869314">
                  <a:moveTo>
                    <a:pt x="1006348" y="0"/>
                  </a:moveTo>
                  <a:lnTo>
                    <a:pt x="0" y="86875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84770" y="4529969"/>
              <a:ext cx="130175" cy="125730"/>
            </a:xfrm>
            <a:custGeom>
              <a:avLst/>
              <a:gdLst/>
              <a:ahLst/>
              <a:cxnLst/>
              <a:rect l="l" t="t" r="r" b="b"/>
              <a:pathLst>
                <a:path w="130175" h="125729">
                  <a:moveTo>
                    <a:pt x="42951" y="0"/>
                  </a:moveTo>
                  <a:lnTo>
                    <a:pt x="0" y="125158"/>
                  </a:lnTo>
                  <a:lnTo>
                    <a:pt x="130098" y="100939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9125" cy="212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75857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020" y="2708148"/>
            <a:ext cx="4030979" cy="21656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1030"/>
              </a:spcBef>
            </a:pPr>
            <a:r>
              <a:rPr sz="2000" spc="-14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1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7809" y="3340213"/>
            <a:ext cx="962660" cy="1299845"/>
            <a:chOff x="4947809" y="3340213"/>
            <a:chExt cx="962660" cy="1299845"/>
          </a:xfrm>
        </p:grpSpPr>
        <p:sp>
          <p:nvSpPr>
            <p:cNvPr id="11" name="object 11"/>
            <p:cNvSpPr/>
            <p:nvPr/>
          </p:nvSpPr>
          <p:spPr>
            <a:xfrm>
              <a:off x="5454356" y="3786378"/>
              <a:ext cx="436880" cy="835025"/>
            </a:xfrm>
            <a:custGeom>
              <a:avLst/>
              <a:gdLst/>
              <a:ahLst/>
              <a:cxnLst/>
              <a:rect l="l" t="t" r="r" b="b"/>
              <a:pathLst>
                <a:path w="436879" h="835025">
                  <a:moveTo>
                    <a:pt x="436854" y="0"/>
                  </a:moveTo>
                  <a:lnTo>
                    <a:pt x="0" y="83461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48286" y="4488806"/>
              <a:ext cx="118745" cy="132715"/>
            </a:xfrm>
            <a:custGeom>
              <a:avLst/>
              <a:gdLst/>
              <a:ahLst/>
              <a:cxnLst/>
              <a:rect l="l" t="t" r="r" b="b"/>
              <a:pathLst>
                <a:path w="118745" h="132714">
                  <a:moveTo>
                    <a:pt x="0" y="0"/>
                  </a:moveTo>
                  <a:lnTo>
                    <a:pt x="6070" y="132181"/>
                  </a:lnTo>
                  <a:lnTo>
                    <a:pt x="118148" y="6183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66859" y="3373520"/>
              <a:ext cx="924560" cy="412750"/>
            </a:xfrm>
            <a:custGeom>
              <a:avLst/>
              <a:gdLst/>
              <a:ahLst/>
              <a:cxnLst/>
              <a:rect l="l" t="t" r="r" b="b"/>
              <a:pathLst>
                <a:path w="924560" h="412750">
                  <a:moveTo>
                    <a:pt x="923963" y="41272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66862" y="3359263"/>
              <a:ext cx="132080" cy="121920"/>
            </a:xfrm>
            <a:custGeom>
              <a:avLst/>
              <a:gdLst/>
              <a:ahLst/>
              <a:cxnLst/>
              <a:rect l="l" t="t" r="r" b="b"/>
              <a:pathLst>
                <a:path w="132079" h="121920">
                  <a:moveTo>
                    <a:pt x="77165" y="121754"/>
                  </a:moveTo>
                  <a:lnTo>
                    <a:pt x="0" y="14262"/>
                  </a:lnTo>
                  <a:lnTo>
                    <a:pt x="13155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782" y="446023"/>
            <a:ext cx="3218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204" dirty="0"/>
              <a:t>Y</a:t>
            </a:r>
            <a:r>
              <a:rPr spc="-125" dirty="0"/>
              <a:t>o</a:t>
            </a:r>
            <a:r>
              <a:rPr spc="-165" dirty="0"/>
              <a:t>u</a:t>
            </a:r>
            <a:r>
              <a:rPr spc="-245" dirty="0"/>
              <a:t> </a:t>
            </a:r>
            <a:r>
              <a:rPr spc="-240" dirty="0"/>
              <a:t>Wi</a:t>
            </a:r>
            <a:r>
              <a:rPr spc="-80" dirty="0"/>
              <a:t>ll</a:t>
            </a:r>
            <a:r>
              <a:rPr spc="-245" dirty="0"/>
              <a:t> </a:t>
            </a:r>
            <a:r>
              <a:rPr spc="-195" dirty="0"/>
              <a:t>Lea</a:t>
            </a:r>
            <a:r>
              <a:rPr spc="-140" dirty="0"/>
              <a:t>r</a:t>
            </a:r>
            <a:r>
              <a:rPr spc="-155" dirty="0"/>
              <a:t>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2133472"/>
            <a:ext cx="4250690" cy="2475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ul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smtClean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smtClean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smtClean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ts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8148955" cy="357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289750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expression: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14" y="446023"/>
            <a:ext cx="6286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35" dirty="0"/>
              <a:t>8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329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Answer: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another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way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writing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instances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anonymous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classes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92427"/>
            <a:ext cx="5370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Ru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1841062"/>
            <a:ext cx="8143092" cy="604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814895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1841062"/>
            <a:ext cx="8143092" cy="604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814895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3474301"/>
            <a:ext cx="8144600" cy="15741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0960" cy="186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ahoma" panose="020B0604030504040204"/>
              <a:cs typeface="Tahoma" panose="020B060403050404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 marR="5080" indent="-33401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 = 0; i &lt; 5;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i++)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13496"/>
            <a:ext cx="8144600" cy="11309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18835" cy="1314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198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2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78" y="446023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18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4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642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wer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846" y="446023"/>
            <a:ext cx="2705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65" dirty="0"/>
              <a:t>u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170" dirty="0"/>
              <a:t>O</a:t>
            </a:r>
            <a:r>
              <a:rPr spc="-135" dirty="0"/>
              <a:t>v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v</a:t>
            </a:r>
            <a:r>
              <a:rPr spc="-80" dirty="0"/>
              <a:t>i</a:t>
            </a:r>
            <a:r>
              <a:rPr spc="-280" dirty="0"/>
              <a:t>ew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438400"/>
            <a:ext cx="662114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Interfaces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smtClean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smtClean="0">
                <a:latin typeface="Tahoma" panose="020B0604030504040204"/>
                <a:cs typeface="Tahoma" panose="020B0604030504040204"/>
              </a:rPr>
              <a:t>re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smtClean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gs,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ts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78" y="446023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18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4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67157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wer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e?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724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724775" cy="2111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891180"/>
            <a:ext cx="8144600" cy="13100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724775" cy="363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906145" marR="35864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compareTo(T t1,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891180"/>
            <a:ext cx="8144600" cy="13100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5351172"/>
            <a:ext cx="8143105" cy="13100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1392427"/>
            <a:ext cx="7724775" cy="509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906145" marR="35864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compareTo(T t1,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 marR="34721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pathname);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70533"/>
            <a:ext cx="8144600" cy="25805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724775" cy="3330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Object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class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don’t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count: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70002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MyFunctionalInterface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someMethod();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/**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Some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more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documentation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*/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equals(Object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5126228"/>
            <a:ext cx="772795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just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here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convenience,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compiler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tell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whether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28549"/>
            <a:ext cx="8144600" cy="27931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029200" cy="3032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ted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8960">
              <a:lnSpc>
                <a:spcPct val="100000"/>
              </a:lnSpc>
              <a:spcBef>
                <a:spcPts val="2065"/>
              </a:spcBef>
            </a:pPr>
            <a:r>
              <a:rPr sz="1600" b="1" spc="-10" dirty="0">
                <a:solidFill>
                  <a:srgbClr val="646464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MyFunctionalInterface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someMethod();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/**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Some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more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documentation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*/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equals(Object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13195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000" spc="-5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73627"/>
            <a:ext cx="4042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735" y="446023"/>
            <a:ext cx="7033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65" dirty="0"/>
              <a:t>u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20" dirty="0"/>
              <a:t>V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204" dirty="0"/>
              <a:t>le?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6" y="1899032"/>
            <a:ext cx="8144588" cy="12037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1883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735" y="446023"/>
            <a:ext cx="7033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65" dirty="0"/>
              <a:t>u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20" dirty="0"/>
              <a:t>V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204" dirty="0"/>
              <a:t>le?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3526027"/>
            <a:ext cx="76854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Consequences: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taken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parameter,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98751"/>
            <a:ext cx="8144600" cy="10975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91883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254" y="446023"/>
            <a:ext cx="3034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135" dirty="0"/>
              <a:t>g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45" dirty="0"/>
              <a:t>ed</a:t>
            </a:r>
            <a:r>
              <a:rPr spc="-260" dirty="0"/>
              <a:t> </a:t>
            </a:r>
            <a:r>
              <a:rPr spc="-120" dirty="0"/>
              <a:t>Audi</a:t>
            </a:r>
            <a:r>
              <a:rPr spc="-135" dirty="0"/>
              <a:t>e</a:t>
            </a:r>
            <a:r>
              <a:rPr spc="-150" dirty="0"/>
              <a:t>n</a:t>
            </a:r>
            <a:r>
              <a:rPr spc="-225" dirty="0"/>
              <a:t>c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043679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325" dirty="0">
                <a:latin typeface="Tahoma" panose="020B0604030504040204"/>
                <a:cs typeface="Tahoma" panose="020B0604030504040204"/>
              </a:rPr>
              <a:t>Is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Generics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93436" y="1342644"/>
            <a:ext cx="3296411" cy="23301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23863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000" spc="-5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343535">
              <a:lnSpc>
                <a:spcPct val="100000"/>
              </a:lnSpc>
              <a:spcBef>
                <a:spcPts val="1790"/>
              </a:spcBef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779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q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tou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ee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946807"/>
            <a:ext cx="8144600" cy="2079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90030" cy="342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ow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89941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R="2989580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Comparator&lt;String&gt;(String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573530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boolean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 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55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946807"/>
            <a:ext cx="8144600" cy="2079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90030" cy="4064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ow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89941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R="2989580" algn="ctr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-2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2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Comparator&lt;String&gt;(String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573530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public boolean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compareTo(String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1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s2)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(s1.length(), 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5510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created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using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25857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ex</a:t>
            </a:r>
            <a:r>
              <a:rPr sz="1800" spc="-29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bu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no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5996305" cy="29362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ex</a:t>
            </a:r>
            <a:r>
              <a:rPr sz="1800" spc="-29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bu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no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90" dirty="0">
                <a:latin typeface="Trebuchet MS" panose="020B0603020202020204"/>
                <a:cs typeface="Trebuchet MS" panose="020B0603020202020204"/>
              </a:rPr>
              <a:t>Exact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answer: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lambda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an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object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without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an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identity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879" y="446023"/>
            <a:ext cx="4729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10" dirty="0"/>
              <a:t>aces</a:t>
            </a:r>
            <a:r>
              <a:rPr spc="-275" dirty="0"/>
              <a:t> </a:t>
            </a:r>
            <a:r>
              <a:rPr spc="-185" dirty="0"/>
              <a:t>T</a:t>
            </a:r>
            <a:r>
              <a:rPr spc="-135" dirty="0"/>
              <a:t>oo</a:t>
            </a:r>
            <a:r>
              <a:rPr spc="-65" dirty="0"/>
              <a:t>l</a:t>
            </a:r>
            <a:r>
              <a:rPr spc="-165" dirty="0"/>
              <a:t>box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50596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cka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Supplier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Supplier&lt;T&gt;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5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get();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Consumer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471670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4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BiConsumer&lt;T,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031615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Predicate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582160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BiPredicate&lt;T,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25450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Function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805045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6327"/>
            <a:ext cx="8143105" cy="1117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026909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UnaryOperator&lt;T&gt;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6327"/>
            <a:ext cx="8143105" cy="1117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694930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BinaryOperator&lt;T&gt;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175" y="446023"/>
            <a:ext cx="5328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45" dirty="0"/>
              <a:t> </a:t>
            </a:r>
            <a:r>
              <a:rPr spc="-235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90" dirty="0"/>
              <a:t>Sy</a:t>
            </a:r>
            <a:r>
              <a:rPr spc="-195" dirty="0"/>
              <a:t>n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245" dirty="0"/>
              <a:t>x</a:t>
            </a:r>
            <a:endParaRPr spc="-2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390751"/>
            <a:ext cx="8144600" cy="1099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922010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time,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parameter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types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omitted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23139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Becomes: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2894330" indent="-334010">
              <a:lnSpc>
                <a:spcPct val="100000"/>
              </a:lnSpc>
              <a:spcBef>
                <a:spcPts val="180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 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015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21375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794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255509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Comparator&lt;Integer&gt;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 i2)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 i2);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858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Integer::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144260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Function&lt;String,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 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s.toLowerCase();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614807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String::toLowerCase;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9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1931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9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Question: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use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process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data?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887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350759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911459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350759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list.forEach(customer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.println(customer));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911459"/>
            <a:ext cx="8143105" cy="812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4464414"/>
            <a:ext cx="8143105" cy="812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350759" cy="3710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list.forEach(customer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.println(customer));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Or: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 marR="2986405">
              <a:lnSpc>
                <a:spcPct val="100000"/>
              </a:lnSpc>
              <a:spcBef>
                <a:spcPts val="17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805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368800" cy="1644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4550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158115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But…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where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does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come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from?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337425" cy="3303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29730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But…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where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does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come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from?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5" dirty="0">
                <a:latin typeface="Tahoma" panose="020B0604030504040204"/>
                <a:cs typeface="Tahoma" panose="020B0604030504040204"/>
              </a:rPr>
              <a:t>Adding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breaks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mpa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3434"/>
            <a:ext cx="8143105" cy="1788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14085" cy="2143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3434"/>
            <a:ext cx="8143105" cy="1788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15990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"/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pti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6758"/>
            <a:ext cx="8143105" cy="30481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289040" cy="3362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If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cant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put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ArrayList,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then…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3330" marR="479425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default void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: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this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7734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consumer.accept(e);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333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1702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2769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Static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also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allowed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interfaces!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480050" cy="116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p1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 s.length()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&lt;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20;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p2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s.length()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10;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515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307" y="2112382"/>
          <a:ext cx="4952999" cy="934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7389"/>
                <a:gridCol w="333375"/>
                <a:gridCol w="222250"/>
                <a:gridCol w="2419985"/>
              </a:tblGrid>
              <a:tr h="223265">
                <a:tc>
                  <a:txBody>
                    <a:bodyPr/>
                    <a:lstStyle/>
                    <a:p>
                      <a:pPr marR="1587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65757">
                <a:tc>
                  <a:txBody>
                    <a:bodyPr/>
                    <a:lstStyle/>
                    <a:p>
                      <a:pPr marR="15875"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45184">
                <a:tc>
                  <a:txBody>
                    <a:bodyPr/>
                    <a:lstStyle/>
                    <a:p>
                      <a:pPr marR="15875"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p1.and(p2);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515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307" y="2112382"/>
          <a:ext cx="4951728" cy="93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7389"/>
                <a:gridCol w="333375"/>
                <a:gridCol w="222250"/>
                <a:gridCol w="1777364"/>
                <a:gridCol w="222250"/>
                <a:gridCol w="419100"/>
              </a:tblGrid>
              <a:tr h="223265">
                <a:tc>
                  <a:txBody>
                    <a:bodyPr/>
                    <a:lstStyle/>
                    <a:p>
                      <a:pPr marL="31750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710942">
                <a:tc>
                  <a:txBody>
                    <a:bodyPr/>
                    <a:lstStyle/>
                    <a:p>
                      <a:pPr marL="31750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p1.and(p2);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5701" y="3500353"/>
            <a:ext cx="8144600" cy="2783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3712" y="3622338"/>
            <a:ext cx="636143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80085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default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and(Predicate&lt;?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other)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requireNonNull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(other);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8008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test(t)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&amp;&amp;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other.test(t);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0202"/>
            <a:ext cx="8143105" cy="563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36945" cy="923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id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(target);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0202"/>
            <a:ext cx="8143105" cy="563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5701" y="2755858"/>
            <a:ext cx="8144600" cy="3064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86855" cy="419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id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(target);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onsolas" panose="020B0609020204030204"/>
              <a:cs typeface="Consolas" panose="020B0609020204030204"/>
            </a:endParaRPr>
          </a:p>
          <a:p>
            <a:pPr marL="570230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02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360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37615" marR="5080" indent="-33401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static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&lt;T&gt; Predicate&lt;T&gt;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isEqual(Object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targetRef)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null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1612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?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Objects::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isNull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1612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targetRef.equals(object);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360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959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6329045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3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r>
              <a:rPr sz="2000" b="1" spc="-43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has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type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uct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1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6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ult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294630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process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data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60" dirty="0">
                <a:latin typeface="Tahoma" panose="020B0604030504040204"/>
                <a:cs typeface="Tahoma" panose="020B0604030504040204"/>
              </a:rPr>
              <a:t>API?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14246</Words>
  <Application>WPS Presentation</Application>
  <PresentationFormat>On-screen Show (4:3)</PresentationFormat>
  <Paragraphs>971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5" baseType="lpstr">
      <vt:lpstr>Arial</vt:lpstr>
      <vt:lpstr>SimSun</vt:lpstr>
      <vt:lpstr>Wingdings</vt:lpstr>
      <vt:lpstr>Tahoma</vt:lpstr>
      <vt:lpstr>Wingdings</vt:lpstr>
      <vt:lpstr>Consolas</vt:lpstr>
      <vt:lpstr>Calibri</vt:lpstr>
      <vt:lpstr>Microsoft YaHei</vt:lpstr>
      <vt:lpstr>Arial Unicode MS</vt:lpstr>
      <vt:lpstr>Trebuchet MS</vt:lpstr>
      <vt:lpstr>Times New Roman</vt:lpstr>
      <vt:lpstr>Office Theme</vt:lpstr>
      <vt:lpstr>What’s New in Java 8</vt:lpstr>
      <vt:lpstr>What You Will Learn</vt:lpstr>
      <vt:lpstr>Course Overview</vt:lpstr>
      <vt:lpstr>Targeted Audience</vt:lpstr>
      <vt:lpstr>Module Outline</vt:lpstr>
      <vt:lpstr>Module Outline</vt:lpstr>
      <vt:lpstr>Module Outline</vt:lpstr>
      <vt:lpstr>Module Outline</vt:lpstr>
      <vt:lpstr>Module Outline</vt:lpstr>
      <vt:lpstr>What Is a Lambda Expression for?</vt:lpstr>
      <vt:lpstr>What Is a Lambda Expression for?</vt:lpstr>
      <vt:lpstr>What Is a Lambda Expression for?</vt:lpstr>
      <vt:lpstr>What Is a Lambda Expression for?</vt:lpstr>
      <vt:lpstr>What Is a Lambda Expression for?</vt:lpstr>
      <vt:lpstr>What Is a Lambda Expression for?</vt:lpstr>
      <vt:lpstr>A First Lambda Expression</vt:lpstr>
      <vt:lpstr>A First Lambda Expression</vt:lpstr>
      <vt:lpstr>A First Lambda Expression</vt:lpstr>
      <vt:lpstr>A First Lambda Expression</vt:lpstr>
      <vt:lpstr>A First Lambda Expression</vt:lpstr>
      <vt:lpstr>So What Is a Java 8 Lambda Expression?</vt:lpstr>
      <vt:lpstr>PowerPoint 演示文稿</vt:lpstr>
      <vt:lpstr>Several Ways of Writing a Lambda Expression</vt:lpstr>
      <vt:lpstr>Several Ways of Writing a Lambda Expression</vt:lpstr>
      <vt:lpstr>Several Ways of Writing a Lambda Expression</vt:lpstr>
      <vt:lpstr>Three Questions About Lambdas</vt:lpstr>
      <vt:lpstr>Three Questions About Lambdas</vt:lpstr>
      <vt:lpstr>Three Questions About Lambdas</vt:lpstr>
      <vt:lpstr>What Is the Type of a Lambda Expression?</vt:lpstr>
      <vt:lpstr>What Is the Type of a Lambda Expression?</vt:lpstr>
      <vt:lpstr>Functional Interface</vt:lpstr>
      <vt:lpstr>Functional Interface</vt:lpstr>
      <vt:lpstr>Functional Interface</vt:lpstr>
      <vt:lpstr>Functional Interface</vt:lpstr>
      <vt:lpstr>Functional Interface</vt:lpstr>
      <vt:lpstr>Functional Interface</vt:lpstr>
      <vt:lpstr>Three Questions About Lambdas</vt:lpstr>
      <vt:lpstr>Can I Put a Lambda Expression in a Variable?</vt:lpstr>
      <vt:lpstr>Can I Put a Lambda Expression in a Variable?</vt:lpstr>
      <vt:lpstr>Three Questions About Lambdas</vt:lpstr>
      <vt:lpstr>Is a Lambda an Object?</vt:lpstr>
      <vt:lpstr>Is a Lambda an Object?</vt:lpstr>
      <vt:lpstr>Is a Lambda an Object?</vt:lpstr>
      <vt:lpstr>Three Questions About Lambdas</vt:lpstr>
      <vt:lpstr>Three Questions About Lambdas</vt:lpstr>
      <vt:lpstr>Functional Interfaces Toolbox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More Lambda Expressions Syntax</vt:lpstr>
      <vt:lpstr>Method References</vt:lpstr>
      <vt:lpstr>Method References</vt:lpstr>
      <vt:lpstr>Method References</vt:lpstr>
      <vt:lpstr>So What Do We Have so Far?</vt:lpstr>
      <vt:lpstr>So What Do We Have so Far?</vt:lpstr>
      <vt:lpstr>So What Do We Have so Far?</vt:lpstr>
      <vt:lpstr>How Do We Process Data in Java?</vt:lpstr>
      <vt:lpstr>How Do We Process Data in Java?</vt:lpstr>
      <vt:lpstr>How Do We Process Data in Java?</vt:lpstr>
      <vt:lpstr>How Do We Process Data in Java?</vt:lpstr>
      <vt:lpstr>Can I Process This Data with Lambdas?</vt:lpstr>
      <vt:lpstr>Can I Process This Data with Lambdas?</vt:lpstr>
      <vt:lpstr>Can I Process This Data with Lambdas?</vt:lpstr>
      <vt:lpstr>Can I Process This Data with Lambdas?</vt:lpstr>
      <vt:lpstr>How to Add Methods to Iterable?</vt:lpstr>
      <vt:lpstr>How to Add Methods to Iterable?</vt:lpstr>
      <vt:lpstr>How to Add Methods to Iterable?</vt:lpstr>
      <vt:lpstr>Default Methods</vt:lpstr>
      <vt:lpstr>Default Methods</vt:lpstr>
      <vt:lpstr>Default Methods</vt:lpstr>
      <vt:lpstr>Default Methods</vt:lpstr>
      <vt:lpstr>Examples Of New Patterns</vt:lpstr>
      <vt:lpstr>Examples Of New Patterns</vt:lpstr>
      <vt:lpstr>Examples Of New Patterns</vt:lpstr>
      <vt:lpstr>Examples Of New Patterns</vt:lpstr>
      <vt:lpstr>Examples Of New Patterns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Steve Sam</cp:lastModifiedBy>
  <cp:revision>6</cp:revision>
  <dcterms:created xsi:type="dcterms:W3CDTF">2021-05-19T02:37:00Z</dcterms:created>
  <dcterms:modified xsi:type="dcterms:W3CDTF">2021-11-16T18:34:23Z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2015-03-12T16:30:00Z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2021-05-19T16:30:00Z</vt:filetime>
  </property>
  <property fmtid="{D5CDD505-2E9C-101B-9397-08002B2CF9AE}" pid="5" name="ICV">
    <vt:lpwstr>9A5868D3BA314219BA15BE0B83B2F1E1</vt:lpwstr>
  </property>
  <property fmtid="{D5CDD505-2E9C-101B-9397-08002B2CF9AE}" pid="6" name="KSOProductBuildVer">
    <vt:lpwstr>1033-11.2.0.10351</vt:lpwstr>
  </property>
</Properties>
</file>