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17465" y="647700"/>
            <a:ext cx="602106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5175" y="647700"/>
            <a:ext cx="71056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81400" y="2700176"/>
            <a:ext cx="8839835" cy="585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8900" y="4356100"/>
            <a:ext cx="90506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360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3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3600" spc="-10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1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3500" y="1866900"/>
            <a:ext cx="14791055" cy="17500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6300"/>
              </a:lnSpc>
              <a:spcBef>
                <a:spcPts val="1060"/>
              </a:spcBef>
            </a:pPr>
            <a:r>
              <a:rPr sz="6000" spc="155" dirty="0">
                <a:solidFill>
                  <a:srgbClr val="171717"/>
                </a:solidFill>
              </a:rPr>
              <a:t>W</a:t>
            </a:r>
            <a:r>
              <a:rPr sz="6000" spc="80" dirty="0">
                <a:solidFill>
                  <a:srgbClr val="171717"/>
                </a:solidFill>
              </a:rPr>
              <a:t>h</a:t>
            </a:r>
            <a:r>
              <a:rPr sz="6000" spc="-315" dirty="0">
                <a:solidFill>
                  <a:srgbClr val="171717"/>
                </a:solidFill>
              </a:rPr>
              <a:t>a</a:t>
            </a:r>
            <a:r>
              <a:rPr sz="6000" spc="-100" dirty="0">
                <a:solidFill>
                  <a:srgbClr val="171717"/>
                </a:solidFill>
              </a:rPr>
              <a:t>t</a:t>
            </a:r>
            <a:r>
              <a:rPr sz="6000" spc="-300" dirty="0">
                <a:solidFill>
                  <a:srgbClr val="171717"/>
                </a:solidFill>
              </a:rPr>
              <a:t>'</a:t>
            </a:r>
            <a:r>
              <a:rPr sz="6000" spc="-140" dirty="0">
                <a:solidFill>
                  <a:srgbClr val="171717"/>
                </a:solidFill>
              </a:rPr>
              <a:t>s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95" dirty="0">
                <a:solidFill>
                  <a:srgbClr val="171717"/>
                </a:solidFill>
              </a:rPr>
              <a:t>N</a:t>
            </a:r>
            <a:r>
              <a:rPr sz="6000" spc="-330" dirty="0">
                <a:solidFill>
                  <a:srgbClr val="171717"/>
                </a:solidFill>
              </a:rPr>
              <a:t>e</a:t>
            </a:r>
            <a:r>
              <a:rPr sz="6000" spc="254" dirty="0">
                <a:solidFill>
                  <a:srgbClr val="171717"/>
                </a:solidFill>
              </a:rPr>
              <a:t>w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-105" dirty="0">
                <a:solidFill>
                  <a:srgbClr val="171717"/>
                </a:solidFill>
              </a:rPr>
              <a:t>n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434" dirty="0">
                <a:solidFill>
                  <a:srgbClr val="171717"/>
                </a:solidFill>
              </a:rPr>
              <a:t>J</a:t>
            </a:r>
            <a:r>
              <a:rPr sz="6000" spc="-405" dirty="0">
                <a:solidFill>
                  <a:srgbClr val="171717"/>
                </a:solidFill>
              </a:rPr>
              <a:t>a</a:t>
            </a:r>
            <a:r>
              <a:rPr sz="6000" spc="-335" dirty="0">
                <a:solidFill>
                  <a:srgbClr val="171717"/>
                </a:solidFill>
              </a:rPr>
              <a:t>v</a:t>
            </a:r>
            <a:r>
              <a:rPr sz="6000" spc="-130" dirty="0">
                <a:solidFill>
                  <a:srgbClr val="171717"/>
                </a:solidFill>
              </a:rPr>
              <a:t>a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825" dirty="0">
                <a:solidFill>
                  <a:srgbClr val="171717"/>
                </a:solidFill>
              </a:rPr>
              <a:t>11</a:t>
            </a:r>
            <a:r>
              <a:rPr lang="en-US" sz="6000" spc="-1825" dirty="0">
                <a:solidFill>
                  <a:srgbClr val="171717"/>
                </a:solidFill>
              </a:rPr>
              <a:t>    </a:t>
            </a:r>
            <a:r>
              <a:rPr sz="6000" spc="-1015" dirty="0">
                <a:solidFill>
                  <a:srgbClr val="171717"/>
                </a:solidFill>
              </a:rPr>
              <a:t>: </a:t>
            </a:r>
            <a:br>
              <a:rPr sz="6000" spc="-1015" dirty="0">
                <a:solidFill>
                  <a:srgbClr val="171717"/>
                </a:solidFill>
              </a:rPr>
            </a:br>
            <a:r>
              <a:rPr sz="6000" spc="-1015" dirty="0">
                <a:solidFill>
                  <a:srgbClr val="171717"/>
                </a:solidFill>
              </a:rPr>
              <a:t> </a:t>
            </a:r>
            <a:r>
              <a:rPr sz="6000" spc="75" dirty="0">
                <a:solidFill>
                  <a:srgbClr val="171717"/>
                </a:solidFill>
              </a:rPr>
              <a:t>L</a:t>
            </a:r>
            <a:r>
              <a:rPr sz="6000" spc="160" dirty="0">
                <a:solidFill>
                  <a:srgbClr val="171717"/>
                </a:solidFill>
              </a:rPr>
              <a:t>o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90" dirty="0">
                <a:solidFill>
                  <a:srgbClr val="171717"/>
                </a:solidFill>
              </a:rPr>
              <a:t>g</a:t>
            </a:r>
            <a:r>
              <a:rPr sz="6000" spc="-434" dirty="0">
                <a:solidFill>
                  <a:srgbClr val="171717"/>
                </a:solidFill>
              </a:rPr>
              <a:t>-</a:t>
            </a:r>
            <a:r>
              <a:rPr sz="6000" spc="-190" dirty="0">
                <a:solidFill>
                  <a:srgbClr val="171717"/>
                </a:solidFill>
              </a:rPr>
              <a:t>t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-290" dirty="0">
                <a:solidFill>
                  <a:srgbClr val="171717"/>
                </a:solidFill>
              </a:rPr>
              <a:t>r</a:t>
            </a:r>
            <a:r>
              <a:rPr sz="6000" spc="-130" dirty="0">
                <a:solidFill>
                  <a:srgbClr val="171717"/>
                </a:solidFill>
              </a:rPr>
              <a:t>m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420" dirty="0">
                <a:solidFill>
                  <a:srgbClr val="171717"/>
                </a:solidFill>
              </a:rPr>
              <a:t>S</a:t>
            </a:r>
            <a:r>
              <a:rPr sz="6000" spc="-260" dirty="0">
                <a:solidFill>
                  <a:srgbClr val="171717"/>
                </a:solidFill>
              </a:rPr>
              <a:t>u</a:t>
            </a:r>
            <a:r>
              <a:rPr sz="6000" spc="90" dirty="0">
                <a:solidFill>
                  <a:srgbClr val="171717"/>
                </a:solidFill>
              </a:rPr>
              <a:t>pp</a:t>
            </a:r>
            <a:r>
              <a:rPr sz="6000" spc="75" dirty="0">
                <a:solidFill>
                  <a:srgbClr val="171717"/>
                </a:solidFill>
              </a:rPr>
              <a:t>o</a:t>
            </a:r>
            <a:r>
              <a:rPr sz="6000" spc="-290" dirty="0">
                <a:solidFill>
                  <a:srgbClr val="171717"/>
                </a:solidFill>
              </a:rPr>
              <a:t>r</a:t>
            </a:r>
            <a:r>
              <a:rPr sz="6000" spc="55" dirty="0">
                <a:solidFill>
                  <a:srgbClr val="171717"/>
                </a:solidFill>
              </a:rPr>
              <a:t>t</a:t>
            </a:r>
            <a:endParaRPr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5600" y="647700"/>
            <a:ext cx="2854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Licensing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90434" y="3105428"/>
            <a:ext cx="4222750" cy="1465580"/>
          </a:xfrm>
          <a:prstGeom prst="rect">
            <a:avLst/>
          </a:prstGeom>
          <a:solidFill>
            <a:srgbClr val="0C9EBE"/>
          </a:solidFill>
        </p:spPr>
        <p:txBody>
          <a:bodyPr vert="horz" wrap="square" lIns="0" tIns="310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45"/>
              </a:spcBef>
            </a:pPr>
            <a:r>
              <a:rPr sz="48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OpenJDK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434" y="5287365"/>
            <a:ext cx="4222750" cy="146558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51155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2765"/>
              </a:spcBef>
            </a:pPr>
            <a:r>
              <a:rPr sz="4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Oracle</a:t>
            </a:r>
            <a:r>
              <a:rPr sz="4800" spc="-2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JDK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50333" y="3212181"/>
            <a:ext cx="1741592" cy="122635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17000" y="3683000"/>
            <a:ext cx="1844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GPL</a:t>
            </a:r>
            <a:r>
              <a:rPr sz="4800" spc="-3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28746" y="5240701"/>
            <a:ext cx="1741592" cy="122635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991600" y="5410200"/>
            <a:ext cx="5981065" cy="13665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1060"/>
              </a:spcBef>
            </a:pPr>
            <a:r>
              <a:rPr sz="4800" spc="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Oracle</a:t>
            </a:r>
            <a:r>
              <a:rPr sz="4800" spc="-2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4800" spc="-2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4800" spc="-167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License</a:t>
            </a:r>
            <a:r>
              <a:rPr sz="4800" spc="-2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Agreement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4600" y="7797800"/>
            <a:ext cx="6138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bit.ly/javasubscription</a:t>
            </a:r>
            <a:endParaRPr sz="4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0" y="647700"/>
            <a:ext cx="83426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New</a:t>
            </a:r>
            <a:r>
              <a:rPr spc="-270" dirty="0"/>
              <a:t> </a:t>
            </a:r>
            <a:r>
              <a:rPr spc="-20" dirty="0"/>
              <a:t>Java</a:t>
            </a:r>
            <a:r>
              <a:rPr spc="-270" dirty="0"/>
              <a:t> </a:t>
            </a:r>
            <a:r>
              <a:rPr spc="-65" dirty="0"/>
              <a:t>Release</a:t>
            </a:r>
            <a:r>
              <a:rPr spc="-265" dirty="0"/>
              <a:t> </a:t>
            </a:r>
            <a:r>
              <a:rPr spc="-30" dirty="0"/>
              <a:t>Schedule</a:t>
            </a:r>
            <a:endParaRPr spc="-30" dirty="0"/>
          </a:p>
        </p:txBody>
      </p:sp>
      <p:grpSp>
        <p:nvGrpSpPr>
          <p:cNvPr id="3" name="object 3"/>
          <p:cNvGrpSpPr/>
          <p:nvPr/>
        </p:nvGrpSpPr>
        <p:grpSpPr>
          <a:xfrm>
            <a:off x="1311796" y="4886685"/>
            <a:ext cx="13395960" cy="284480"/>
            <a:chOff x="1311796" y="4886685"/>
            <a:chExt cx="13395960" cy="284480"/>
          </a:xfrm>
        </p:grpSpPr>
        <p:sp>
          <p:nvSpPr>
            <p:cNvPr id="4" name="object 4"/>
            <p:cNvSpPr/>
            <p:nvPr/>
          </p:nvSpPr>
          <p:spPr>
            <a:xfrm>
              <a:off x="1311796" y="5029930"/>
              <a:ext cx="13395960" cy="0"/>
            </a:xfrm>
            <a:custGeom>
              <a:avLst/>
              <a:gdLst/>
              <a:ahLst/>
              <a:cxnLst/>
              <a:rect l="l" t="t" r="r" b="b"/>
              <a:pathLst>
                <a:path w="13395960">
                  <a:moveTo>
                    <a:pt x="0" y="0"/>
                  </a:moveTo>
                  <a:lnTo>
                    <a:pt x="13395769" y="0"/>
                  </a:lnTo>
                </a:path>
              </a:pathLst>
            </a:custGeom>
            <a:ln w="50800">
              <a:solidFill>
                <a:srgbClr val="8C8C8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15821" y="490191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7" y="218537"/>
                  </a:lnTo>
                  <a:lnTo>
                    <a:pt x="246658" y="176188"/>
                  </a:lnTo>
                  <a:lnTo>
                    <a:pt x="256032" y="128016"/>
                  </a:lnTo>
                  <a:lnTo>
                    <a:pt x="246658" y="79843"/>
                  </a:lnTo>
                  <a:lnTo>
                    <a:pt x="218537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15822" y="490191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96175" y="490191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7" y="218537"/>
                  </a:lnTo>
                  <a:lnTo>
                    <a:pt x="246658" y="176188"/>
                  </a:lnTo>
                  <a:lnTo>
                    <a:pt x="256032" y="128016"/>
                  </a:lnTo>
                  <a:lnTo>
                    <a:pt x="246658" y="79843"/>
                  </a:lnTo>
                  <a:lnTo>
                    <a:pt x="218537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96176" y="490191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76531" y="490191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5" y="0"/>
                  </a:moveTo>
                  <a:lnTo>
                    <a:pt x="79842" y="9373"/>
                  </a:lnTo>
                  <a:lnTo>
                    <a:pt x="37494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4" y="218537"/>
                  </a:lnTo>
                  <a:lnTo>
                    <a:pt x="79842" y="246658"/>
                  </a:lnTo>
                  <a:lnTo>
                    <a:pt x="128015" y="256032"/>
                  </a:lnTo>
                  <a:lnTo>
                    <a:pt x="176187" y="246658"/>
                  </a:lnTo>
                  <a:lnTo>
                    <a:pt x="218536" y="218537"/>
                  </a:lnTo>
                  <a:lnTo>
                    <a:pt x="246657" y="176188"/>
                  </a:lnTo>
                  <a:lnTo>
                    <a:pt x="256031" y="128016"/>
                  </a:lnTo>
                  <a:lnTo>
                    <a:pt x="246657" y="79843"/>
                  </a:lnTo>
                  <a:lnTo>
                    <a:pt x="218536" y="37495"/>
                  </a:lnTo>
                  <a:lnTo>
                    <a:pt x="176187" y="9373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676531" y="490191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56886" y="490191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5" y="0"/>
                  </a:moveTo>
                  <a:lnTo>
                    <a:pt x="79842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2" y="246658"/>
                  </a:lnTo>
                  <a:lnTo>
                    <a:pt x="128015" y="256032"/>
                  </a:lnTo>
                  <a:lnTo>
                    <a:pt x="176187" y="246658"/>
                  </a:lnTo>
                  <a:lnTo>
                    <a:pt x="218536" y="218537"/>
                  </a:lnTo>
                  <a:lnTo>
                    <a:pt x="246657" y="176188"/>
                  </a:lnTo>
                  <a:lnTo>
                    <a:pt x="256031" y="128016"/>
                  </a:lnTo>
                  <a:lnTo>
                    <a:pt x="246657" y="79843"/>
                  </a:lnTo>
                  <a:lnTo>
                    <a:pt x="218536" y="37495"/>
                  </a:lnTo>
                  <a:lnTo>
                    <a:pt x="176187" y="9373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56885" y="490191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40892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5" y="0"/>
                  </a:moveTo>
                  <a:lnTo>
                    <a:pt x="79842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2" y="246658"/>
                  </a:lnTo>
                  <a:lnTo>
                    <a:pt x="128015" y="256032"/>
                  </a:lnTo>
                  <a:lnTo>
                    <a:pt x="176187" y="246658"/>
                  </a:lnTo>
                  <a:lnTo>
                    <a:pt x="218536" y="218537"/>
                  </a:lnTo>
                  <a:lnTo>
                    <a:pt x="246657" y="176188"/>
                  </a:lnTo>
                  <a:lnTo>
                    <a:pt x="256031" y="128016"/>
                  </a:lnTo>
                  <a:lnTo>
                    <a:pt x="246657" y="79843"/>
                  </a:lnTo>
                  <a:lnTo>
                    <a:pt x="218536" y="37495"/>
                  </a:lnTo>
                  <a:lnTo>
                    <a:pt x="176187" y="9373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40892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21247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5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5" y="256032"/>
                  </a:lnTo>
                  <a:lnTo>
                    <a:pt x="176188" y="246658"/>
                  </a:lnTo>
                  <a:lnTo>
                    <a:pt x="218536" y="218537"/>
                  </a:lnTo>
                  <a:lnTo>
                    <a:pt x="246657" y="176188"/>
                  </a:lnTo>
                  <a:lnTo>
                    <a:pt x="256031" y="128016"/>
                  </a:lnTo>
                  <a:lnTo>
                    <a:pt x="246657" y="79843"/>
                  </a:lnTo>
                  <a:lnTo>
                    <a:pt x="218536" y="37495"/>
                  </a:lnTo>
                  <a:lnTo>
                    <a:pt x="176188" y="9373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421247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05254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5" y="0"/>
                  </a:moveTo>
                  <a:lnTo>
                    <a:pt x="79842" y="9373"/>
                  </a:lnTo>
                  <a:lnTo>
                    <a:pt x="37494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4" y="218537"/>
                  </a:lnTo>
                  <a:lnTo>
                    <a:pt x="79842" y="246658"/>
                  </a:lnTo>
                  <a:lnTo>
                    <a:pt x="128015" y="256032"/>
                  </a:lnTo>
                  <a:lnTo>
                    <a:pt x="176187" y="246658"/>
                  </a:lnTo>
                  <a:lnTo>
                    <a:pt x="218536" y="218537"/>
                  </a:lnTo>
                  <a:lnTo>
                    <a:pt x="246657" y="176188"/>
                  </a:lnTo>
                  <a:lnTo>
                    <a:pt x="256031" y="128016"/>
                  </a:lnTo>
                  <a:lnTo>
                    <a:pt x="246657" y="79843"/>
                  </a:lnTo>
                  <a:lnTo>
                    <a:pt x="218536" y="37495"/>
                  </a:lnTo>
                  <a:lnTo>
                    <a:pt x="176187" y="9373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005254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85608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6" y="218537"/>
                  </a:lnTo>
                  <a:lnTo>
                    <a:pt x="246657" y="176188"/>
                  </a:lnTo>
                  <a:lnTo>
                    <a:pt x="256031" y="128016"/>
                  </a:lnTo>
                  <a:lnTo>
                    <a:pt x="246657" y="79843"/>
                  </a:lnTo>
                  <a:lnTo>
                    <a:pt x="218536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585608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165963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6" y="218537"/>
                  </a:lnTo>
                  <a:lnTo>
                    <a:pt x="246657" y="176188"/>
                  </a:lnTo>
                  <a:lnTo>
                    <a:pt x="256031" y="128016"/>
                  </a:lnTo>
                  <a:lnTo>
                    <a:pt x="246657" y="79843"/>
                  </a:lnTo>
                  <a:lnTo>
                    <a:pt x="218536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165963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746317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7" y="218537"/>
                  </a:lnTo>
                  <a:lnTo>
                    <a:pt x="246658" y="176188"/>
                  </a:lnTo>
                  <a:lnTo>
                    <a:pt x="256031" y="128016"/>
                  </a:lnTo>
                  <a:lnTo>
                    <a:pt x="246658" y="79843"/>
                  </a:lnTo>
                  <a:lnTo>
                    <a:pt x="218537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746317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330324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7" y="218537"/>
                  </a:lnTo>
                  <a:lnTo>
                    <a:pt x="246658" y="176188"/>
                  </a:lnTo>
                  <a:lnTo>
                    <a:pt x="256031" y="128016"/>
                  </a:lnTo>
                  <a:lnTo>
                    <a:pt x="246658" y="79843"/>
                  </a:lnTo>
                  <a:lnTo>
                    <a:pt x="218537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330324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910679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7" y="218537"/>
                  </a:lnTo>
                  <a:lnTo>
                    <a:pt x="246658" y="176188"/>
                  </a:lnTo>
                  <a:lnTo>
                    <a:pt x="256031" y="128016"/>
                  </a:lnTo>
                  <a:lnTo>
                    <a:pt x="246658" y="79843"/>
                  </a:lnTo>
                  <a:lnTo>
                    <a:pt x="218537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910678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491033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7" y="218537"/>
                  </a:lnTo>
                  <a:lnTo>
                    <a:pt x="246658" y="176188"/>
                  </a:lnTo>
                  <a:lnTo>
                    <a:pt x="256031" y="128016"/>
                  </a:lnTo>
                  <a:lnTo>
                    <a:pt x="246658" y="79843"/>
                  </a:lnTo>
                  <a:lnTo>
                    <a:pt x="218537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91033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071389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5" y="0"/>
                  </a:moveTo>
                  <a:lnTo>
                    <a:pt x="79842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2" y="246658"/>
                  </a:lnTo>
                  <a:lnTo>
                    <a:pt x="128015" y="256032"/>
                  </a:lnTo>
                  <a:lnTo>
                    <a:pt x="176187" y="246658"/>
                  </a:lnTo>
                  <a:lnTo>
                    <a:pt x="218536" y="218537"/>
                  </a:lnTo>
                  <a:lnTo>
                    <a:pt x="246657" y="176188"/>
                  </a:lnTo>
                  <a:lnTo>
                    <a:pt x="256031" y="128016"/>
                  </a:lnTo>
                  <a:lnTo>
                    <a:pt x="246657" y="79843"/>
                  </a:lnTo>
                  <a:lnTo>
                    <a:pt x="218536" y="37495"/>
                  </a:lnTo>
                  <a:lnTo>
                    <a:pt x="176187" y="9373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071389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655394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7" y="218537"/>
                  </a:lnTo>
                  <a:lnTo>
                    <a:pt x="246658" y="176188"/>
                  </a:lnTo>
                  <a:lnTo>
                    <a:pt x="256032" y="128016"/>
                  </a:lnTo>
                  <a:lnTo>
                    <a:pt x="246658" y="79843"/>
                  </a:lnTo>
                  <a:lnTo>
                    <a:pt x="218537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655394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235750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5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5" y="256032"/>
                  </a:lnTo>
                  <a:lnTo>
                    <a:pt x="176188" y="246658"/>
                  </a:lnTo>
                  <a:lnTo>
                    <a:pt x="218536" y="218537"/>
                  </a:lnTo>
                  <a:lnTo>
                    <a:pt x="246657" y="176188"/>
                  </a:lnTo>
                  <a:lnTo>
                    <a:pt x="256031" y="128016"/>
                  </a:lnTo>
                  <a:lnTo>
                    <a:pt x="246657" y="79843"/>
                  </a:lnTo>
                  <a:lnTo>
                    <a:pt x="218536" y="37495"/>
                  </a:lnTo>
                  <a:lnTo>
                    <a:pt x="176188" y="9373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235750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812452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6" y="218537"/>
                  </a:lnTo>
                  <a:lnTo>
                    <a:pt x="246657" y="176188"/>
                  </a:lnTo>
                  <a:lnTo>
                    <a:pt x="256031" y="128016"/>
                  </a:lnTo>
                  <a:lnTo>
                    <a:pt x="246657" y="79843"/>
                  </a:lnTo>
                  <a:lnTo>
                    <a:pt x="218536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812452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1392807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6" y="218537"/>
                  </a:lnTo>
                  <a:lnTo>
                    <a:pt x="246657" y="176188"/>
                  </a:lnTo>
                  <a:lnTo>
                    <a:pt x="256031" y="128016"/>
                  </a:lnTo>
                  <a:lnTo>
                    <a:pt x="246657" y="79843"/>
                  </a:lnTo>
                  <a:lnTo>
                    <a:pt x="218536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1392806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1976814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7" y="218537"/>
                  </a:lnTo>
                  <a:lnTo>
                    <a:pt x="246658" y="176188"/>
                  </a:lnTo>
                  <a:lnTo>
                    <a:pt x="256031" y="128016"/>
                  </a:lnTo>
                  <a:lnTo>
                    <a:pt x="246658" y="79843"/>
                  </a:lnTo>
                  <a:lnTo>
                    <a:pt x="218537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1976813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2557168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8" y="0"/>
                  </a:moveTo>
                  <a:lnTo>
                    <a:pt x="79844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4" y="246658"/>
                  </a:lnTo>
                  <a:lnTo>
                    <a:pt x="128018" y="256032"/>
                  </a:lnTo>
                  <a:lnTo>
                    <a:pt x="176190" y="246658"/>
                  </a:lnTo>
                  <a:lnTo>
                    <a:pt x="218536" y="218537"/>
                  </a:lnTo>
                  <a:lnTo>
                    <a:pt x="246661" y="176188"/>
                  </a:lnTo>
                  <a:lnTo>
                    <a:pt x="256036" y="128016"/>
                  </a:lnTo>
                  <a:lnTo>
                    <a:pt x="246661" y="79843"/>
                  </a:lnTo>
                  <a:lnTo>
                    <a:pt x="218536" y="37495"/>
                  </a:lnTo>
                  <a:lnTo>
                    <a:pt x="176190" y="9373"/>
                  </a:lnTo>
                  <a:lnTo>
                    <a:pt x="128018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2557167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3135955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4" y="0"/>
                  </a:moveTo>
                  <a:lnTo>
                    <a:pt x="79844" y="9373"/>
                  </a:lnTo>
                  <a:lnTo>
                    <a:pt x="37499" y="37495"/>
                  </a:lnTo>
                  <a:lnTo>
                    <a:pt x="9374" y="79843"/>
                  </a:lnTo>
                  <a:lnTo>
                    <a:pt x="0" y="128016"/>
                  </a:lnTo>
                  <a:lnTo>
                    <a:pt x="9374" y="176188"/>
                  </a:lnTo>
                  <a:lnTo>
                    <a:pt x="37499" y="218537"/>
                  </a:lnTo>
                  <a:lnTo>
                    <a:pt x="79844" y="246658"/>
                  </a:lnTo>
                  <a:lnTo>
                    <a:pt x="128014" y="256032"/>
                  </a:lnTo>
                  <a:lnTo>
                    <a:pt x="176186" y="246658"/>
                  </a:lnTo>
                  <a:lnTo>
                    <a:pt x="218538" y="218537"/>
                  </a:lnTo>
                  <a:lnTo>
                    <a:pt x="246656" y="176188"/>
                  </a:lnTo>
                  <a:lnTo>
                    <a:pt x="256028" y="128016"/>
                  </a:lnTo>
                  <a:lnTo>
                    <a:pt x="246656" y="79843"/>
                  </a:lnTo>
                  <a:lnTo>
                    <a:pt x="218538" y="37495"/>
                  </a:lnTo>
                  <a:lnTo>
                    <a:pt x="176186" y="9373"/>
                  </a:lnTo>
                  <a:lnTo>
                    <a:pt x="128014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3135952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716308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9" y="0"/>
                  </a:moveTo>
                  <a:lnTo>
                    <a:pt x="79846" y="9373"/>
                  </a:lnTo>
                  <a:lnTo>
                    <a:pt x="37499" y="37495"/>
                  </a:lnTo>
                  <a:lnTo>
                    <a:pt x="9374" y="79843"/>
                  </a:lnTo>
                  <a:lnTo>
                    <a:pt x="0" y="128016"/>
                  </a:lnTo>
                  <a:lnTo>
                    <a:pt x="9374" y="176188"/>
                  </a:lnTo>
                  <a:lnTo>
                    <a:pt x="37499" y="218537"/>
                  </a:lnTo>
                  <a:lnTo>
                    <a:pt x="79846" y="246658"/>
                  </a:lnTo>
                  <a:lnTo>
                    <a:pt x="128019" y="256032"/>
                  </a:lnTo>
                  <a:lnTo>
                    <a:pt x="176192" y="246658"/>
                  </a:lnTo>
                  <a:lnTo>
                    <a:pt x="218538" y="218537"/>
                  </a:lnTo>
                  <a:lnTo>
                    <a:pt x="246663" y="176188"/>
                  </a:lnTo>
                  <a:lnTo>
                    <a:pt x="256038" y="128016"/>
                  </a:lnTo>
                  <a:lnTo>
                    <a:pt x="246663" y="79843"/>
                  </a:lnTo>
                  <a:lnTo>
                    <a:pt x="218538" y="37495"/>
                  </a:lnTo>
                  <a:lnTo>
                    <a:pt x="176192" y="9373"/>
                  </a:lnTo>
                  <a:lnTo>
                    <a:pt x="128019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3716317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090796" y="490191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7" y="218537"/>
                  </a:lnTo>
                  <a:lnTo>
                    <a:pt x="246658" y="176188"/>
                  </a:lnTo>
                  <a:lnTo>
                    <a:pt x="256032" y="128016"/>
                  </a:lnTo>
                  <a:lnTo>
                    <a:pt x="246658" y="79843"/>
                  </a:lnTo>
                  <a:lnTo>
                    <a:pt x="218537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090797" y="490191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1536700" y="5257800"/>
            <a:ext cx="12416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7765" algn="l"/>
                <a:tab pos="2323465" algn="l"/>
                <a:tab pos="3491865" algn="l"/>
                <a:tab pos="4647565" algn="l"/>
                <a:tab pos="5815965" algn="l"/>
                <a:tab pos="6971665" algn="l"/>
                <a:tab pos="8140065" algn="l"/>
                <a:tab pos="9295765" algn="l"/>
                <a:tab pos="10464165" algn="l"/>
                <a:tab pos="11619865" algn="l"/>
              </a:tabLst>
            </a:pP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2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18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2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19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20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3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21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22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23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25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26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28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6400" y="4025900"/>
            <a:ext cx="31108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3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400" spc="-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400" spc="-1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-3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10</a:t>
            </a:r>
            <a:r>
              <a:rPr sz="3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3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400" spc="-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400" spc="-1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-10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11</a:t>
            </a:r>
            <a:endParaRPr sz="3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601700" y="4025900"/>
            <a:ext cx="15278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3400" spc="-2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-5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31</a:t>
            </a:r>
            <a:endParaRPr sz="3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64100" y="6299200"/>
            <a:ext cx="65284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4800" spc="-2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about</a:t>
            </a:r>
            <a:r>
              <a:rPr sz="4800" spc="-2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b="1" spc="1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support</a:t>
            </a:r>
            <a:r>
              <a:rPr sz="4800" spc="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0" y="647700"/>
            <a:ext cx="83426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New</a:t>
            </a:r>
            <a:r>
              <a:rPr spc="-270" dirty="0"/>
              <a:t> </a:t>
            </a:r>
            <a:r>
              <a:rPr spc="-20" dirty="0"/>
              <a:t>Java</a:t>
            </a:r>
            <a:r>
              <a:rPr spc="-270" dirty="0"/>
              <a:t> </a:t>
            </a:r>
            <a:r>
              <a:rPr spc="-65" dirty="0"/>
              <a:t>Release</a:t>
            </a:r>
            <a:r>
              <a:rPr spc="-265" dirty="0"/>
              <a:t> </a:t>
            </a:r>
            <a:r>
              <a:rPr spc="-30" dirty="0"/>
              <a:t>Schedule</a:t>
            </a:r>
            <a:endParaRPr spc="-30" dirty="0"/>
          </a:p>
        </p:txBody>
      </p:sp>
      <p:grpSp>
        <p:nvGrpSpPr>
          <p:cNvPr id="3" name="object 3"/>
          <p:cNvGrpSpPr/>
          <p:nvPr/>
        </p:nvGrpSpPr>
        <p:grpSpPr>
          <a:xfrm>
            <a:off x="1311796" y="4886685"/>
            <a:ext cx="13395960" cy="284480"/>
            <a:chOff x="1311796" y="4886685"/>
            <a:chExt cx="13395960" cy="284480"/>
          </a:xfrm>
        </p:grpSpPr>
        <p:sp>
          <p:nvSpPr>
            <p:cNvPr id="4" name="object 4"/>
            <p:cNvSpPr/>
            <p:nvPr/>
          </p:nvSpPr>
          <p:spPr>
            <a:xfrm>
              <a:off x="1311796" y="5029930"/>
              <a:ext cx="13395960" cy="0"/>
            </a:xfrm>
            <a:custGeom>
              <a:avLst/>
              <a:gdLst/>
              <a:ahLst/>
              <a:cxnLst/>
              <a:rect l="l" t="t" r="r" b="b"/>
              <a:pathLst>
                <a:path w="13395960">
                  <a:moveTo>
                    <a:pt x="0" y="0"/>
                  </a:moveTo>
                  <a:lnTo>
                    <a:pt x="13395769" y="0"/>
                  </a:lnTo>
                </a:path>
              </a:pathLst>
            </a:custGeom>
            <a:ln w="50800">
              <a:solidFill>
                <a:srgbClr val="8C8C8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15821" y="490191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7" y="218537"/>
                  </a:lnTo>
                  <a:lnTo>
                    <a:pt x="246658" y="176188"/>
                  </a:lnTo>
                  <a:lnTo>
                    <a:pt x="256032" y="128016"/>
                  </a:lnTo>
                  <a:lnTo>
                    <a:pt x="246658" y="79843"/>
                  </a:lnTo>
                  <a:lnTo>
                    <a:pt x="218537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15822" y="490191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96175" y="490191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7" y="218537"/>
                  </a:lnTo>
                  <a:lnTo>
                    <a:pt x="246658" y="176188"/>
                  </a:lnTo>
                  <a:lnTo>
                    <a:pt x="256032" y="128016"/>
                  </a:lnTo>
                  <a:lnTo>
                    <a:pt x="246658" y="79843"/>
                  </a:lnTo>
                  <a:lnTo>
                    <a:pt x="218537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96176" y="490191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76531" y="490191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5" y="0"/>
                  </a:moveTo>
                  <a:lnTo>
                    <a:pt x="79842" y="9373"/>
                  </a:lnTo>
                  <a:lnTo>
                    <a:pt x="37494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4" y="218537"/>
                  </a:lnTo>
                  <a:lnTo>
                    <a:pt x="79842" y="246658"/>
                  </a:lnTo>
                  <a:lnTo>
                    <a:pt x="128015" y="256032"/>
                  </a:lnTo>
                  <a:lnTo>
                    <a:pt x="176187" y="246658"/>
                  </a:lnTo>
                  <a:lnTo>
                    <a:pt x="218536" y="218537"/>
                  </a:lnTo>
                  <a:lnTo>
                    <a:pt x="246657" y="176188"/>
                  </a:lnTo>
                  <a:lnTo>
                    <a:pt x="256031" y="128016"/>
                  </a:lnTo>
                  <a:lnTo>
                    <a:pt x="246657" y="79843"/>
                  </a:lnTo>
                  <a:lnTo>
                    <a:pt x="218536" y="37495"/>
                  </a:lnTo>
                  <a:lnTo>
                    <a:pt x="176187" y="9373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676531" y="490191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56886" y="490191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5" y="0"/>
                  </a:moveTo>
                  <a:lnTo>
                    <a:pt x="79842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2" y="246658"/>
                  </a:lnTo>
                  <a:lnTo>
                    <a:pt x="128015" y="256032"/>
                  </a:lnTo>
                  <a:lnTo>
                    <a:pt x="176187" y="246658"/>
                  </a:lnTo>
                  <a:lnTo>
                    <a:pt x="218536" y="218537"/>
                  </a:lnTo>
                  <a:lnTo>
                    <a:pt x="246657" y="176188"/>
                  </a:lnTo>
                  <a:lnTo>
                    <a:pt x="256031" y="128016"/>
                  </a:lnTo>
                  <a:lnTo>
                    <a:pt x="246657" y="79843"/>
                  </a:lnTo>
                  <a:lnTo>
                    <a:pt x="218536" y="37495"/>
                  </a:lnTo>
                  <a:lnTo>
                    <a:pt x="176187" y="9373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56885" y="490191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40892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5" y="0"/>
                  </a:moveTo>
                  <a:lnTo>
                    <a:pt x="79842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2" y="246658"/>
                  </a:lnTo>
                  <a:lnTo>
                    <a:pt x="128015" y="256032"/>
                  </a:lnTo>
                  <a:lnTo>
                    <a:pt x="176187" y="246658"/>
                  </a:lnTo>
                  <a:lnTo>
                    <a:pt x="218536" y="218537"/>
                  </a:lnTo>
                  <a:lnTo>
                    <a:pt x="246657" y="176188"/>
                  </a:lnTo>
                  <a:lnTo>
                    <a:pt x="256031" y="128016"/>
                  </a:lnTo>
                  <a:lnTo>
                    <a:pt x="246657" y="79843"/>
                  </a:lnTo>
                  <a:lnTo>
                    <a:pt x="218536" y="37495"/>
                  </a:lnTo>
                  <a:lnTo>
                    <a:pt x="176187" y="9373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40892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21247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5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5" y="256032"/>
                  </a:lnTo>
                  <a:lnTo>
                    <a:pt x="176188" y="246658"/>
                  </a:lnTo>
                  <a:lnTo>
                    <a:pt x="218536" y="218537"/>
                  </a:lnTo>
                  <a:lnTo>
                    <a:pt x="246657" y="176188"/>
                  </a:lnTo>
                  <a:lnTo>
                    <a:pt x="256031" y="128016"/>
                  </a:lnTo>
                  <a:lnTo>
                    <a:pt x="246657" y="79843"/>
                  </a:lnTo>
                  <a:lnTo>
                    <a:pt x="218536" y="37495"/>
                  </a:lnTo>
                  <a:lnTo>
                    <a:pt x="176188" y="9373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421247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05254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5" y="0"/>
                  </a:moveTo>
                  <a:lnTo>
                    <a:pt x="79842" y="9373"/>
                  </a:lnTo>
                  <a:lnTo>
                    <a:pt x="37494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4" y="218537"/>
                  </a:lnTo>
                  <a:lnTo>
                    <a:pt x="79842" y="246658"/>
                  </a:lnTo>
                  <a:lnTo>
                    <a:pt x="128015" y="256032"/>
                  </a:lnTo>
                  <a:lnTo>
                    <a:pt x="176187" y="246658"/>
                  </a:lnTo>
                  <a:lnTo>
                    <a:pt x="218536" y="218537"/>
                  </a:lnTo>
                  <a:lnTo>
                    <a:pt x="246657" y="176188"/>
                  </a:lnTo>
                  <a:lnTo>
                    <a:pt x="256031" y="128016"/>
                  </a:lnTo>
                  <a:lnTo>
                    <a:pt x="246657" y="79843"/>
                  </a:lnTo>
                  <a:lnTo>
                    <a:pt x="218536" y="37495"/>
                  </a:lnTo>
                  <a:lnTo>
                    <a:pt x="176187" y="9373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005254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85608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6" y="218537"/>
                  </a:lnTo>
                  <a:lnTo>
                    <a:pt x="246657" y="176188"/>
                  </a:lnTo>
                  <a:lnTo>
                    <a:pt x="256031" y="128016"/>
                  </a:lnTo>
                  <a:lnTo>
                    <a:pt x="246657" y="79843"/>
                  </a:lnTo>
                  <a:lnTo>
                    <a:pt x="218536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585608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165963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6" y="218537"/>
                  </a:lnTo>
                  <a:lnTo>
                    <a:pt x="246657" y="176188"/>
                  </a:lnTo>
                  <a:lnTo>
                    <a:pt x="256031" y="128016"/>
                  </a:lnTo>
                  <a:lnTo>
                    <a:pt x="246657" y="79843"/>
                  </a:lnTo>
                  <a:lnTo>
                    <a:pt x="218536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165963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746317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7" y="218537"/>
                  </a:lnTo>
                  <a:lnTo>
                    <a:pt x="246658" y="176188"/>
                  </a:lnTo>
                  <a:lnTo>
                    <a:pt x="256031" y="128016"/>
                  </a:lnTo>
                  <a:lnTo>
                    <a:pt x="246658" y="79843"/>
                  </a:lnTo>
                  <a:lnTo>
                    <a:pt x="218537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746317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330324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7" y="218537"/>
                  </a:lnTo>
                  <a:lnTo>
                    <a:pt x="246658" y="176188"/>
                  </a:lnTo>
                  <a:lnTo>
                    <a:pt x="256031" y="128016"/>
                  </a:lnTo>
                  <a:lnTo>
                    <a:pt x="246658" y="79843"/>
                  </a:lnTo>
                  <a:lnTo>
                    <a:pt x="218537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330324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910679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7" y="218537"/>
                  </a:lnTo>
                  <a:lnTo>
                    <a:pt x="246658" y="176188"/>
                  </a:lnTo>
                  <a:lnTo>
                    <a:pt x="256031" y="128016"/>
                  </a:lnTo>
                  <a:lnTo>
                    <a:pt x="246658" y="79843"/>
                  </a:lnTo>
                  <a:lnTo>
                    <a:pt x="218537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910678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491033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7" y="218537"/>
                  </a:lnTo>
                  <a:lnTo>
                    <a:pt x="246658" y="176188"/>
                  </a:lnTo>
                  <a:lnTo>
                    <a:pt x="256031" y="128016"/>
                  </a:lnTo>
                  <a:lnTo>
                    <a:pt x="246658" y="79843"/>
                  </a:lnTo>
                  <a:lnTo>
                    <a:pt x="218537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91033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071389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5" y="0"/>
                  </a:moveTo>
                  <a:lnTo>
                    <a:pt x="79842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2" y="246658"/>
                  </a:lnTo>
                  <a:lnTo>
                    <a:pt x="128015" y="256032"/>
                  </a:lnTo>
                  <a:lnTo>
                    <a:pt x="176187" y="246658"/>
                  </a:lnTo>
                  <a:lnTo>
                    <a:pt x="218536" y="218537"/>
                  </a:lnTo>
                  <a:lnTo>
                    <a:pt x="246657" y="176188"/>
                  </a:lnTo>
                  <a:lnTo>
                    <a:pt x="256031" y="128016"/>
                  </a:lnTo>
                  <a:lnTo>
                    <a:pt x="246657" y="79843"/>
                  </a:lnTo>
                  <a:lnTo>
                    <a:pt x="218536" y="37495"/>
                  </a:lnTo>
                  <a:lnTo>
                    <a:pt x="176187" y="9373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071389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655394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7" y="218537"/>
                  </a:lnTo>
                  <a:lnTo>
                    <a:pt x="246658" y="176188"/>
                  </a:lnTo>
                  <a:lnTo>
                    <a:pt x="256032" y="128016"/>
                  </a:lnTo>
                  <a:lnTo>
                    <a:pt x="246658" y="79843"/>
                  </a:lnTo>
                  <a:lnTo>
                    <a:pt x="218537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655394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235750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5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5" y="256032"/>
                  </a:lnTo>
                  <a:lnTo>
                    <a:pt x="176188" y="246658"/>
                  </a:lnTo>
                  <a:lnTo>
                    <a:pt x="218536" y="218537"/>
                  </a:lnTo>
                  <a:lnTo>
                    <a:pt x="246657" y="176188"/>
                  </a:lnTo>
                  <a:lnTo>
                    <a:pt x="256031" y="128016"/>
                  </a:lnTo>
                  <a:lnTo>
                    <a:pt x="246657" y="79843"/>
                  </a:lnTo>
                  <a:lnTo>
                    <a:pt x="218536" y="37495"/>
                  </a:lnTo>
                  <a:lnTo>
                    <a:pt x="176188" y="9373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235750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812452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6" y="218537"/>
                  </a:lnTo>
                  <a:lnTo>
                    <a:pt x="246657" y="176188"/>
                  </a:lnTo>
                  <a:lnTo>
                    <a:pt x="256031" y="128016"/>
                  </a:lnTo>
                  <a:lnTo>
                    <a:pt x="246657" y="79843"/>
                  </a:lnTo>
                  <a:lnTo>
                    <a:pt x="218536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812452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1392807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6" y="218537"/>
                  </a:lnTo>
                  <a:lnTo>
                    <a:pt x="246657" y="176188"/>
                  </a:lnTo>
                  <a:lnTo>
                    <a:pt x="256031" y="128016"/>
                  </a:lnTo>
                  <a:lnTo>
                    <a:pt x="246657" y="79843"/>
                  </a:lnTo>
                  <a:lnTo>
                    <a:pt x="218536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1392806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1976814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2"/>
                  </a:lnTo>
                  <a:lnTo>
                    <a:pt x="176188" y="246658"/>
                  </a:lnTo>
                  <a:lnTo>
                    <a:pt x="218537" y="218537"/>
                  </a:lnTo>
                  <a:lnTo>
                    <a:pt x="246658" y="176188"/>
                  </a:lnTo>
                  <a:lnTo>
                    <a:pt x="256031" y="128016"/>
                  </a:lnTo>
                  <a:lnTo>
                    <a:pt x="246658" y="79843"/>
                  </a:lnTo>
                  <a:lnTo>
                    <a:pt x="218537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1976813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2557168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8" y="0"/>
                  </a:moveTo>
                  <a:lnTo>
                    <a:pt x="79844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4" y="246658"/>
                  </a:lnTo>
                  <a:lnTo>
                    <a:pt x="128018" y="256032"/>
                  </a:lnTo>
                  <a:lnTo>
                    <a:pt x="176190" y="246658"/>
                  </a:lnTo>
                  <a:lnTo>
                    <a:pt x="218536" y="218537"/>
                  </a:lnTo>
                  <a:lnTo>
                    <a:pt x="246661" y="176188"/>
                  </a:lnTo>
                  <a:lnTo>
                    <a:pt x="256036" y="128016"/>
                  </a:lnTo>
                  <a:lnTo>
                    <a:pt x="246661" y="79843"/>
                  </a:lnTo>
                  <a:lnTo>
                    <a:pt x="218536" y="37495"/>
                  </a:lnTo>
                  <a:lnTo>
                    <a:pt x="176190" y="9373"/>
                  </a:lnTo>
                  <a:lnTo>
                    <a:pt x="128018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2557167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3135955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4" y="0"/>
                  </a:moveTo>
                  <a:lnTo>
                    <a:pt x="79844" y="9373"/>
                  </a:lnTo>
                  <a:lnTo>
                    <a:pt x="37499" y="37495"/>
                  </a:lnTo>
                  <a:lnTo>
                    <a:pt x="9374" y="79843"/>
                  </a:lnTo>
                  <a:lnTo>
                    <a:pt x="0" y="128016"/>
                  </a:lnTo>
                  <a:lnTo>
                    <a:pt x="9374" y="176188"/>
                  </a:lnTo>
                  <a:lnTo>
                    <a:pt x="37499" y="218537"/>
                  </a:lnTo>
                  <a:lnTo>
                    <a:pt x="79844" y="246658"/>
                  </a:lnTo>
                  <a:lnTo>
                    <a:pt x="128014" y="256032"/>
                  </a:lnTo>
                  <a:lnTo>
                    <a:pt x="176186" y="246658"/>
                  </a:lnTo>
                  <a:lnTo>
                    <a:pt x="218538" y="218537"/>
                  </a:lnTo>
                  <a:lnTo>
                    <a:pt x="246656" y="176188"/>
                  </a:lnTo>
                  <a:lnTo>
                    <a:pt x="256028" y="128016"/>
                  </a:lnTo>
                  <a:lnTo>
                    <a:pt x="246656" y="79843"/>
                  </a:lnTo>
                  <a:lnTo>
                    <a:pt x="218538" y="37495"/>
                  </a:lnTo>
                  <a:lnTo>
                    <a:pt x="176186" y="9373"/>
                  </a:lnTo>
                  <a:lnTo>
                    <a:pt x="128014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3135952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716308" y="48993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9" y="0"/>
                  </a:moveTo>
                  <a:lnTo>
                    <a:pt x="79846" y="9373"/>
                  </a:lnTo>
                  <a:lnTo>
                    <a:pt x="37499" y="37495"/>
                  </a:lnTo>
                  <a:lnTo>
                    <a:pt x="9374" y="79843"/>
                  </a:lnTo>
                  <a:lnTo>
                    <a:pt x="0" y="128016"/>
                  </a:lnTo>
                  <a:lnTo>
                    <a:pt x="9374" y="176188"/>
                  </a:lnTo>
                  <a:lnTo>
                    <a:pt x="37499" y="218537"/>
                  </a:lnTo>
                  <a:lnTo>
                    <a:pt x="79846" y="246658"/>
                  </a:lnTo>
                  <a:lnTo>
                    <a:pt x="128019" y="256032"/>
                  </a:lnTo>
                  <a:lnTo>
                    <a:pt x="176192" y="246658"/>
                  </a:lnTo>
                  <a:lnTo>
                    <a:pt x="218538" y="218537"/>
                  </a:lnTo>
                  <a:lnTo>
                    <a:pt x="246663" y="176188"/>
                  </a:lnTo>
                  <a:lnTo>
                    <a:pt x="256038" y="128016"/>
                  </a:lnTo>
                  <a:lnTo>
                    <a:pt x="246663" y="79843"/>
                  </a:lnTo>
                  <a:lnTo>
                    <a:pt x="218538" y="37495"/>
                  </a:lnTo>
                  <a:lnTo>
                    <a:pt x="176192" y="9373"/>
                  </a:lnTo>
                  <a:lnTo>
                    <a:pt x="128019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3716317" y="48993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1536700" y="5257800"/>
            <a:ext cx="12416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7765" algn="l"/>
                <a:tab pos="2323465" algn="l"/>
                <a:tab pos="3491865" algn="l"/>
                <a:tab pos="4647565" algn="l"/>
                <a:tab pos="5815965" algn="l"/>
                <a:tab pos="6971665" algn="l"/>
                <a:tab pos="8140065" algn="l"/>
                <a:tab pos="9295765" algn="l"/>
                <a:tab pos="10464165" algn="l"/>
                <a:tab pos="11619865" algn="l"/>
              </a:tabLst>
            </a:pP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2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18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2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19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20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3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21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22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23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25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26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28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6400" y="4025900"/>
            <a:ext cx="15709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3400" spc="-2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-3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10</a:t>
            </a:r>
            <a:endParaRPr sz="3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120900" y="4044645"/>
            <a:ext cx="1383665" cy="523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30"/>
              </a:lnSpc>
            </a:pPr>
            <a:r>
              <a:rPr sz="3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3400" spc="-2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-10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11</a:t>
            </a:r>
            <a:endParaRPr sz="3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03300" y="6692900"/>
            <a:ext cx="14000480" cy="193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Long-term</a:t>
            </a:r>
            <a:r>
              <a:rPr sz="4800" spc="-25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4800" spc="-2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4800" b="1" spc="-1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LTS</a:t>
            </a:r>
            <a:r>
              <a:rPr sz="48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4800" spc="-2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release</a:t>
            </a:r>
            <a:r>
              <a:rPr sz="4800" spc="-25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4800" spc="-2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4800" spc="-2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years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R="493395" algn="ctr">
              <a:lnSpc>
                <a:spcPct val="100000"/>
              </a:lnSpc>
              <a:spcBef>
                <a:spcPts val="3540"/>
              </a:spcBef>
            </a:pPr>
            <a:r>
              <a:rPr sz="4800" b="1" spc="1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Oracle</a:t>
            </a:r>
            <a:r>
              <a:rPr sz="4800" b="1" spc="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1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JDK</a:t>
            </a:r>
            <a:r>
              <a:rPr sz="4800" b="1" spc="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1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only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167939" y="3964058"/>
            <a:ext cx="3505200" cy="74104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50495" rIns="0" bIns="0" rtlCol="0">
            <a:spAutoFit/>
          </a:bodyPr>
          <a:lstStyle/>
          <a:p>
            <a:pPr marL="942975">
              <a:lnSpc>
                <a:spcPct val="100000"/>
              </a:lnSpc>
              <a:spcBef>
                <a:spcPts val="1185"/>
              </a:spcBef>
            </a:pPr>
            <a:r>
              <a:rPr sz="2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11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06511" y="3964058"/>
            <a:ext cx="3505200" cy="74104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50495" rIns="0" bIns="0" rtlCol="0">
            <a:spAutoFit/>
          </a:bodyPr>
          <a:lstStyle/>
          <a:p>
            <a:pPr marL="909955">
              <a:lnSpc>
                <a:spcPct val="100000"/>
              </a:lnSpc>
              <a:spcBef>
                <a:spcPts val="1185"/>
              </a:spcBef>
            </a:pPr>
            <a:r>
              <a:rPr sz="2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17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45084" y="3964058"/>
            <a:ext cx="3505200" cy="74104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50495" rIns="0" bIns="0" rtlCol="0">
            <a:spAutoFit/>
          </a:bodyPr>
          <a:lstStyle/>
          <a:p>
            <a:pPr marL="863600">
              <a:lnSpc>
                <a:spcPct val="100000"/>
              </a:lnSpc>
              <a:spcBef>
                <a:spcPts val="1185"/>
              </a:spcBef>
            </a:pPr>
            <a:r>
              <a:rPr sz="2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23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0" y="647700"/>
            <a:ext cx="11626850" cy="755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0">
              <a:lnSpc>
                <a:spcPct val="100000"/>
              </a:lnSpc>
              <a:spcBef>
                <a:spcPts val="100"/>
              </a:spcBef>
            </a:pPr>
            <a:r>
              <a:rPr sz="4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Release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Schedule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2700" marR="5079365" indent="12700">
              <a:lnSpc>
                <a:spcPct val="229000"/>
              </a:lnSpc>
              <a:spcBef>
                <a:spcPts val="695"/>
              </a:spcBef>
            </a:pPr>
            <a:r>
              <a:rPr sz="48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Increased </a:t>
            </a:r>
            <a:r>
              <a:rPr sz="4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frequency </a:t>
            </a:r>
            <a:r>
              <a:rPr sz="48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Smaller</a:t>
            </a:r>
            <a:r>
              <a:rPr sz="4800" spc="-2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4800" spc="-2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inc</a:t>
            </a:r>
            <a:r>
              <a:rPr sz="4800" spc="-2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emental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 marR="5080" indent="-25400">
              <a:lnSpc>
                <a:spcPts val="13900"/>
              </a:lnSpc>
              <a:spcBef>
                <a:spcPts val="220"/>
              </a:spcBef>
            </a:pPr>
            <a:r>
              <a:rPr sz="48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Non-LTS</a:t>
            </a:r>
            <a:r>
              <a:rPr sz="4800" spc="-25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releases</a:t>
            </a:r>
            <a:r>
              <a:rPr sz="4800" spc="-25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4800" spc="-2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b="1" spc="2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4800" b="1" spc="10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spc="-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experimental </a:t>
            </a:r>
            <a:r>
              <a:rPr sz="4800" spc="-16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Deprecations/removals</a:t>
            </a:r>
            <a:r>
              <a:rPr sz="4800" spc="-2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4800" spc="-2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LTS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81410" y="2396808"/>
            <a:ext cx="893129" cy="9052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478" y="3946375"/>
            <a:ext cx="984992" cy="9875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1410" y="5578276"/>
            <a:ext cx="893129" cy="10767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1410" y="7299376"/>
            <a:ext cx="893129" cy="115348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0" y="647700"/>
            <a:ext cx="83426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New</a:t>
            </a:r>
            <a:r>
              <a:rPr spc="-270" dirty="0"/>
              <a:t> </a:t>
            </a:r>
            <a:r>
              <a:rPr spc="-20" dirty="0"/>
              <a:t>Java</a:t>
            </a:r>
            <a:r>
              <a:rPr spc="-270" dirty="0"/>
              <a:t> </a:t>
            </a:r>
            <a:r>
              <a:rPr spc="-65" dirty="0"/>
              <a:t>Release</a:t>
            </a:r>
            <a:r>
              <a:rPr spc="-265" dirty="0"/>
              <a:t> </a:t>
            </a:r>
            <a:r>
              <a:rPr spc="-30" dirty="0"/>
              <a:t>Schedule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1155700" y="2540000"/>
            <a:ext cx="3154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OpenJDK: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2540000"/>
            <a:ext cx="603313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Adopt</a:t>
            </a:r>
            <a:r>
              <a:rPr sz="48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release</a:t>
            </a:r>
            <a:r>
              <a:rPr sz="4800" spc="-2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every </a:t>
            </a:r>
            <a:r>
              <a:rPr sz="4800" spc="-16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months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700" y="4457700"/>
            <a:ext cx="12865735" cy="2979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152265" algn="l"/>
              </a:tabLst>
            </a:pPr>
            <a:r>
              <a:rPr sz="7200" b="1" spc="247" baseline="600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Oracle</a:t>
            </a:r>
            <a:r>
              <a:rPr sz="7200" b="1" spc="157" baseline="600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200" b="1" spc="67" baseline="600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JDK:	</a:t>
            </a: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Adopt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LTS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48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years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4152900">
              <a:lnSpc>
                <a:spcPct val="100000"/>
              </a:lnSpc>
              <a:spcBef>
                <a:spcPts val="40"/>
              </a:spcBef>
            </a:pP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(minimum)</a:t>
            </a:r>
            <a:r>
              <a:rPr sz="48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48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subscription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850">
              <a:latin typeface="Verdana" panose="020B0604030504040204"/>
              <a:cs typeface="Verdana" panose="020B0604030504040204"/>
            </a:endParaRPr>
          </a:p>
          <a:p>
            <a:pPr marL="1384300">
              <a:lnSpc>
                <a:spcPct val="100000"/>
              </a:lnSpc>
              <a:tabLst>
                <a:tab pos="4177665" algn="l"/>
              </a:tabLst>
            </a:pPr>
            <a:r>
              <a:rPr sz="48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Others:	</a:t>
            </a:r>
            <a:r>
              <a:rPr sz="4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AdoptOpenJDK,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Azul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0" y="647700"/>
            <a:ext cx="10283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Launching</a:t>
            </a:r>
            <a:r>
              <a:rPr spc="-240" dirty="0"/>
              <a:t> </a:t>
            </a:r>
            <a:r>
              <a:rPr spc="-85" dirty="0"/>
              <a:t>Single-file</a:t>
            </a:r>
            <a:r>
              <a:rPr spc="-235" dirty="0"/>
              <a:t> </a:t>
            </a:r>
            <a:r>
              <a:rPr spc="-10" dirty="0"/>
              <a:t>Source-code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3030200" y="3619500"/>
            <a:ext cx="256540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Hell</a:t>
            </a:r>
            <a:r>
              <a:rPr sz="3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900" spc="-5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9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</a:t>
            </a:r>
            <a:r>
              <a:rPr sz="39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868762" y="3841787"/>
            <a:ext cx="772795" cy="213360"/>
            <a:chOff x="11868762" y="3841787"/>
            <a:chExt cx="772795" cy="213360"/>
          </a:xfrm>
        </p:grpSpPr>
        <p:sp>
          <p:nvSpPr>
            <p:cNvPr id="5" name="object 5"/>
            <p:cNvSpPr/>
            <p:nvPr/>
          </p:nvSpPr>
          <p:spPr>
            <a:xfrm>
              <a:off x="11868762" y="3948467"/>
              <a:ext cx="584835" cy="0"/>
            </a:xfrm>
            <a:custGeom>
              <a:avLst/>
              <a:gdLst/>
              <a:ahLst/>
              <a:cxnLst/>
              <a:rect l="l" t="t" r="r" b="b"/>
              <a:pathLst>
                <a:path w="584834">
                  <a:moveTo>
                    <a:pt x="0" y="0"/>
                  </a:moveTo>
                  <a:lnTo>
                    <a:pt x="559101" y="0"/>
                  </a:lnTo>
                  <a:lnTo>
                    <a:pt x="584501" y="0"/>
                  </a:lnTo>
                </a:path>
              </a:pathLst>
            </a:custGeom>
            <a:ln w="50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427863" y="3841787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0" y="213360"/>
                  </a:lnTo>
                  <a:lnTo>
                    <a:pt x="213359" y="10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934285" y="3492258"/>
            <a:ext cx="6563995" cy="91313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19050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500"/>
              </a:spcBef>
            </a:pPr>
            <a:r>
              <a:rPr sz="3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$</a:t>
            </a:r>
            <a:r>
              <a:rPr sz="3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javac</a:t>
            </a:r>
            <a:r>
              <a:rPr sz="3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Hello.java</a:t>
            </a:r>
            <a:endParaRPr sz="3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8621" y="3494601"/>
            <a:ext cx="1807372" cy="199150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03300" y="5727700"/>
            <a:ext cx="236728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Hell</a:t>
            </a:r>
            <a:r>
              <a:rPr sz="3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900" spc="-40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9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3900" spc="-3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9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4286" y="5257177"/>
            <a:ext cx="6563995" cy="136779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4193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905"/>
              </a:spcBef>
            </a:pPr>
            <a:r>
              <a:rPr sz="3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$</a:t>
            </a:r>
            <a:r>
              <a:rPr sz="3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java</a:t>
            </a:r>
            <a:r>
              <a:rPr sz="3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Hello</a:t>
            </a: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45415">
              <a:lnSpc>
                <a:spcPct val="100000"/>
              </a:lnSpc>
              <a:spcBef>
                <a:spcPts val="620"/>
              </a:spcBef>
            </a:pPr>
            <a:r>
              <a:rPr sz="3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Hello</a:t>
            </a:r>
            <a:r>
              <a:rPr sz="34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3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World</a:t>
            </a:r>
            <a:r>
              <a:rPr sz="3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!</a:t>
            </a:r>
            <a:endParaRPr sz="3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8621" y="3494601"/>
            <a:ext cx="1807372" cy="199150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03300" y="5727700"/>
            <a:ext cx="236728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Hell</a:t>
            </a:r>
            <a:r>
              <a:rPr sz="3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900" spc="-40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9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3900" spc="-3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9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8776" y="3442831"/>
            <a:ext cx="6563995" cy="13639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161290" rIns="0" bIns="0" rtlCol="0">
            <a:spAutoFit/>
          </a:bodyPr>
          <a:lstStyle/>
          <a:p>
            <a:pPr marL="137160" marR="1754505">
              <a:lnSpc>
                <a:spcPct val="115000"/>
              </a:lnSpc>
              <a:spcBef>
                <a:spcPts val="1270"/>
              </a:spcBef>
            </a:pPr>
            <a:r>
              <a:rPr sz="3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$ </a:t>
            </a:r>
            <a:r>
              <a:rPr sz="3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java Hello.java </a:t>
            </a:r>
            <a:r>
              <a:rPr sz="3400" spc="-20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Hello</a:t>
            </a:r>
            <a:r>
              <a:rPr sz="34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3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World</a:t>
            </a:r>
            <a:r>
              <a:rPr sz="3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!</a:t>
            </a:r>
            <a:endParaRPr sz="3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8400" y="5816600"/>
            <a:ext cx="46939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--source</a:t>
            </a:r>
            <a:r>
              <a:rPr sz="3400" spc="-9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endParaRPr sz="3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84500" y="647700"/>
            <a:ext cx="10283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Launching</a:t>
            </a:r>
            <a:r>
              <a:rPr spc="-240" dirty="0"/>
              <a:t> </a:t>
            </a:r>
            <a:r>
              <a:rPr spc="-85" dirty="0"/>
              <a:t>Single-file</a:t>
            </a:r>
            <a:r>
              <a:rPr spc="-235" dirty="0"/>
              <a:t> </a:t>
            </a:r>
            <a:r>
              <a:rPr spc="-10" dirty="0"/>
              <a:t>Source-code</a:t>
            </a:r>
            <a:endParaRPr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6400" y="647700"/>
            <a:ext cx="2733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Scripting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473200" y="2362200"/>
            <a:ext cx="1336040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6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#!</a:t>
            </a:r>
            <a:endParaRPr sz="8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6000" y="2620086"/>
            <a:ext cx="7220584" cy="802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090"/>
              </a:lnSpc>
            </a:pPr>
            <a:r>
              <a:rPr sz="5100" spc="10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5100" spc="-280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100" spc="5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5100" spc="-275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100" spc="35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script</a:t>
            </a:r>
            <a:endParaRPr sz="5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#!/usr/bin/java</a:t>
            </a:r>
            <a:r>
              <a:rPr spc="-40" dirty="0"/>
              <a:t> </a:t>
            </a:r>
            <a:r>
              <a:rPr spc="-5" dirty="0"/>
              <a:t>--source</a:t>
            </a:r>
            <a:r>
              <a:rPr spc="-40" dirty="0"/>
              <a:t> </a:t>
            </a:r>
            <a:r>
              <a:rPr spc="-5" dirty="0"/>
              <a:t>11</a:t>
            </a:r>
            <a:endParaRPr spc="-5" dirty="0"/>
          </a:p>
          <a:p>
            <a:pPr>
              <a:lnSpc>
                <a:spcPct val="100000"/>
              </a:lnSpc>
              <a:spcBef>
                <a:spcPts val="1220"/>
              </a:spcBef>
            </a:pPr>
            <a:r>
              <a:rPr spc="-5" dirty="0"/>
              <a:t>import</a:t>
            </a:r>
            <a:r>
              <a:rPr spc="-40" dirty="0"/>
              <a:t> </a:t>
            </a:r>
            <a:r>
              <a:rPr spc="-5" dirty="0"/>
              <a:t>java.nio.file.*;</a:t>
            </a:r>
            <a:endParaRPr spc="-5" dirty="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200"/>
          </a:p>
          <a:p>
            <a:pPr>
              <a:lnSpc>
                <a:spcPct val="100000"/>
              </a:lnSpc>
            </a:pPr>
            <a:r>
              <a:rPr spc="-5" dirty="0"/>
              <a:t>public</a:t>
            </a:r>
            <a:r>
              <a:rPr spc="-30" dirty="0"/>
              <a:t> </a:t>
            </a:r>
            <a:r>
              <a:rPr spc="-5" dirty="0"/>
              <a:t>class</a:t>
            </a:r>
            <a:r>
              <a:rPr spc="-30" dirty="0"/>
              <a:t> </a:t>
            </a:r>
            <a:r>
              <a:rPr spc="-5" dirty="0"/>
              <a:t>ListFiles</a:t>
            </a:r>
            <a:r>
              <a:rPr spc="-30" dirty="0"/>
              <a:t> </a:t>
            </a:r>
            <a:r>
              <a:rPr dirty="0"/>
              <a:t>{</a:t>
            </a:r>
            <a:endParaRPr dirty="0"/>
          </a:p>
          <a:p>
            <a:pPr marL="441960">
              <a:lnSpc>
                <a:spcPct val="100000"/>
              </a:lnSpc>
              <a:spcBef>
                <a:spcPts val="1220"/>
              </a:spcBef>
            </a:pPr>
            <a:r>
              <a:rPr spc="-5" dirty="0"/>
              <a:t>public</a:t>
            </a:r>
            <a:r>
              <a:rPr spc="-25" dirty="0"/>
              <a:t> </a:t>
            </a:r>
            <a:r>
              <a:rPr spc="-5" dirty="0"/>
              <a:t>static</a:t>
            </a:r>
            <a:r>
              <a:rPr spc="-25" dirty="0"/>
              <a:t> </a:t>
            </a:r>
            <a:r>
              <a:rPr spc="-5" dirty="0"/>
              <a:t>void</a:t>
            </a:r>
            <a:r>
              <a:rPr spc="-25" dirty="0"/>
              <a:t> </a:t>
            </a:r>
            <a:r>
              <a:rPr spc="-5" dirty="0"/>
              <a:t>main(String[]</a:t>
            </a:r>
            <a:r>
              <a:rPr spc="-25" dirty="0"/>
              <a:t> </a:t>
            </a:r>
            <a:r>
              <a:rPr spc="-5" dirty="0"/>
              <a:t>args)</a:t>
            </a:r>
            <a:endParaRPr spc="-5" dirty="0"/>
          </a:p>
          <a:p>
            <a:pPr marL="883920" marR="875665" indent="3093720">
              <a:lnSpc>
                <a:spcPts val="4700"/>
              </a:lnSpc>
              <a:spcBef>
                <a:spcPts val="360"/>
              </a:spcBef>
            </a:pPr>
            <a:r>
              <a:rPr spc="-5" dirty="0"/>
              <a:t>throws</a:t>
            </a:r>
            <a:r>
              <a:rPr spc="-50" dirty="0"/>
              <a:t> </a:t>
            </a:r>
            <a:r>
              <a:rPr spc="-5" dirty="0"/>
              <a:t>Exception</a:t>
            </a:r>
            <a:r>
              <a:rPr spc="-50" dirty="0"/>
              <a:t> </a:t>
            </a:r>
            <a:r>
              <a:rPr dirty="0"/>
              <a:t>{ </a:t>
            </a:r>
            <a:r>
              <a:rPr spc="-1725" dirty="0"/>
              <a:t> </a:t>
            </a:r>
            <a:r>
              <a:rPr spc="-5" dirty="0"/>
              <a:t>Files.walk(Paths.get(args[0]))</a:t>
            </a:r>
            <a:endParaRPr spc="-5" dirty="0"/>
          </a:p>
          <a:p>
            <a:pPr marL="1988820">
              <a:lnSpc>
                <a:spcPct val="100000"/>
              </a:lnSpc>
              <a:spcBef>
                <a:spcPts val="860"/>
              </a:spcBef>
            </a:pPr>
            <a:r>
              <a:rPr spc="-5" dirty="0"/>
              <a:t>.forEach(System.out::println);</a:t>
            </a:r>
            <a:endParaRPr spc="-5" dirty="0"/>
          </a:p>
          <a:p>
            <a:pPr marL="441960">
              <a:lnSpc>
                <a:spcPct val="100000"/>
              </a:lnSpc>
              <a:spcBef>
                <a:spcPts val="1220"/>
              </a:spcBef>
            </a:pPr>
            <a:r>
              <a:rPr dirty="0"/>
              <a:t>}</a:t>
            </a:r>
            <a:endParaRPr dirty="0"/>
          </a:p>
          <a:p>
            <a:pPr>
              <a:lnSpc>
                <a:spcPct val="100000"/>
              </a:lnSpc>
              <a:spcBef>
                <a:spcPts val="1220"/>
              </a:spcBef>
            </a:pPr>
            <a:r>
              <a:rPr dirty="0"/>
              <a:t>}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390900" y="1549400"/>
            <a:ext cx="20834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./listfiles</a:t>
            </a:r>
            <a:endParaRPr sz="3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1400" y="2700176"/>
            <a:ext cx="8839835" cy="5857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9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#!/usr/bin/java</a:t>
            </a:r>
            <a:r>
              <a:rPr sz="29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--source</a:t>
            </a:r>
            <a:r>
              <a:rPr sz="29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11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220"/>
              </a:spcBef>
            </a:pP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9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java.nio.file.*;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9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9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ListFiles</a:t>
            </a:r>
            <a:r>
              <a:rPr sz="29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41960">
              <a:lnSpc>
                <a:spcPct val="100000"/>
              </a:lnSpc>
              <a:spcBef>
                <a:spcPts val="1220"/>
              </a:spcBef>
            </a:pP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9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9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9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main(String[]</a:t>
            </a:r>
            <a:r>
              <a:rPr sz="29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args)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883920" marR="875665" indent="3093720">
              <a:lnSpc>
                <a:spcPts val="4700"/>
              </a:lnSpc>
              <a:spcBef>
                <a:spcPts val="360"/>
              </a:spcBef>
            </a:pP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9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r>
              <a:rPr sz="29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900" spc="-17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Files.walk(Paths.get(args[0]))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988820">
              <a:lnSpc>
                <a:spcPct val="100000"/>
              </a:lnSpc>
              <a:spcBef>
                <a:spcPts val="860"/>
              </a:spcBef>
            </a:pP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.forEach(System.out::println);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41960">
              <a:lnSpc>
                <a:spcPct val="100000"/>
              </a:lnSpc>
              <a:spcBef>
                <a:spcPts val="1220"/>
              </a:spcBef>
            </a:pPr>
            <a:r>
              <a:rPr sz="29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220"/>
              </a:spcBef>
            </a:pPr>
            <a:r>
              <a:rPr sz="29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4473" y="2317912"/>
            <a:ext cx="10402570" cy="63881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44475" rIns="0" bIns="0" rtlCol="0">
            <a:spAutoFit/>
          </a:bodyPr>
          <a:lstStyle/>
          <a:p>
            <a:pPr marL="186690" marR="4240530">
              <a:lnSpc>
                <a:spcPct val="135000"/>
              </a:lnSpc>
              <a:spcBef>
                <a:spcPts val="1925"/>
              </a:spcBef>
            </a:pP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#!/usr/bin/java --source 11 </a:t>
            </a:r>
            <a:r>
              <a:rPr sz="2900" spc="-17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9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java.nio.file.*;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200">
              <a:latin typeface="Courier New" panose="02070309020205020404"/>
              <a:cs typeface="Courier New" panose="02070309020205020404"/>
            </a:endParaRPr>
          </a:p>
          <a:p>
            <a:pPr marL="186690">
              <a:lnSpc>
                <a:spcPct val="100000"/>
              </a:lnSpc>
            </a:pP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9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9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ListFiles</a:t>
            </a:r>
            <a:r>
              <a:rPr sz="29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628650">
              <a:lnSpc>
                <a:spcPct val="100000"/>
              </a:lnSpc>
              <a:spcBef>
                <a:spcPts val="1220"/>
              </a:spcBef>
            </a:pP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9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9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9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main(String[]</a:t>
            </a:r>
            <a:r>
              <a:rPr sz="29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args)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070610" marR="2251075" indent="3093720">
              <a:lnSpc>
                <a:spcPts val="4700"/>
              </a:lnSpc>
              <a:spcBef>
                <a:spcPts val="360"/>
              </a:spcBef>
            </a:pP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9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r>
              <a:rPr sz="29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900" spc="-17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Files.walk(Paths.get(</a:t>
            </a:r>
            <a:r>
              <a:rPr sz="29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args[0]</a:t>
            </a: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2175510">
              <a:lnSpc>
                <a:spcPct val="100000"/>
              </a:lnSpc>
              <a:spcBef>
                <a:spcPts val="860"/>
              </a:spcBef>
            </a:pP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.forEach(System.out::println);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628650">
              <a:lnSpc>
                <a:spcPct val="100000"/>
              </a:lnSpc>
              <a:spcBef>
                <a:spcPts val="1220"/>
              </a:spcBef>
            </a:pPr>
            <a:r>
              <a:rPr sz="29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86690">
              <a:lnSpc>
                <a:spcPct val="100000"/>
              </a:lnSpc>
              <a:spcBef>
                <a:spcPts val="1220"/>
              </a:spcBef>
            </a:pPr>
            <a:r>
              <a:rPr sz="29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9700" y="3619500"/>
            <a:ext cx="12611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shebang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42100" y="2667000"/>
            <a:ext cx="9356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Launch</a:t>
            </a:r>
            <a:r>
              <a:rPr spc="-254" dirty="0"/>
              <a:t> </a:t>
            </a:r>
            <a:r>
              <a:rPr spc="-85" dirty="0"/>
              <a:t>Single-file</a:t>
            </a:r>
            <a:r>
              <a:rPr spc="-254" dirty="0"/>
              <a:t> </a:t>
            </a:r>
            <a:r>
              <a:rPr spc="-10" dirty="0"/>
              <a:t>Source-code</a:t>
            </a:r>
            <a:endParaRPr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2162" y="7177754"/>
            <a:ext cx="1268127" cy="1397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56700" y="7493000"/>
            <a:ext cx="53994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42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source-code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9872" y="4697352"/>
            <a:ext cx="1612710" cy="166443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44000" y="5143500"/>
            <a:ext cx="51130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Rapid</a:t>
            </a:r>
            <a:r>
              <a:rPr sz="42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2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eleases:</a:t>
            </a:r>
            <a:r>
              <a:rPr sz="42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2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2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27722" y="2219286"/>
            <a:ext cx="1777008" cy="177700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093200" y="2400300"/>
            <a:ext cx="6245860" cy="13004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5000"/>
              </a:lnSpc>
              <a:spcBef>
                <a:spcPts val="240"/>
              </a:spcBef>
            </a:pPr>
            <a:r>
              <a:rPr sz="4200" spc="260" dirty="0"/>
              <a:t>O</a:t>
            </a:r>
            <a:r>
              <a:rPr sz="4200" spc="-200" dirty="0"/>
              <a:t>r</a:t>
            </a:r>
            <a:r>
              <a:rPr sz="4200" spc="10" dirty="0"/>
              <a:t>acle</a:t>
            </a:r>
            <a:r>
              <a:rPr sz="4200" spc="-220" dirty="0"/>
              <a:t> </a:t>
            </a:r>
            <a:r>
              <a:rPr sz="4200" spc="190" dirty="0"/>
              <a:t>JDK</a:t>
            </a:r>
            <a:r>
              <a:rPr sz="4200" spc="-220" dirty="0"/>
              <a:t> </a:t>
            </a:r>
            <a:r>
              <a:rPr sz="4200" spc="-130" dirty="0"/>
              <a:t>&amp;</a:t>
            </a:r>
            <a:r>
              <a:rPr sz="4200" spc="-220" dirty="0"/>
              <a:t> </a:t>
            </a:r>
            <a:r>
              <a:rPr sz="4200" spc="114" dirty="0"/>
              <a:t>OpenJDK  </a:t>
            </a:r>
            <a:r>
              <a:rPr sz="4200" dirty="0"/>
              <a:t>convergence</a:t>
            </a:r>
            <a:endParaRPr sz="42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9900" y="647700"/>
            <a:ext cx="5146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Course</a:t>
            </a:r>
            <a:r>
              <a:rPr spc="-300" dirty="0"/>
              <a:t> </a:t>
            </a:r>
            <a:r>
              <a:rPr spc="-30" dirty="0"/>
              <a:t>Overview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534910" y="3244399"/>
            <a:ext cx="3590290" cy="3346450"/>
          </a:xfrm>
          <a:prstGeom prst="rect">
            <a:avLst/>
          </a:prstGeom>
          <a:solidFill>
            <a:srgbClr val="6853B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Times New Roman" panose="02020603050405020304"/>
              <a:cs typeface="Times New Roman" panose="02020603050405020304"/>
            </a:endParaRPr>
          </a:p>
          <a:p>
            <a:pPr marL="531495" marR="516890" indent="571500">
              <a:lnSpc>
                <a:spcPts val="3800"/>
              </a:lnSpc>
              <a:spcBef>
                <a:spcPts val="5"/>
              </a:spcBef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 </a:t>
            </a: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11 </a:t>
            </a:r>
            <a:r>
              <a:rPr sz="3200" spc="-7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</a:t>
            </a:r>
            <a:r>
              <a:rPr sz="32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oduction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8836" y="3244399"/>
            <a:ext cx="3590290" cy="3346450"/>
          </a:xfrm>
          <a:prstGeom prst="rect">
            <a:avLst/>
          </a:prstGeom>
          <a:solidFill>
            <a:srgbClr val="9BC84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Times New Roman" panose="02020603050405020304"/>
              <a:cs typeface="Times New Roman" panose="02020603050405020304"/>
            </a:endParaRPr>
          </a:p>
          <a:p>
            <a:pPr marL="607060" marR="424180" indent="-165100">
              <a:lnSpc>
                <a:spcPts val="3800"/>
              </a:lnSpc>
              <a:spcBef>
                <a:spcPts val="5"/>
              </a:spcBef>
            </a:pPr>
            <a:r>
              <a:rPr sz="3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</a:t>
            </a:r>
            <a:r>
              <a:rPr sz="3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ec</a:t>
            </a:r>
            <a:r>
              <a:rPr sz="3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tions  </a:t>
            </a:r>
            <a:r>
              <a:rPr sz="3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3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3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2763" y="3244399"/>
            <a:ext cx="3590290" cy="3346450"/>
          </a:xfrm>
          <a:prstGeom prst="rect">
            <a:avLst/>
          </a:prstGeom>
          <a:solidFill>
            <a:srgbClr val="0C9DB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327660" marR="323215" indent="4445" algn="ctr">
              <a:lnSpc>
                <a:spcPts val="3800"/>
              </a:lnSpc>
              <a:spcBef>
                <a:spcPts val="2595"/>
              </a:spcBef>
            </a:pPr>
            <a:r>
              <a:rPr sz="3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Language </a:t>
            </a:r>
            <a:r>
              <a:rPr sz="3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&amp; </a:t>
            </a:r>
            <a:r>
              <a:rPr sz="3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Library </a:t>
            </a:r>
            <a:r>
              <a:rPr sz="3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</a:t>
            </a:r>
            <a:r>
              <a:rPr sz="3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ements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56690" y="3244399"/>
            <a:ext cx="3590290" cy="33464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288925" marR="273685" algn="ctr">
              <a:lnSpc>
                <a:spcPts val="3800"/>
              </a:lnSpc>
              <a:spcBef>
                <a:spcPts val="2595"/>
              </a:spcBef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&amp; </a:t>
            </a:r>
            <a:r>
              <a:rPr sz="3200" spc="-1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Security </a:t>
            </a:r>
            <a:r>
              <a:rPr sz="3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Improvements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4100" y="647700"/>
            <a:ext cx="3992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Follow</a:t>
            </a:r>
            <a:r>
              <a:rPr spc="-320" dirty="0"/>
              <a:t> </a:t>
            </a:r>
            <a:r>
              <a:rPr spc="125" dirty="0"/>
              <a:t>Along</a:t>
            </a:r>
            <a:endParaRPr spc="125" dirty="0"/>
          </a:p>
        </p:txBody>
      </p:sp>
      <p:sp>
        <p:nvSpPr>
          <p:cNvPr id="3" name="object 3"/>
          <p:cNvSpPr txBox="1"/>
          <p:nvPr/>
        </p:nvSpPr>
        <p:spPr>
          <a:xfrm>
            <a:off x="6248400" y="2832100"/>
            <a:ext cx="3867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Download</a:t>
            </a:r>
            <a:r>
              <a:rPr sz="36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JDK</a:t>
            </a:r>
            <a:r>
              <a:rPr sz="36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11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400" y="6189980"/>
            <a:ext cx="15171420" cy="194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algn="ctr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https://www.oracle.com/java/technologies/downloads/#java11</a:t>
            </a:r>
            <a:endParaRPr sz="3600" spc="-204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300">
              <a:latin typeface="Verdana" panose="020B0604030504040204"/>
              <a:cs typeface="Verdana" panose="020B0604030504040204"/>
            </a:endParaRPr>
          </a:p>
          <a:p>
            <a:pPr marL="12700" algn="ctr">
              <a:lnSpc>
                <a:spcPct val="100000"/>
              </a:lnSpc>
            </a:pP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GA: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September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25th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2018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31835" y="3717588"/>
            <a:ext cx="1520381" cy="20995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</a:t>
            </a:r>
            <a:r>
              <a:rPr dirty="0"/>
              <a:t>a</a:t>
            </a:r>
            <a:r>
              <a:rPr spc="-50" dirty="0"/>
              <a:t>t</a:t>
            </a:r>
            <a:r>
              <a:rPr spc="20" dirty="0"/>
              <a:t>ching</a:t>
            </a:r>
            <a:r>
              <a:rPr spc="-250" dirty="0"/>
              <a:t> </a:t>
            </a:r>
            <a:r>
              <a:rPr spc="-240" dirty="0"/>
              <a:t>Up:</a:t>
            </a:r>
            <a:r>
              <a:rPr spc="-250" dirty="0"/>
              <a:t> </a:t>
            </a:r>
            <a:r>
              <a:rPr spc="140" dirty="0"/>
              <a:t>J</a:t>
            </a:r>
            <a:r>
              <a:rPr spc="85" dirty="0"/>
              <a:t>a</a:t>
            </a:r>
            <a:r>
              <a:rPr spc="-170" dirty="0"/>
              <a:t>v</a:t>
            </a:r>
            <a:r>
              <a:rPr spc="-130" dirty="0"/>
              <a:t>a</a:t>
            </a:r>
            <a:r>
              <a:rPr spc="-250" dirty="0"/>
              <a:t> </a:t>
            </a:r>
            <a:r>
              <a:rPr spc="30" dirty="0"/>
              <a:t>9</a:t>
            </a:r>
            <a:endParaRPr spc="3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56261" y="2362393"/>
            <a:ext cx="3525850" cy="351657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67170" y="6523355"/>
            <a:ext cx="451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Module</a:t>
            </a:r>
            <a:r>
              <a:rPr sz="4800" spc="-3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1100" y="647700"/>
            <a:ext cx="6266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ching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Up: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4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10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5200" y="6680200"/>
            <a:ext cx="1123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var</a:t>
            </a:r>
            <a:endParaRPr sz="48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915893" y="3770238"/>
            <a:ext cx="2660765" cy="23049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0561" y="2682347"/>
            <a:ext cx="9035415" cy="573278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3876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880"/>
              </a:spcBef>
            </a:pPr>
            <a:r>
              <a:rPr sz="4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Oracle</a:t>
            </a:r>
            <a:r>
              <a:rPr sz="4800" spc="-2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JDK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Oracle</a:t>
            </a:r>
            <a:r>
              <a:rPr spc="-265" dirty="0"/>
              <a:t> </a:t>
            </a:r>
            <a:r>
              <a:rPr spc="200" dirty="0"/>
              <a:t>JDK</a:t>
            </a:r>
            <a:r>
              <a:rPr spc="-260" dirty="0"/>
              <a:t> </a:t>
            </a:r>
            <a:r>
              <a:rPr spc="-150" dirty="0"/>
              <a:t>&amp;</a:t>
            </a:r>
            <a:r>
              <a:rPr spc="-260" dirty="0"/>
              <a:t> </a:t>
            </a:r>
            <a:r>
              <a:rPr spc="130" dirty="0"/>
              <a:t>OpenJDK</a:t>
            </a:r>
            <a:endParaRPr spc="130" dirty="0"/>
          </a:p>
        </p:txBody>
      </p:sp>
      <p:sp>
        <p:nvSpPr>
          <p:cNvPr id="4" name="object 4"/>
          <p:cNvSpPr txBox="1"/>
          <p:nvPr/>
        </p:nvSpPr>
        <p:spPr>
          <a:xfrm>
            <a:off x="4042327" y="3839431"/>
            <a:ext cx="8171815" cy="4150360"/>
          </a:xfrm>
          <a:prstGeom prst="rect">
            <a:avLst/>
          </a:prstGeom>
          <a:solidFill>
            <a:srgbClr val="0C9EB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50">
              <a:latin typeface="Times New Roman" panose="02020603050405020304"/>
              <a:cs typeface="Times New Roman" panose="02020603050405020304"/>
            </a:endParaRPr>
          </a:p>
          <a:p>
            <a:pPr marL="1270" algn="ctr">
              <a:lnSpc>
                <a:spcPct val="100000"/>
              </a:lnSpc>
            </a:pPr>
            <a:r>
              <a:rPr sz="48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OpenJDK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Oracle</a:t>
            </a:r>
            <a:r>
              <a:rPr spc="-265" dirty="0"/>
              <a:t> </a:t>
            </a:r>
            <a:r>
              <a:rPr spc="200" dirty="0"/>
              <a:t>JDK</a:t>
            </a:r>
            <a:r>
              <a:rPr spc="-260" dirty="0"/>
              <a:t> </a:t>
            </a:r>
            <a:r>
              <a:rPr spc="-150" dirty="0"/>
              <a:t>&amp;</a:t>
            </a:r>
            <a:r>
              <a:rPr spc="-260" dirty="0"/>
              <a:t> </a:t>
            </a:r>
            <a:r>
              <a:rPr spc="130" dirty="0"/>
              <a:t>OpenJDK</a:t>
            </a:r>
            <a:endParaRPr spc="13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77437" y="2612866"/>
            <a:ext cx="2733407" cy="27334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46400" y="2806700"/>
            <a:ext cx="10177780" cy="43637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781300" marR="999490">
              <a:lnSpc>
                <a:spcPct val="101000"/>
              </a:lnSpc>
              <a:spcBef>
                <a:spcPts val="60"/>
              </a:spcBef>
            </a:pPr>
            <a:r>
              <a:rPr sz="48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Goal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convergence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4800" spc="-16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Oracle </a:t>
            </a:r>
            <a:r>
              <a:rPr sz="4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&amp; </a:t>
            </a:r>
            <a:r>
              <a:rPr sz="48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OpenJDK </a:t>
            </a:r>
            <a:r>
              <a:rPr sz="48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codebases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5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990"/>
              </a:spcBef>
            </a:pPr>
            <a:r>
              <a:rPr sz="4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Open-source</a:t>
            </a:r>
            <a:r>
              <a:rPr sz="48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commercial</a:t>
            </a:r>
            <a:r>
              <a:rPr sz="48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features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Oracle</a:t>
            </a:r>
            <a:r>
              <a:rPr spc="-265" dirty="0"/>
              <a:t> </a:t>
            </a:r>
            <a:r>
              <a:rPr spc="200" dirty="0"/>
              <a:t>JDK</a:t>
            </a:r>
            <a:r>
              <a:rPr spc="-260" dirty="0"/>
              <a:t> </a:t>
            </a:r>
            <a:r>
              <a:rPr spc="-150" dirty="0"/>
              <a:t>&amp;</a:t>
            </a:r>
            <a:r>
              <a:rPr spc="-260" dirty="0"/>
              <a:t> </a:t>
            </a:r>
            <a:r>
              <a:rPr spc="130" dirty="0"/>
              <a:t>OpenJDK</a:t>
            </a:r>
            <a:endParaRPr spc="130" dirty="0"/>
          </a:p>
        </p:txBody>
      </p:sp>
      <p:sp>
        <p:nvSpPr>
          <p:cNvPr id="3" name="object 3"/>
          <p:cNvSpPr txBox="1"/>
          <p:nvPr/>
        </p:nvSpPr>
        <p:spPr>
          <a:xfrm>
            <a:off x="1041400" y="6997700"/>
            <a:ext cx="520382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Java</a:t>
            </a:r>
            <a:r>
              <a:rPr sz="39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Mission</a:t>
            </a:r>
            <a:r>
              <a:rPr sz="39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00" b="1" spc="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Control</a:t>
            </a:r>
            <a:endParaRPr sz="39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03245" y="4749037"/>
            <a:ext cx="6790641" cy="40711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1400" y="2146300"/>
            <a:ext cx="12694285" cy="268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Java</a:t>
            </a:r>
            <a:r>
              <a:rPr sz="39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00" b="1" spc="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Flight</a:t>
            </a:r>
            <a:r>
              <a:rPr sz="39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00" b="1" spc="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Recorder</a:t>
            </a:r>
            <a:endParaRPr sz="3900">
              <a:latin typeface="Arial" panose="020B0604020202020204"/>
              <a:cs typeface="Arial" panose="020B0604020202020204"/>
            </a:endParaRPr>
          </a:p>
          <a:p>
            <a:pPr marL="50800" marR="5080">
              <a:lnSpc>
                <a:spcPts val="8200"/>
              </a:lnSpc>
              <a:spcBef>
                <a:spcPts val="560"/>
              </a:spcBef>
            </a:pPr>
            <a:r>
              <a:rPr sz="3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Always-on,</a:t>
            </a:r>
            <a:r>
              <a:rPr sz="39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low-overhead</a:t>
            </a:r>
            <a:r>
              <a:rPr sz="39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9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39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framework </a:t>
            </a:r>
            <a:r>
              <a:rPr sz="3900" spc="-13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Bounded</a:t>
            </a:r>
            <a:r>
              <a:rPr sz="39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circular</a:t>
            </a:r>
            <a:r>
              <a:rPr sz="39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</a:t>
            </a:r>
            <a:r>
              <a:rPr sz="3900" spc="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ﬀ</a:t>
            </a:r>
            <a:r>
              <a:rPr sz="39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3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Oracle</a:t>
            </a:r>
            <a:r>
              <a:rPr spc="-265" dirty="0"/>
              <a:t> </a:t>
            </a:r>
            <a:r>
              <a:rPr spc="200" dirty="0"/>
              <a:t>JDK</a:t>
            </a:r>
            <a:r>
              <a:rPr spc="-260" dirty="0"/>
              <a:t> </a:t>
            </a:r>
            <a:r>
              <a:rPr spc="-150" dirty="0"/>
              <a:t>&amp;</a:t>
            </a:r>
            <a:r>
              <a:rPr spc="-260" dirty="0"/>
              <a:t> </a:t>
            </a:r>
            <a:r>
              <a:rPr spc="130" dirty="0"/>
              <a:t>OpenJDK</a:t>
            </a:r>
            <a:endParaRPr spc="13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77437" y="2612866"/>
            <a:ext cx="2733407" cy="27334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15000" y="2806700"/>
            <a:ext cx="6414770" cy="2230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sz="48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Goal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convergence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4800" spc="-16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Oracle </a:t>
            </a:r>
            <a:r>
              <a:rPr sz="4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&amp; </a:t>
            </a:r>
            <a:r>
              <a:rPr sz="48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OpenJDK </a:t>
            </a:r>
            <a:r>
              <a:rPr sz="48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codebases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2400" y="7035800"/>
            <a:ext cx="71043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-XX:+UnlockCommercialFeatures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0300" y="6934200"/>
            <a:ext cx="244983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9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39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9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9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ed:</a:t>
            </a:r>
            <a:endParaRPr sz="3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2380</Words>
  <Application>WPS Presentation</Application>
  <PresentationFormat>On-screen Show (4:3)</PresentationFormat>
  <Paragraphs>222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SimSun</vt:lpstr>
      <vt:lpstr>Wingdings</vt:lpstr>
      <vt:lpstr>Verdana</vt:lpstr>
      <vt:lpstr>Courier New</vt:lpstr>
      <vt:lpstr>Times New Roman</vt:lpstr>
      <vt:lpstr>Arial</vt:lpstr>
      <vt:lpstr>Tahoma</vt:lpstr>
      <vt:lpstr>Microsoft YaHei</vt:lpstr>
      <vt:lpstr>Arial Unicode MS</vt:lpstr>
      <vt:lpstr>Calibri</vt:lpstr>
      <vt:lpstr>Office Theme</vt:lpstr>
      <vt:lpstr>What's New in Java 11    :   Long-term Support</vt:lpstr>
      <vt:lpstr>Course Overview</vt:lpstr>
      <vt:lpstr>Follow Along</vt:lpstr>
      <vt:lpstr>Catching Up: Java 9</vt:lpstr>
      <vt:lpstr>PowerPoint 演示文稿</vt:lpstr>
      <vt:lpstr>Oracle JDK &amp; OpenJDK</vt:lpstr>
      <vt:lpstr>Oracle JDK &amp; OpenJDK</vt:lpstr>
      <vt:lpstr>Oracle JDK &amp; OpenJDK</vt:lpstr>
      <vt:lpstr>Oracle JDK &amp; OpenJDK</vt:lpstr>
      <vt:lpstr>Licensing</vt:lpstr>
      <vt:lpstr>New Java Release Schedule</vt:lpstr>
      <vt:lpstr>New Java Release Schedule</vt:lpstr>
      <vt:lpstr>PowerPoint 演示文稿</vt:lpstr>
      <vt:lpstr>New Java Release Schedule</vt:lpstr>
      <vt:lpstr>Launching Single-file Source-code</vt:lpstr>
      <vt:lpstr>Launching Single-file Source-code</vt:lpstr>
      <vt:lpstr>Scripting</vt:lpstr>
      <vt:lpstr>Launch Single-file Source-code</vt:lpstr>
      <vt:lpstr>Oracle JDK &amp; OpenJDK  convergence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New in Java 11    :   Long-term Support</dc:title>
  <dc:creator/>
  <cp:lastModifiedBy>Steve Sam</cp:lastModifiedBy>
  <cp:revision>4</cp:revision>
  <dcterms:created xsi:type="dcterms:W3CDTF">2021-09-19T09:15:00Z</dcterms:created>
  <dcterms:modified xsi:type="dcterms:W3CDTF">2021-09-19T12:44:36Z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AFF00DE860BE48DA9873B8F3B6AC79AF</vt:lpwstr>
  </property>
  <property fmtid="{D5CDD505-2E9C-101B-9397-08002B2CF9AE}" pid="3" name="KSOProductBuildVer">
    <vt:lpwstr>1033-11.2.0.10296</vt:lpwstr>
  </property>
</Properties>
</file>