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0" y="647700"/>
            <a:ext cx="81280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2500" y="3609106"/>
            <a:ext cx="7239634" cy="1906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12491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10" dirty="0">
                <a:solidFill>
                  <a:srgbClr val="171717"/>
                </a:solidFill>
              </a:rPr>
              <a:t>Languag</a:t>
            </a:r>
            <a:r>
              <a:rPr sz="6000" spc="45" dirty="0">
                <a:solidFill>
                  <a:srgbClr val="171717"/>
                </a:solidFill>
              </a:rPr>
              <a:t>e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85" dirty="0">
                <a:solidFill>
                  <a:srgbClr val="171717"/>
                </a:solidFill>
              </a:rPr>
              <a:t>&amp;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25" dirty="0">
                <a:solidFill>
                  <a:srgbClr val="171717"/>
                </a:solidFill>
              </a:rPr>
              <a:t>Lib</a:t>
            </a:r>
            <a:r>
              <a:rPr sz="6000" spc="-440" dirty="0">
                <a:solidFill>
                  <a:srgbClr val="171717"/>
                </a:solidFill>
              </a:rPr>
              <a:t>r</a:t>
            </a:r>
            <a:r>
              <a:rPr sz="6000" spc="-240" dirty="0">
                <a:solidFill>
                  <a:srgbClr val="171717"/>
                </a:solidFill>
              </a:rPr>
              <a:t>ar</a:t>
            </a:r>
            <a:r>
              <a:rPr sz="6000" spc="-100" dirty="0">
                <a:solidFill>
                  <a:srgbClr val="171717"/>
                </a:solidFill>
              </a:rPr>
              <a:t>y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380" dirty="0">
                <a:solidFill>
                  <a:srgbClr val="171717"/>
                </a:solidFill>
              </a:rPr>
              <a:t>Imp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105" dirty="0">
                <a:solidFill>
                  <a:srgbClr val="171717"/>
                </a:solidFill>
              </a:rPr>
              <a:t>o</a:t>
            </a:r>
            <a:r>
              <a:rPr sz="6000" spc="-365" dirty="0">
                <a:solidFill>
                  <a:srgbClr val="171717"/>
                </a:solidFill>
              </a:rPr>
              <a:t>v</a:t>
            </a:r>
            <a:r>
              <a:rPr sz="6000" spc="-215" dirty="0">
                <a:solidFill>
                  <a:srgbClr val="171717"/>
                </a:solidFill>
              </a:rPr>
              <a:t>ements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000" y="647700"/>
            <a:ext cx="1372044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Local-variable</a:t>
            </a:r>
            <a:r>
              <a:rPr spc="-250" dirty="0"/>
              <a:t> </a:t>
            </a:r>
            <a:r>
              <a:rPr spc="-105" dirty="0"/>
              <a:t>Syntax</a:t>
            </a:r>
            <a:r>
              <a:rPr spc="-245" dirty="0"/>
              <a:t> </a:t>
            </a:r>
            <a:r>
              <a:rPr spc="10" dirty="0"/>
              <a:t>for</a:t>
            </a:r>
            <a:r>
              <a:rPr spc="-245" dirty="0"/>
              <a:t> </a:t>
            </a:r>
            <a:r>
              <a:rPr spc="45" dirty="0"/>
              <a:t>Lambda</a:t>
            </a:r>
            <a:r>
              <a:rPr spc="-250" dirty="0"/>
              <a:t> </a:t>
            </a:r>
            <a:r>
              <a:rPr spc="-75" dirty="0"/>
              <a:t>Parameters</a:t>
            </a:r>
            <a:endParaRPr spc="-75" dirty="0"/>
          </a:p>
        </p:txBody>
      </p:sp>
      <p:sp>
        <p:nvSpPr>
          <p:cNvPr id="3" name="object 3"/>
          <p:cNvSpPr txBox="1"/>
          <p:nvPr/>
        </p:nvSpPr>
        <p:spPr>
          <a:xfrm>
            <a:off x="2540960" y="2104637"/>
            <a:ext cx="11174095" cy="1285875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346075" rIns="0" bIns="0" rtlCol="0">
            <a:spAutoFit/>
          </a:bodyPr>
          <a:lstStyle/>
          <a:p>
            <a:pPr marL="494030">
              <a:lnSpc>
                <a:spcPct val="100000"/>
              </a:lnSpc>
              <a:spcBef>
                <a:spcPts val="2725"/>
              </a:spcBef>
            </a:pPr>
            <a:r>
              <a:rPr sz="3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(String</a:t>
            </a:r>
            <a:r>
              <a:rPr sz="38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a,</a:t>
            </a:r>
            <a:r>
              <a:rPr sz="38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8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b)</a:t>
            </a:r>
            <a:r>
              <a:rPr sz="38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38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a.concat(b)</a:t>
            </a:r>
            <a:endParaRPr sz="3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0960" y="3728765"/>
            <a:ext cx="11174095" cy="1285875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347980" rIns="0" bIns="0" rtlCol="0">
            <a:spAutoFit/>
          </a:bodyPr>
          <a:lstStyle/>
          <a:p>
            <a:pPr marL="494030">
              <a:lnSpc>
                <a:spcPct val="100000"/>
              </a:lnSpc>
              <a:spcBef>
                <a:spcPts val="2740"/>
              </a:spcBef>
            </a:pPr>
            <a:r>
              <a:rPr sz="3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(a,</a:t>
            </a:r>
            <a:r>
              <a:rPr sz="3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b)</a:t>
            </a:r>
            <a:r>
              <a:rPr sz="3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3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a.concat(b)</a:t>
            </a:r>
            <a:endParaRPr sz="3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0960" y="5352893"/>
            <a:ext cx="11174095" cy="1285875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349250" rIns="0" bIns="0" rtlCol="0">
            <a:spAutoFit/>
          </a:bodyPr>
          <a:lstStyle/>
          <a:p>
            <a:pPr marL="494030">
              <a:lnSpc>
                <a:spcPct val="100000"/>
              </a:lnSpc>
              <a:spcBef>
                <a:spcPts val="2750"/>
              </a:spcBef>
              <a:tabLst>
                <a:tab pos="1941830" algn="l"/>
                <a:tab pos="3969385" algn="l"/>
              </a:tabLst>
            </a:pPr>
            <a:r>
              <a:rPr sz="3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8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var	</a:t>
            </a:r>
            <a:r>
              <a:rPr sz="3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a,</a:t>
            </a:r>
            <a:r>
              <a:rPr sz="3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var	</a:t>
            </a:r>
            <a:r>
              <a:rPr sz="3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b)</a:t>
            </a:r>
            <a:r>
              <a:rPr sz="38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38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a.concat(b)</a:t>
            </a:r>
            <a:endParaRPr sz="3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0960" y="6977022"/>
            <a:ext cx="11174095" cy="167513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23520" rIns="0" bIns="0" rtlCol="0">
            <a:spAutoFit/>
          </a:bodyPr>
          <a:lstStyle/>
          <a:p>
            <a:pPr marL="494030">
              <a:lnSpc>
                <a:spcPct val="100000"/>
              </a:lnSpc>
              <a:spcBef>
                <a:spcPts val="1760"/>
              </a:spcBef>
              <a:tabLst>
                <a:tab pos="4548505" algn="l"/>
              </a:tabLst>
            </a:pPr>
            <a:r>
              <a:rPr sz="3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(@Nonnull</a:t>
            </a:r>
            <a:r>
              <a:rPr sz="3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var	</a:t>
            </a:r>
            <a:r>
              <a:rPr sz="3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a,</a:t>
            </a:r>
            <a:endParaRPr sz="3800">
              <a:latin typeface="Courier New" panose="02070309020205020404"/>
              <a:cs typeface="Courier New" panose="02070309020205020404"/>
            </a:endParaRPr>
          </a:p>
          <a:p>
            <a:pPr marL="783590">
              <a:lnSpc>
                <a:spcPct val="100000"/>
              </a:lnSpc>
              <a:spcBef>
                <a:spcPts val="440"/>
              </a:spcBef>
              <a:tabLst>
                <a:tab pos="4838065" algn="l"/>
              </a:tabLst>
            </a:pPr>
            <a:r>
              <a:rPr sz="3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@Nullable</a:t>
            </a:r>
            <a:r>
              <a:rPr sz="3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var	</a:t>
            </a:r>
            <a:r>
              <a:rPr sz="3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b)</a:t>
            </a:r>
            <a:r>
              <a:rPr sz="38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38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a.concat(b)</a:t>
            </a:r>
            <a:endParaRPr sz="3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4300" y="647700"/>
            <a:ext cx="33394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Limit</a:t>
            </a:r>
            <a:r>
              <a:rPr spc="-55" dirty="0"/>
              <a:t>a</a:t>
            </a:r>
            <a:r>
              <a:rPr spc="-30" dirty="0"/>
              <a:t>tions</a:t>
            </a:r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3876859" y="2715324"/>
            <a:ext cx="11174095" cy="1285875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345440" rIns="0" bIns="0" rtlCol="0">
            <a:spAutoFit/>
          </a:bodyPr>
          <a:lstStyle/>
          <a:p>
            <a:pPr marL="491490">
              <a:lnSpc>
                <a:spcPct val="100000"/>
              </a:lnSpc>
              <a:spcBef>
                <a:spcPts val="2720"/>
              </a:spcBef>
            </a:pPr>
            <a:r>
              <a:rPr sz="3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(var</a:t>
            </a:r>
            <a:r>
              <a:rPr sz="3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a,</a:t>
            </a:r>
            <a:r>
              <a:rPr sz="38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b)</a:t>
            </a:r>
            <a:r>
              <a:rPr sz="3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38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a.concat(b)</a:t>
            </a:r>
            <a:endParaRPr sz="3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6859" y="4615846"/>
            <a:ext cx="11174095" cy="1285875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349885" rIns="0" bIns="0" rtlCol="0">
            <a:spAutoFit/>
          </a:bodyPr>
          <a:lstStyle/>
          <a:p>
            <a:pPr marL="491490">
              <a:lnSpc>
                <a:spcPct val="100000"/>
              </a:lnSpc>
              <a:spcBef>
                <a:spcPts val="2755"/>
              </a:spcBef>
            </a:pPr>
            <a:r>
              <a:rPr sz="3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(var</a:t>
            </a:r>
            <a:r>
              <a:rPr sz="38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a,</a:t>
            </a:r>
            <a:r>
              <a:rPr sz="38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8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b)</a:t>
            </a:r>
            <a:r>
              <a:rPr sz="38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38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a.concat(b)</a:t>
            </a:r>
            <a:endParaRPr sz="3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8800" y="6834906"/>
            <a:ext cx="5792470" cy="6369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3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38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38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a.toUpperCase()</a:t>
            </a:r>
            <a:endParaRPr sz="3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6859" y="6516367"/>
            <a:ext cx="11174095" cy="1285875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341630" rIns="0" bIns="0" rtlCol="0">
            <a:spAutoFit/>
          </a:bodyPr>
          <a:lstStyle/>
          <a:p>
            <a:pPr marL="491490">
              <a:lnSpc>
                <a:spcPct val="100000"/>
              </a:lnSpc>
              <a:spcBef>
                <a:spcPts val="2690"/>
              </a:spcBef>
            </a:pPr>
            <a:r>
              <a:rPr sz="3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3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3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3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a.toUpperCase()</a:t>
            </a:r>
            <a:endParaRPr sz="38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4630" y="3537496"/>
            <a:ext cx="2653576" cy="266216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Nest-based</a:t>
            </a:r>
            <a:r>
              <a:rPr spc="-240" dirty="0"/>
              <a:t> </a:t>
            </a:r>
            <a:r>
              <a:rPr spc="10" dirty="0"/>
              <a:t>Access-control</a:t>
            </a:r>
            <a:endParaRPr spc="10" dirty="0"/>
          </a:p>
        </p:txBody>
      </p:sp>
      <p:grpSp>
        <p:nvGrpSpPr>
          <p:cNvPr id="3" name="object 3"/>
          <p:cNvGrpSpPr/>
          <p:nvPr/>
        </p:nvGrpSpPr>
        <p:grpSpPr>
          <a:xfrm>
            <a:off x="951700" y="1933150"/>
            <a:ext cx="4178300" cy="6790055"/>
            <a:chOff x="951700" y="1933150"/>
            <a:chExt cx="4178300" cy="6790055"/>
          </a:xfrm>
        </p:grpSpPr>
        <p:sp>
          <p:nvSpPr>
            <p:cNvPr id="4" name="object 4"/>
            <p:cNvSpPr/>
            <p:nvPr/>
          </p:nvSpPr>
          <p:spPr>
            <a:xfrm>
              <a:off x="951700" y="1933150"/>
              <a:ext cx="4178300" cy="6790055"/>
            </a:xfrm>
            <a:custGeom>
              <a:avLst/>
              <a:gdLst/>
              <a:ahLst/>
              <a:cxnLst/>
              <a:rect l="l" t="t" r="r" b="b"/>
              <a:pathLst>
                <a:path w="4178300" h="6790055">
                  <a:moveTo>
                    <a:pt x="0" y="0"/>
                  </a:moveTo>
                  <a:lnTo>
                    <a:pt x="4178153" y="0"/>
                  </a:lnTo>
                  <a:lnTo>
                    <a:pt x="4178153" y="6789941"/>
                  </a:lnTo>
                  <a:lnTo>
                    <a:pt x="0" y="6789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4368" y="5044332"/>
              <a:ext cx="3373120" cy="3153410"/>
            </a:xfrm>
            <a:custGeom>
              <a:avLst/>
              <a:gdLst/>
              <a:ahLst/>
              <a:cxnLst/>
              <a:rect l="l" t="t" r="r" b="b"/>
              <a:pathLst>
                <a:path w="3373120" h="3153409">
                  <a:moveTo>
                    <a:pt x="0" y="0"/>
                  </a:moveTo>
                  <a:lnTo>
                    <a:pt x="3372817" y="0"/>
                  </a:lnTo>
                  <a:lnTo>
                    <a:pt x="3372817" y="3153286"/>
                  </a:lnTo>
                  <a:lnTo>
                    <a:pt x="0" y="3153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C9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51700" y="1933150"/>
            <a:ext cx="4178300" cy="679005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175"/>
              </a:spcBef>
            </a:pPr>
            <a:r>
              <a:rPr sz="4000" b="1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Class</a:t>
            </a:r>
            <a:endParaRPr sz="4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</a:pPr>
            <a:endParaRPr sz="52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</a:pPr>
            <a:endParaRPr sz="52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900">
              <a:latin typeface="Tahoma" panose="020B0604030504040204"/>
              <a:cs typeface="Tahoma" panose="020B0604030504040204"/>
            </a:endParaRPr>
          </a:p>
          <a:p>
            <a:pPr marL="8255" algn="ctr">
              <a:lnSpc>
                <a:spcPct val="100000"/>
              </a:lnSpc>
            </a:pPr>
            <a:r>
              <a:rPr sz="40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Inner</a:t>
            </a:r>
            <a:r>
              <a:rPr sz="400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000" b="1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Class</a:t>
            </a:r>
            <a:endParaRPr sz="4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89322" y="3338148"/>
            <a:ext cx="3280410" cy="3778250"/>
            <a:chOff x="1389322" y="3338148"/>
            <a:chExt cx="3280410" cy="3778250"/>
          </a:xfrm>
        </p:grpSpPr>
        <p:sp>
          <p:nvSpPr>
            <p:cNvPr id="8" name="object 8"/>
            <p:cNvSpPr/>
            <p:nvPr/>
          </p:nvSpPr>
          <p:spPr>
            <a:xfrm>
              <a:off x="1389322" y="3338148"/>
              <a:ext cx="2150110" cy="473709"/>
            </a:xfrm>
            <a:custGeom>
              <a:avLst/>
              <a:gdLst/>
              <a:ahLst/>
              <a:cxnLst/>
              <a:rect l="l" t="t" r="r" b="b"/>
              <a:pathLst>
                <a:path w="2150110" h="473710">
                  <a:moveTo>
                    <a:pt x="0" y="0"/>
                  </a:moveTo>
                  <a:lnTo>
                    <a:pt x="2149652" y="0"/>
                  </a:lnTo>
                  <a:lnTo>
                    <a:pt x="2149652" y="473210"/>
                  </a:lnTo>
                  <a:lnTo>
                    <a:pt x="0" y="473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848876" y="3758290"/>
              <a:ext cx="1782445" cy="3319779"/>
            </a:xfrm>
            <a:custGeom>
              <a:avLst/>
              <a:gdLst/>
              <a:ahLst/>
              <a:cxnLst/>
              <a:rect l="l" t="t" r="r" b="b"/>
              <a:pathLst>
                <a:path w="1782445" h="3319779">
                  <a:moveTo>
                    <a:pt x="1085321" y="0"/>
                  </a:moveTo>
                  <a:lnTo>
                    <a:pt x="1107499" y="30979"/>
                  </a:lnTo>
                  <a:lnTo>
                    <a:pt x="1141455" y="80963"/>
                  </a:lnTo>
                  <a:lnTo>
                    <a:pt x="1174534" y="130592"/>
                  </a:lnTo>
                  <a:lnTo>
                    <a:pt x="1206737" y="179867"/>
                  </a:lnTo>
                  <a:lnTo>
                    <a:pt x="1238064" y="228789"/>
                  </a:lnTo>
                  <a:lnTo>
                    <a:pt x="1268513" y="277356"/>
                  </a:lnTo>
                  <a:lnTo>
                    <a:pt x="1298086" y="325569"/>
                  </a:lnTo>
                  <a:lnTo>
                    <a:pt x="1326783" y="373428"/>
                  </a:lnTo>
                  <a:lnTo>
                    <a:pt x="1354603" y="420933"/>
                  </a:lnTo>
                  <a:lnTo>
                    <a:pt x="1381546" y="468084"/>
                  </a:lnTo>
                  <a:lnTo>
                    <a:pt x="1407612" y="514881"/>
                  </a:lnTo>
                  <a:lnTo>
                    <a:pt x="1432802" y="561324"/>
                  </a:lnTo>
                  <a:lnTo>
                    <a:pt x="1457115" y="607413"/>
                  </a:lnTo>
                  <a:lnTo>
                    <a:pt x="1480552" y="653147"/>
                  </a:lnTo>
                  <a:lnTo>
                    <a:pt x="1503112" y="698528"/>
                  </a:lnTo>
                  <a:lnTo>
                    <a:pt x="1524795" y="743555"/>
                  </a:lnTo>
                  <a:lnTo>
                    <a:pt x="1545601" y="788228"/>
                  </a:lnTo>
                  <a:lnTo>
                    <a:pt x="1565531" y="832546"/>
                  </a:lnTo>
                  <a:lnTo>
                    <a:pt x="1584585" y="876511"/>
                  </a:lnTo>
                  <a:lnTo>
                    <a:pt x="1602761" y="920122"/>
                  </a:lnTo>
                  <a:lnTo>
                    <a:pt x="1620061" y="963378"/>
                  </a:lnTo>
                  <a:lnTo>
                    <a:pt x="1636485" y="1006281"/>
                  </a:lnTo>
                  <a:lnTo>
                    <a:pt x="1652031" y="1048829"/>
                  </a:lnTo>
                  <a:lnTo>
                    <a:pt x="1666701" y="1091024"/>
                  </a:lnTo>
                  <a:lnTo>
                    <a:pt x="1680495" y="1132864"/>
                  </a:lnTo>
                  <a:lnTo>
                    <a:pt x="1693412" y="1174350"/>
                  </a:lnTo>
                  <a:lnTo>
                    <a:pt x="1705452" y="1215483"/>
                  </a:lnTo>
                  <a:lnTo>
                    <a:pt x="1716615" y="1256261"/>
                  </a:lnTo>
                  <a:lnTo>
                    <a:pt x="1726902" y="1296685"/>
                  </a:lnTo>
                  <a:lnTo>
                    <a:pt x="1736312" y="1336756"/>
                  </a:lnTo>
                  <a:lnTo>
                    <a:pt x="1744846" y="1376472"/>
                  </a:lnTo>
                  <a:lnTo>
                    <a:pt x="1752503" y="1415834"/>
                  </a:lnTo>
                  <a:lnTo>
                    <a:pt x="1759283" y="1454842"/>
                  </a:lnTo>
                  <a:lnTo>
                    <a:pt x="1765187" y="1493496"/>
                  </a:lnTo>
                  <a:lnTo>
                    <a:pt x="1770214" y="1531796"/>
                  </a:lnTo>
                  <a:lnTo>
                    <a:pt x="1774364" y="1569742"/>
                  </a:lnTo>
                  <a:lnTo>
                    <a:pt x="1780035" y="1644572"/>
                  </a:lnTo>
                  <a:lnTo>
                    <a:pt x="1782199" y="1717986"/>
                  </a:lnTo>
                  <a:lnTo>
                    <a:pt x="1781967" y="1754162"/>
                  </a:lnTo>
                  <a:lnTo>
                    <a:pt x="1778871" y="1825451"/>
                  </a:lnTo>
                  <a:lnTo>
                    <a:pt x="1772269" y="1895325"/>
                  </a:lnTo>
                  <a:lnTo>
                    <a:pt x="1762160" y="1963782"/>
                  </a:lnTo>
                  <a:lnTo>
                    <a:pt x="1748545" y="2030823"/>
                  </a:lnTo>
                  <a:lnTo>
                    <a:pt x="1731423" y="2096448"/>
                  </a:lnTo>
                  <a:lnTo>
                    <a:pt x="1710795" y="2160657"/>
                  </a:lnTo>
                  <a:lnTo>
                    <a:pt x="1686660" y="2223450"/>
                  </a:lnTo>
                  <a:lnTo>
                    <a:pt x="1659019" y="2284827"/>
                  </a:lnTo>
                  <a:lnTo>
                    <a:pt x="1627871" y="2344787"/>
                  </a:lnTo>
                  <a:lnTo>
                    <a:pt x="1593216" y="2403332"/>
                  </a:lnTo>
                  <a:lnTo>
                    <a:pt x="1555055" y="2460460"/>
                  </a:lnTo>
                  <a:lnTo>
                    <a:pt x="1513387" y="2516172"/>
                  </a:lnTo>
                  <a:lnTo>
                    <a:pt x="1468213" y="2570468"/>
                  </a:lnTo>
                  <a:lnTo>
                    <a:pt x="1419532" y="2623348"/>
                  </a:lnTo>
                  <a:lnTo>
                    <a:pt x="1367345" y="2674812"/>
                  </a:lnTo>
                  <a:lnTo>
                    <a:pt x="1311651" y="2724860"/>
                  </a:lnTo>
                  <a:lnTo>
                    <a:pt x="1252451" y="2773491"/>
                  </a:lnTo>
                  <a:lnTo>
                    <a:pt x="1221536" y="2797276"/>
                  </a:lnTo>
                  <a:lnTo>
                    <a:pt x="1189744" y="2820707"/>
                  </a:lnTo>
                  <a:lnTo>
                    <a:pt x="1157076" y="2843784"/>
                  </a:lnTo>
                  <a:lnTo>
                    <a:pt x="1123531" y="2866506"/>
                  </a:lnTo>
                  <a:lnTo>
                    <a:pt x="1089109" y="2888875"/>
                  </a:lnTo>
                  <a:lnTo>
                    <a:pt x="1053811" y="2910890"/>
                  </a:lnTo>
                  <a:lnTo>
                    <a:pt x="1017636" y="2932550"/>
                  </a:lnTo>
                  <a:lnTo>
                    <a:pt x="980584" y="2953857"/>
                  </a:lnTo>
                  <a:lnTo>
                    <a:pt x="942656" y="2974809"/>
                  </a:lnTo>
                  <a:lnTo>
                    <a:pt x="903851" y="2995408"/>
                  </a:lnTo>
                  <a:lnTo>
                    <a:pt x="864170" y="3015652"/>
                  </a:lnTo>
                  <a:lnTo>
                    <a:pt x="823612" y="3035543"/>
                  </a:lnTo>
                  <a:lnTo>
                    <a:pt x="782177" y="3055079"/>
                  </a:lnTo>
                  <a:lnTo>
                    <a:pt x="739866" y="3074262"/>
                  </a:lnTo>
                  <a:lnTo>
                    <a:pt x="696678" y="3093090"/>
                  </a:lnTo>
                  <a:lnTo>
                    <a:pt x="652613" y="3111565"/>
                  </a:lnTo>
                  <a:lnTo>
                    <a:pt x="607672" y="3129685"/>
                  </a:lnTo>
                  <a:lnTo>
                    <a:pt x="561854" y="3147451"/>
                  </a:lnTo>
                  <a:lnTo>
                    <a:pt x="515159" y="3164864"/>
                  </a:lnTo>
                  <a:lnTo>
                    <a:pt x="467588" y="3181922"/>
                  </a:lnTo>
                  <a:lnTo>
                    <a:pt x="419140" y="3198626"/>
                  </a:lnTo>
                  <a:lnTo>
                    <a:pt x="369816" y="3214977"/>
                  </a:lnTo>
                  <a:lnTo>
                    <a:pt x="319615" y="3230973"/>
                  </a:lnTo>
                  <a:lnTo>
                    <a:pt x="268537" y="3246615"/>
                  </a:lnTo>
                  <a:lnTo>
                    <a:pt x="216583" y="3261903"/>
                  </a:lnTo>
                  <a:lnTo>
                    <a:pt x="163752" y="3276837"/>
                  </a:lnTo>
                  <a:lnTo>
                    <a:pt x="110045" y="3291418"/>
                  </a:lnTo>
                  <a:lnTo>
                    <a:pt x="55460" y="3305644"/>
                  </a:lnTo>
                  <a:lnTo>
                    <a:pt x="0" y="3319516"/>
                  </a:lnTo>
                </a:path>
              </a:pathLst>
            </a:custGeom>
            <a:ln w="762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78953" y="3541430"/>
              <a:ext cx="301625" cy="336550"/>
            </a:xfrm>
            <a:custGeom>
              <a:avLst/>
              <a:gdLst/>
              <a:ahLst/>
              <a:cxnLst/>
              <a:rect l="l" t="t" r="r" b="b"/>
              <a:pathLst>
                <a:path w="301625" h="336550">
                  <a:moveTo>
                    <a:pt x="0" y="0"/>
                  </a:moveTo>
                  <a:lnTo>
                    <a:pt x="53501" y="336551"/>
                  </a:lnTo>
                  <a:lnTo>
                    <a:pt x="301341" y="159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7320574" y="1933150"/>
            <a:ext cx="4178300" cy="6790055"/>
          </a:xfrm>
          <a:custGeom>
            <a:avLst/>
            <a:gdLst/>
            <a:ahLst/>
            <a:cxnLst/>
            <a:rect l="l" t="t" r="r" b="b"/>
            <a:pathLst>
              <a:path w="4178300" h="6790055">
                <a:moveTo>
                  <a:pt x="0" y="0"/>
                </a:moveTo>
                <a:lnTo>
                  <a:pt x="4178153" y="0"/>
                </a:lnTo>
                <a:lnTo>
                  <a:pt x="4178153" y="6789941"/>
                </a:lnTo>
                <a:lnTo>
                  <a:pt x="0" y="6789941"/>
                </a:lnTo>
                <a:lnTo>
                  <a:pt x="0" y="0"/>
                </a:lnTo>
                <a:close/>
              </a:path>
            </a:pathLst>
          </a:custGeom>
          <a:solidFill>
            <a:srgbClr val="0C9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724900" y="2070100"/>
            <a:ext cx="13595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Cla</a:t>
            </a:r>
            <a:r>
              <a:rPr sz="4000" b="1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000" b="1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endParaRPr sz="4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398889" y="5044332"/>
            <a:ext cx="3373120" cy="3153410"/>
          </a:xfrm>
          <a:custGeom>
            <a:avLst/>
            <a:gdLst/>
            <a:ahLst/>
            <a:cxnLst/>
            <a:rect l="l" t="t" r="r" b="b"/>
            <a:pathLst>
              <a:path w="3373119" h="3153409">
                <a:moveTo>
                  <a:pt x="0" y="0"/>
                </a:moveTo>
                <a:lnTo>
                  <a:pt x="3372821" y="0"/>
                </a:lnTo>
                <a:lnTo>
                  <a:pt x="3372821" y="3153286"/>
                </a:lnTo>
                <a:lnTo>
                  <a:pt x="0" y="3153286"/>
                </a:lnTo>
                <a:lnTo>
                  <a:pt x="0" y="0"/>
                </a:lnTo>
                <a:close/>
              </a:path>
            </a:pathLst>
          </a:custGeom>
          <a:solidFill>
            <a:srgbClr val="9CC9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2661900" y="5181600"/>
            <a:ext cx="28397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Inner</a:t>
            </a:r>
            <a:r>
              <a:rPr sz="4000" b="1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000" b="1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Class</a:t>
            </a:r>
            <a:endParaRPr sz="4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50327" y="3338148"/>
            <a:ext cx="5060315" cy="3914775"/>
            <a:chOff x="7850327" y="3338148"/>
            <a:chExt cx="5060315" cy="3914775"/>
          </a:xfrm>
        </p:grpSpPr>
        <p:sp>
          <p:nvSpPr>
            <p:cNvPr id="16" name="object 16"/>
            <p:cNvSpPr/>
            <p:nvPr/>
          </p:nvSpPr>
          <p:spPr>
            <a:xfrm>
              <a:off x="7850327" y="3338148"/>
              <a:ext cx="2150110" cy="473709"/>
            </a:xfrm>
            <a:custGeom>
              <a:avLst/>
              <a:gdLst/>
              <a:ahLst/>
              <a:cxnLst/>
              <a:rect l="l" t="t" r="r" b="b"/>
              <a:pathLst>
                <a:path w="2150109" h="473710">
                  <a:moveTo>
                    <a:pt x="0" y="0"/>
                  </a:moveTo>
                  <a:lnTo>
                    <a:pt x="2149654" y="0"/>
                  </a:lnTo>
                  <a:lnTo>
                    <a:pt x="2149654" y="473210"/>
                  </a:lnTo>
                  <a:lnTo>
                    <a:pt x="0" y="473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258471" y="5183237"/>
              <a:ext cx="3613785" cy="2031364"/>
            </a:xfrm>
            <a:custGeom>
              <a:avLst/>
              <a:gdLst/>
              <a:ahLst/>
              <a:cxnLst/>
              <a:rect l="l" t="t" r="r" b="b"/>
              <a:pathLst>
                <a:path w="3613784" h="2031365">
                  <a:moveTo>
                    <a:pt x="0" y="0"/>
                  </a:moveTo>
                  <a:lnTo>
                    <a:pt x="29883" y="93541"/>
                  </a:lnTo>
                  <a:lnTo>
                    <a:pt x="48943" y="149797"/>
                  </a:lnTo>
                  <a:lnTo>
                    <a:pt x="68250" y="205225"/>
                  </a:lnTo>
                  <a:lnTo>
                    <a:pt x="87806" y="259825"/>
                  </a:lnTo>
                  <a:lnTo>
                    <a:pt x="107610" y="313595"/>
                  </a:lnTo>
                  <a:lnTo>
                    <a:pt x="127661" y="366537"/>
                  </a:lnTo>
                  <a:lnTo>
                    <a:pt x="147961" y="418649"/>
                  </a:lnTo>
                  <a:lnTo>
                    <a:pt x="168509" y="469933"/>
                  </a:lnTo>
                  <a:lnTo>
                    <a:pt x="189305" y="520389"/>
                  </a:lnTo>
                  <a:lnTo>
                    <a:pt x="210349" y="570015"/>
                  </a:lnTo>
                  <a:lnTo>
                    <a:pt x="231641" y="618813"/>
                  </a:lnTo>
                  <a:lnTo>
                    <a:pt x="253181" y="666782"/>
                  </a:lnTo>
                  <a:lnTo>
                    <a:pt x="274969" y="713922"/>
                  </a:lnTo>
                  <a:lnTo>
                    <a:pt x="297005" y="760234"/>
                  </a:lnTo>
                  <a:lnTo>
                    <a:pt x="319289" y="805716"/>
                  </a:lnTo>
                  <a:lnTo>
                    <a:pt x="341821" y="850370"/>
                  </a:lnTo>
                  <a:lnTo>
                    <a:pt x="364601" y="894195"/>
                  </a:lnTo>
                  <a:lnTo>
                    <a:pt x="387630" y="937192"/>
                  </a:lnTo>
                  <a:lnTo>
                    <a:pt x="410906" y="979359"/>
                  </a:lnTo>
                  <a:lnTo>
                    <a:pt x="434430" y="1020698"/>
                  </a:lnTo>
                  <a:lnTo>
                    <a:pt x="458203" y="1061208"/>
                  </a:lnTo>
                  <a:lnTo>
                    <a:pt x="482223" y="1100889"/>
                  </a:lnTo>
                  <a:lnTo>
                    <a:pt x="506491" y="1139742"/>
                  </a:lnTo>
                  <a:lnTo>
                    <a:pt x="531008" y="1177765"/>
                  </a:lnTo>
                  <a:lnTo>
                    <a:pt x="555772" y="1214960"/>
                  </a:lnTo>
                  <a:lnTo>
                    <a:pt x="580785" y="1251326"/>
                  </a:lnTo>
                  <a:lnTo>
                    <a:pt x="606046" y="1286864"/>
                  </a:lnTo>
                  <a:lnTo>
                    <a:pt x="631554" y="1321573"/>
                  </a:lnTo>
                  <a:lnTo>
                    <a:pt x="657311" y="1355452"/>
                  </a:lnTo>
                  <a:lnTo>
                    <a:pt x="683316" y="1388503"/>
                  </a:lnTo>
                  <a:lnTo>
                    <a:pt x="709569" y="1420726"/>
                  </a:lnTo>
                  <a:lnTo>
                    <a:pt x="736069" y="1452119"/>
                  </a:lnTo>
                  <a:lnTo>
                    <a:pt x="762818" y="1482684"/>
                  </a:lnTo>
                  <a:lnTo>
                    <a:pt x="789815" y="1512420"/>
                  </a:lnTo>
                  <a:lnTo>
                    <a:pt x="817060" y="1541327"/>
                  </a:lnTo>
                  <a:lnTo>
                    <a:pt x="844553" y="1569406"/>
                  </a:lnTo>
                  <a:lnTo>
                    <a:pt x="872294" y="1596656"/>
                  </a:lnTo>
                  <a:lnTo>
                    <a:pt x="900283" y="1623077"/>
                  </a:lnTo>
                  <a:lnTo>
                    <a:pt x="928520" y="1648669"/>
                  </a:lnTo>
                  <a:lnTo>
                    <a:pt x="985739" y="1697367"/>
                  </a:lnTo>
                  <a:lnTo>
                    <a:pt x="1043949" y="1742750"/>
                  </a:lnTo>
                  <a:lnTo>
                    <a:pt x="1103152" y="1784818"/>
                  </a:lnTo>
                  <a:lnTo>
                    <a:pt x="1163347" y="1823571"/>
                  </a:lnTo>
                  <a:lnTo>
                    <a:pt x="1224534" y="1859009"/>
                  </a:lnTo>
                  <a:lnTo>
                    <a:pt x="1286713" y="1891131"/>
                  </a:lnTo>
                  <a:lnTo>
                    <a:pt x="1349885" y="1919939"/>
                  </a:lnTo>
                  <a:lnTo>
                    <a:pt x="1414048" y="1945432"/>
                  </a:lnTo>
                  <a:lnTo>
                    <a:pt x="1479204" y="1967609"/>
                  </a:lnTo>
                  <a:lnTo>
                    <a:pt x="1545352" y="1986472"/>
                  </a:lnTo>
                  <a:lnTo>
                    <a:pt x="1612492" y="2002020"/>
                  </a:lnTo>
                  <a:lnTo>
                    <a:pt x="1680624" y="2014252"/>
                  </a:lnTo>
                  <a:lnTo>
                    <a:pt x="1749749" y="2023170"/>
                  </a:lnTo>
                  <a:lnTo>
                    <a:pt x="1819865" y="2028772"/>
                  </a:lnTo>
                  <a:lnTo>
                    <a:pt x="1890974" y="2031059"/>
                  </a:lnTo>
                  <a:lnTo>
                    <a:pt x="1926901" y="2030960"/>
                  </a:lnTo>
                  <a:lnTo>
                    <a:pt x="1999498" y="2028275"/>
                  </a:lnTo>
                  <a:lnTo>
                    <a:pt x="2073087" y="2022275"/>
                  </a:lnTo>
                  <a:lnTo>
                    <a:pt x="2147669" y="2012959"/>
                  </a:lnTo>
                  <a:lnTo>
                    <a:pt x="2185331" y="2007059"/>
                  </a:lnTo>
                  <a:lnTo>
                    <a:pt x="2223242" y="2000329"/>
                  </a:lnTo>
                  <a:lnTo>
                    <a:pt x="2261401" y="1992771"/>
                  </a:lnTo>
                  <a:lnTo>
                    <a:pt x="2299808" y="1984384"/>
                  </a:lnTo>
                  <a:lnTo>
                    <a:pt x="2338463" y="1975168"/>
                  </a:lnTo>
                  <a:lnTo>
                    <a:pt x="2377366" y="1965124"/>
                  </a:lnTo>
                  <a:lnTo>
                    <a:pt x="2416517" y="1954250"/>
                  </a:lnTo>
                  <a:lnTo>
                    <a:pt x="2455916" y="1942548"/>
                  </a:lnTo>
                  <a:lnTo>
                    <a:pt x="2495564" y="1930017"/>
                  </a:lnTo>
                  <a:lnTo>
                    <a:pt x="2535459" y="1916658"/>
                  </a:lnTo>
                  <a:lnTo>
                    <a:pt x="2575602" y="1902470"/>
                  </a:lnTo>
                  <a:lnTo>
                    <a:pt x="2615993" y="1887453"/>
                  </a:lnTo>
                  <a:lnTo>
                    <a:pt x="2656633" y="1871607"/>
                  </a:lnTo>
                  <a:lnTo>
                    <a:pt x="2697520" y="1854932"/>
                  </a:lnTo>
                  <a:lnTo>
                    <a:pt x="2738655" y="1837429"/>
                  </a:lnTo>
                  <a:lnTo>
                    <a:pt x="2780039" y="1819097"/>
                  </a:lnTo>
                  <a:lnTo>
                    <a:pt x="2821670" y="1799936"/>
                  </a:lnTo>
                  <a:lnTo>
                    <a:pt x="2863550" y="1779946"/>
                  </a:lnTo>
                  <a:lnTo>
                    <a:pt x="2905678" y="1759128"/>
                  </a:lnTo>
                  <a:lnTo>
                    <a:pt x="2948053" y="1737481"/>
                  </a:lnTo>
                  <a:lnTo>
                    <a:pt x="2990677" y="1715005"/>
                  </a:lnTo>
                  <a:lnTo>
                    <a:pt x="3033549" y="1691701"/>
                  </a:lnTo>
                  <a:lnTo>
                    <a:pt x="3076669" y="1667567"/>
                  </a:lnTo>
                  <a:lnTo>
                    <a:pt x="3120037" y="1642605"/>
                  </a:lnTo>
                  <a:lnTo>
                    <a:pt x="3163652" y="1616814"/>
                  </a:lnTo>
                  <a:lnTo>
                    <a:pt x="3207516" y="1590195"/>
                  </a:lnTo>
                  <a:lnTo>
                    <a:pt x="3251628" y="1562747"/>
                  </a:lnTo>
                  <a:lnTo>
                    <a:pt x="3295989" y="1534470"/>
                  </a:lnTo>
                  <a:lnTo>
                    <a:pt x="3340597" y="1505364"/>
                  </a:lnTo>
                  <a:lnTo>
                    <a:pt x="3385453" y="1475429"/>
                  </a:lnTo>
                  <a:lnTo>
                    <a:pt x="3430557" y="1444666"/>
                  </a:lnTo>
                  <a:lnTo>
                    <a:pt x="3475909" y="1413074"/>
                  </a:lnTo>
                  <a:lnTo>
                    <a:pt x="3521510" y="1380653"/>
                  </a:lnTo>
                  <a:lnTo>
                    <a:pt x="3567358" y="1347403"/>
                  </a:lnTo>
                  <a:lnTo>
                    <a:pt x="3613454" y="1313325"/>
                  </a:lnTo>
                </a:path>
              </a:pathLst>
            </a:custGeom>
            <a:ln w="762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123720" y="4928047"/>
              <a:ext cx="292100" cy="336550"/>
            </a:xfrm>
            <a:custGeom>
              <a:avLst/>
              <a:gdLst/>
              <a:ahLst/>
              <a:cxnLst/>
              <a:rect l="l" t="t" r="r" b="b"/>
              <a:pathLst>
                <a:path w="292100" h="336550">
                  <a:moveTo>
                    <a:pt x="57247" y="0"/>
                  </a:moveTo>
                  <a:lnTo>
                    <a:pt x="0" y="335934"/>
                  </a:lnTo>
                  <a:lnTo>
                    <a:pt x="291646" y="247359"/>
                  </a:lnTo>
                  <a:lnTo>
                    <a:pt x="57247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286389" y="3614724"/>
              <a:ext cx="731520" cy="789940"/>
            </a:xfrm>
            <a:custGeom>
              <a:avLst/>
              <a:gdLst/>
              <a:ahLst/>
              <a:cxnLst/>
              <a:rect l="l" t="t" r="r" b="b"/>
              <a:pathLst>
                <a:path w="731520" h="789939">
                  <a:moveTo>
                    <a:pt x="66683" y="0"/>
                  </a:moveTo>
                  <a:lnTo>
                    <a:pt x="164178" y="27704"/>
                  </a:lnTo>
                  <a:lnTo>
                    <a:pt x="221735" y="45789"/>
                  </a:lnTo>
                  <a:lnTo>
                    <a:pt x="276214" y="63899"/>
                  </a:lnTo>
                  <a:lnTo>
                    <a:pt x="327615" y="82033"/>
                  </a:lnTo>
                  <a:lnTo>
                    <a:pt x="375938" y="100192"/>
                  </a:lnTo>
                  <a:lnTo>
                    <a:pt x="421182" y="118375"/>
                  </a:lnTo>
                  <a:lnTo>
                    <a:pt x="463349" y="136583"/>
                  </a:lnTo>
                  <a:lnTo>
                    <a:pt x="502437" y="154815"/>
                  </a:lnTo>
                  <a:lnTo>
                    <a:pt x="538448" y="173072"/>
                  </a:lnTo>
                  <a:lnTo>
                    <a:pt x="601234" y="209659"/>
                  </a:lnTo>
                  <a:lnTo>
                    <a:pt x="651708" y="246345"/>
                  </a:lnTo>
                  <a:lnTo>
                    <a:pt x="689870" y="283128"/>
                  </a:lnTo>
                  <a:lnTo>
                    <a:pt x="715719" y="320010"/>
                  </a:lnTo>
                  <a:lnTo>
                    <a:pt x="729257" y="356991"/>
                  </a:lnTo>
                  <a:lnTo>
                    <a:pt x="731408" y="375518"/>
                  </a:lnTo>
                  <a:lnTo>
                    <a:pt x="730482" y="394069"/>
                  </a:lnTo>
                  <a:lnTo>
                    <a:pt x="719394" y="431246"/>
                  </a:lnTo>
                  <a:lnTo>
                    <a:pt x="695995" y="468521"/>
                  </a:lnTo>
                  <a:lnTo>
                    <a:pt x="660283" y="505894"/>
                  </a:lnTo>
                  <a:lnTo>
                    <a:pt x="612259" y="543366"/>
                  </a:lnTo>
                  <a:lnTo>
                    <a:pt x="551924" y="580936"/>
                  </a:lnTo>
                  <a:lnTo>
                    <a:pt x="517139" y="599758"/>
                  </a:lnTo>
                  <a:lnTo>
                    <a:pt x="479276" y="618604"/>
                  </a:lnTo>
                  <a:lnTo>
                    <a:pt x="438335" y="637475"/>
                  </a:lnTo>
                  <a:lnTo>
                    <a:pt x="394316" y="656371"/>
                  </a:lnTo>
                  <a:lnTo>
                    <a:pt x="347219" y="675291"/>
                  </a:lnTo>
                  <a:lnTo>
                    <a:pt x="297044" y="694235"/>
                  </a:lnTo>
                  <a:lnTo>
                    <a:pt x="243791" y="713205"/>
                  </a:lnTo>
                  <a:lnTo>
                    <a:pt x="187460" y="732199"/>
                  </a:lnTo>
                  <a:lnTo>
                    <a:pt x="128051" y="751217"/>
                  </a:lnTo>
                  <a:lnTo>
                    <a:pt x="65564" y="770260"/>
                  </a:lnTo>
                  <a:lnTo>
                    <a:pt x="0" y="789328"/>
                  </a:lnTo>
                </a:path>
              </a:pathLst>
            </a:custGeom>
            <a:ln w="7619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095059" y="3476932"/>
              <a:ext cx="334010" cy="295275"/>
            </a:xfrm>
            <a:custGeom>
              <a:avLst/>
              <a:gdLst/>
              <a:ahLst/>
              <a:cxnLst/>
              <a:rect l="l" t="t" r="r" b="b"/>
              <a:pathLst>
                <a:path w="334009" h="295275">
                  <a:moveTo>
                    <a:pt x="333451" y="0"/>
                  </a:moveTo>
                  <a:lnTo>
                    <a:pt x="0" y="70280"/>
                  </a:lnTo>
                  <a:lnTo>
                    <a:pt x="256294" y="294872"/>
                  </a:lnTo>
                  <a:lnTo>
                    <a:pt x="33345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7850327" y="4133098"/>
            <a:ext cx="2150110" cy="473709"/>
          </a:xfrm>
          <a:prstGeom prst="rect">
            <a:avLst/>
          </a:prstGeom>
          <a:solidFill>
            <a:srgbClr val="9CC94F"/>
          </a:solidFill>
        </p:spPr>
        <p:txBody>
          <a:bodyPr vert="horz" wrap="square" lIns="0" tIns="0" rIns="0" bIns="0" rtlCol="0">
            <a:spAutoFit/>
          </a:bodyPr>
          <a:lstStyle/>
          <a:p>
            <a:pPr marL="467995">
              <a:lnSpc>
                <a:spcPts val="3315"/>
              </a:lnSpc>
            </a:pPr>
            <a:r>
              <a:rPr sz="2800" b="1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Bridge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31368" y="1614651"/>
            <a:ext cx="9139555" cy="7322184"/>
          </a:xfrm>
          <a:custGeom>
            <a:avLst/>
            <a:gdLst/>
            <a:ahLst/>
            <a:cxnLst/>
            <a:rect l="l" t="t" r="r" b="b"/>
            <a:pathLst>
              <a:path w="9139555" h="7322184">
                <a:moveTo>
                  <a:pt x="0" y="0"/>
                </a:moveTo>
                <a:lnTo>
                  <a:pt x="9139461" y="0"/>
                </a:lnTo>
                <a:lnTo>
                  <a:pt x="9139461" y="7322124"/>
                </a:lnTo>
                <a:lnTo>
                  <a:pt x="0" y="7322124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0404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164833" y="1843103"/>
            <a:ext cx="12763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</a:t>
            </a:r>
            <a:r>
              <a:rPr sz="4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4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Nest-based</a:t>
            </a:r>
            <a:r>
              <a:rPr spc="-240" dirty="0"/>
              <a:t> </a:t>
            </a:r>
            <a:r>
              <a:rPr spc="10" dirty="0"/>
              <a:t>Access-control</a:t>
            </a:r>
            <a:endParaRPr spc="10" dirty="0"/>
          </a:p>
        </p:txBody>
      </p:sp>
      <p:sp>
        <p:nvSpPr>
          <p:cNvPr id="5" name="object 5"/>
          <p:cNvSpPr/>
          <p:nvPr/>
        </p:nvSpPr>
        <p:spPr>
          <a:xfrm>
            <a:off x="3902433" y="1933150"/>
            <a:ext cx="4178300" cy="6790055"/>
          </a:xfrm>
          <a:custGeom>
            <a:avLst/>
            <a:gdLst/>
            <a:ahLst/>
            <a:cxnLst/>
            <a:rect l="l" t="t" r="r" b="b"/>
            <a:pathLst>
              <a:path w="4178300" h="6790055">
                <a:moveTo>
                  <a:pt x="0" y="0"/>
                </a:moveTo>
                <a:lnTo>
                  <a:pt x="4178153" y="0"/>
                </a:lnTo>
                <a:lnTo>
                  <a:pt x="4178153" y="6789941"/>
                </a:lnTo>
                <a:lnTo>
                  <a:pt x="0" y="6789941"/>
                </a:lnTo>
                <a:lnTo>
                  <a:pt x="0" y="0"/>
                </a:lnTo>
                <a:close/>
              </a:path>
            </a:pathLst>
          </a:custGeom>
          <a:solidFill>
            <a:srgbClr val="0C9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21300" y="2070100"/>
            <a:ext cx="13468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000" b="1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Cla</a:t>
            </a:r>
            <a:r>
              <a:rPr sz="4000" b="1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000" b="1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endParaRPr sz="4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80749" y="5044332"/>
            <a:ext cx="3373120" cy="3153410"/>
          </a:xfrm>
          <a:custGeom>
            <a:avLst/>
            <a:gdLst/>
            <a:ahLst/>
            <a:cxnLst/>
            <a:rect l="l" t="t" r="r" b="b"/>
            <a:pathLst>
              <a:path w="3373120" h="3153409">
                <a:moveTo>
                  <a:pt x="0" y="0"/>
                </a:moveTo>
                <a:lnTo>
                  <a:pt x="3372817" y="0"/>
                </a:lnTo>
                <a:lnTo>
                  <a:pt x="3372817" y="3153286"/>
                </a:lnTo>
                <a:lnTo>
                  <a:pt x="0" y="3153286"/>
                </a:lnTo>
                <a:lnTo>
                  <a:pt x="0" y="0"/>
                </a:lnTo>
                <a:close/>
              </a:path>
            </a:pathLst>
          </a:custGeom>
          <a:solidFill>
            <a:srgbClr val="9CC9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258300" y="5181600"/>
            <a:ext cx="28270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0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Inner</a:t>
            </a:r>
            <a:r>
              <a:rPr sz="4000" b="1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000" b="1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Class</a:t>
            </a:r>
            <a:endParaRPr sz="4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32186" y="3338148"/>
            <a:ext cx="5108575" cy="3883660"/>
            <a:chOff x="4432186" y="3338148"/>
            <a:chExt cx="5108575" cy="3883660"/>
          </a:xfrm>
        </p:grpSpPr>
        <p:sp>
          <p:nvSpPr>
            <p:cNvPr id="10" name="object 10"/>
            <p:cNvSpPr/>
            <p:nvPr/>
          </p:nvSpPr>
          <p:spPr>
            <a:xfrm>
              <a:off x="4432186" y="3338148"/>
              <a:ext cx="2150110" cy="473709"/>
            </a:xfrm>
            <a:custGeom>
              <a:avLst/>
              <a:gdLst/>
              <a:ahLst/>
              <a:cxnLst/>
              <a:rect l="l" t="t" r="r" b="b"/>
              <a:pathLst>
                <a:path w="2150109" h="473710">
                  <a:moveTo>
                    <a:pt x="0" y="0"/>
                  </a:moveTo>
                  <a:lnTo>
                    <a:pt x="2149652" y="0"/>
                  </a:lnTo>
                  <a:lnTo>
                    <a:pt x="2149652" y="473210"/>
                  </a:lnTo>
                  <a:lnTo>
                    <a:pt x="0" y="473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984801" y="4203936"/>
              <a:ext cx="3517900" cy="2980055"/>
            </a:xfrm>
            <a:custGeom>
              <a:avLst/>
              <a:gdLst/>
              <a:ahLst/>
              <a:cxnLst/>
              <a:rect l="l" t="t" r="r" b="b"/>
              <a:pathLst>
                <a:path w="3517900" h="2980054">
                  <a:moveTo>
                    <a:pt x="0" y="0"/>
                  </a:moveTo>
                  <a:lnTo>
                    <a:pt x="6697" y="97675"/>
                  </a:lnTo>
                  <a:lnTo>
                    <a:pt x="11705" y="156697"/>
                  </a:lnTo>
                  <a:lnTo>
                    <a:pt x="17120" y="215109"/>
                  </a:lnTo>
                  <a:lnTo>
                    <a:pt x="22943" y="272910"/>
                  </a:lnTo>
                  <a:lnTo>
                    <a:pt x="29174" y="330101"/>
                  </a:lnTo>
                  <a:lnTo>
                    <a:pt x="35812" y="386681"/>
                  </a:lnTo>
                  <a:lnTo>
                    <a:pt x="42858" y="442650"/>
                  </a:lnTo>
                  <a:lnTo>
                    <a:pt x="50311" y="498009"/>
                  </a:lnTo>
                  <a:lnTo>
                    <a:pt x="58172" y="552756"/>
                  </a:lnTo>
                  <a:lnTo>
                    <a:pt x="66440" y="606894"/>
                  </a:lnTo>
                  <a:lnTo>
                    <a:pt x="75116" y="660420"/>
                  </a:lnTo>
                  <a:lnTo>
                    <a:pt x="84199" y="713337"/>
                  </a:lnTo>
                  <a:lnTo>
                    <a:pt x="93690" y="765642"/>
                  </a:lnTo>
                  <a:lnTo>
                    <a:pt x="103589" y="817337"/>
                  </a:lnTo>
                  <a:lnTo>
                    <a:pt x="113895" y="868421"/>
                  </a:lnTo>
                  <a:lnTo>
                    <a:pt x="124608" y="918894"/>
                  </a:lnTo>
                  <a:lnTo>
                    <a:pt x="135730" y="968757"/>
                  </a:lnTo>
                  <a:lnTo>
                    <a:pt x="147258" y="1018009"/>
                  </a:lnTo>
                  <a:lnTo>
                    <a:pt x="159195" y="1066651"/>
                  </a:lnTo>
                  <a:lnTo>
                    <a:pt x="171538" y="1114682"/>
                  </a:lnTo>
                  <a:lnTo>
                    <a:pt x="184290" y="1162102"/>
                  </a:lnTo>
                  <a:lnTo>
                    <a:pt x="197449" y="1208912"/>
                  </a:lnTo>
                  <a:lnTo>
                    <a:pt x="211015" y="1255111"/>
                  </a:lnTo>
                  <a:lnTo>
                    <a:pt x="224989" y="1300699"/>
                  </a:lnTo>
                  <a:lnTo>
                    <a:pt x="239371" y="1345677"/>
                  </a:lnTo>
                  <a:lnTo>
                    <a:pt x="254160" y="1390044"/>
                  </a:lnTo>
                  <a:lnTo>
                    <a:pt x="269357" y="1433800"/>
                  </a:lnTo>
                  <a:lnTo>
                    <a:pt x="284961" y="1476946"/>
                  </a:lnTo>
                  <a:lnTo>
                    <a:pt x="300973" y="1519481"/>
                  </a:lnTo>
                  <a:lnTo>
                    <a:pt x="317392" y="1561406"/>
                  </a:lnTo>
                  <a:lnTo>
                    <a:pt x="334219" y="1602720"/>
                  </a:lnTo>
                  <a:lnTo>
                    <a:pt x="351454" y="1643423"/>
                  </a:lnTo>
                  <a:lnTo>
                    <a:pt x="369096" y="1683516"/>
                  </a:lnTo>
                  <a:lnTo>
                    <a:pt x="387145" y="1722998"/>
                  </a:lnTo>
                  <a:lnTo>
                    <a:pt x="405602" y="1761869"/>
                  </a:lnTo>
                  <a:lnTo>
                    <a:pt x="424467" y="1800130"/>
                  </a:lnTo>
                  <a:lnTo>
                    <a:pt x="443739" y="1837780"/>
                  </a:lnTo>
                  <a:lnTo>
                    <a:pt x="463419" y="1874819"/>
                  </a:lnTo>
                  <a:lnTo>
                    <a:pt x="483506" y="1911248"/>
                  </a:lnTo>
                  <a:lnTo>
                    <a:pt x="504001" y="1947066"/>
                  </a:lnTo>
                  <a:lnTo>
                    <a:pt x="524904" y="1982274"/>
                  </a:lnTo>
                  <a:lnTo>
                    <a:pt x="546214" y="2016870"/>
                  </a:lnTo>
                  <a:lnTo>
                    <a:pt x="567931" y="2050857"/>
                  </a:lnTo>
                  <a:lnTo>
                    <a:pt x="590056" y="2084232"/>
                  </a:lnTo>
                  <a:lnTo>
                    <a:pt x="612589" y="2116997"/>
                  </a:lnTo>
                  <a:lnTo>
                    <a:pt x="635529" y="2149151"/>
                  </a:lnTo>
                  <a:lnTo>
                    <a:pt x="658877" y="2180695"/>
                  </a:lnTo>
                  <a:lnTo>
                    <a:pt x="682632" y="2211628"/>
                  </a:lnTo>
                  <a:lnTo>
                    <a:pt x="706795" y="2241950"/>
                  </a:lnTo>
                  <a:lnTo>
                    <a:pt x="731365" y="2271662"/>
                  </a:lnTo>
                  <a:lnTo>
                    <a:pt x="756343" y="2300763"/>
                  </a:lnTo>
                  <a:lnTo>
                    <a:pt x="781729" y="2329254"/>
                  </a:lnTo>
                  <a:lnTo>
                    <a:pt x="833722" y="2384403"/>
                  </a:lnTo>
                  <a:lnTo>
                    <a:pt x="887346" y="2437109"/>
                  </a:lnTo>
                  <a:lnTo>
                    <a:pt x="942600" y="2487373"/>
                  </a:lnTo>
                  <a:lnTo>
                    <a:pt x="999485" y="2535194"/>
                  </a:lnTo>
                  <a:lnTo>
                    <a:pt x="1057999" y="2580573"/>
                  </a:lnTo>
                  <a:lnTo>
                    <a:pt x="1118144" y="2623509"/>
                  </a:lnTo>
                  <a:lnTo>
                    <a:pt x="1179919" y="2664003"/>
                  </a:lnTo>
                  <a:lnTo>
                    <a:pt x="1243324" y="2702054"/>
                  </a:lnTo>
                  <a:lnTo>
                    <a:pt x="1308359" y="2737663"/>
                  </a:lnTo>
                  <a:lnTo>
                    <a:pt x="1375025" y="2770829"/>
                  </a:lnTo>
                  <a:lnTo>
                    <a:pt x="1443321" y="2801552"/>
                  </a:lnTo>
                  <a:lnTo>
                    <a:pt x="1513247" y="2829833"/>
                  </a:lnTo>
                  <a:lnTo>
                    <a:pt x="1584803" y="2855671"/>
                  </a:lnTo>
                  <a:lnTo>
                    <a:pt x="1621192" y="2867674"/>
                  </a:lnTo>
                  <a:lnTo>
                    <a:pt x="1657989" y="2879067"/>
                  </a:lnTo>
                  <a:lnTo>
                    <a:pt x="1695194" y="2889849"/>
                  </a:lnTo>
                  <a:lnTo>
                    <a:pt x="1732806" y="2900020"/>
                  </a:lnTo>
                  <a:lnTo>
                    <a:pt x="1770826" y="2909581"/>
                  </a:lnTo>
                  <a:lnTo>
                    <a:pt x="1809253" y="2918531"/>
                  </a:lnTo>
                  <a:lnTo>
                    <a:pt x="1848087" y="2926870"/>
                  </a:lnTo>
                  <a:lnTo>
                    <a:pt x="1887330" y="2934599"/>
                  </a:lnTo>
                  <a:lnTo>
                    <a:pt x="1926980" y="2941717"/>
                  </a:lnTo>
                  <a:lnTo>
                    <a:pt x="1967037" y="2948224"/>
                  </a:lnTo>
                  <a:lnTo>
                    <a:pt x="2007502" y="2954121"/>
                  </a:lnTo>
                  <a:lnTo>
                    <a:pt x="2048374" y="2959407"/>
                  </a:lnTo>
                  <a:lnTo>
                    <a:pt x="2089654" y="2964083"/>
                  </a:lnTo>
                  <a:lnTo>
                    <a:pt x="2131342" y="2968148"/>
                  </a:lnTo>
                  <a:lnTo>
                    <a:pt x="2173437" y="2971602"/>
                  </a:lnTo>
                  <a:lnTo>
                    <a:pt x="2215940" y="2974446"/>
                  </a:lnTo>
                  <a:lnTo>
                    <a:pt x="2258850" y="2976679"/>
                  </a:lnTo>
                  <a:lnTo>
                    <a:pt x="2302168" y="2978301"/>
                  </a:lnTo>
                  <a:lnTo>
                    <a:pt x="2345893" y="2979313"/>
                  </a:lnTo>
                  <a:lnTo>
                    <a:pt x="2390026" y="2979714"/>
                  </a:lnTo>
                  <a:lnTo>
                    <a:pt x="2434567" y="2979504"/>
                  </a:lnTo>
                  <a:lnTo>
                    <a:pt x="2479515" y="2978684"/>
                  </a:lnTo>
                  <a:lnTo>
                    <a:pt x="2524870" y="2977253"/>
                  </a:lnTo>
                  <a:lnTo>
                    <a:pt x="2570633" y="2975212"/>
                  </a:lnTo>
                  <a:lnTo>
                    <a:pt x="2616804" y="2972560"/>
                  </a:lnTo>
                  <a:lnTo>
                    <a:pt x="2663382" y="2969297"/>
                  </a:lnTo>
                  <a:lnTo>
                    <a:pt x="2710368" y="2965423"/>
                  </a:lnTo>
                  <a:lnTo>
                    <a:pt x="2757761" y="2960939"/>
                  </a:lnTo>
                  <a:lnTo>
                    <a:pt x="2805562" y="2955845"/>
                  </a:lnTo>
                  <a:lnTo>
                    <a:pt x="2853771" y="2950139"/>
                  </a:lnTo>
                  <a:lnTo>
                    <a:pt x="2902387" y="2943823"/>
                  </a:lnTo>
                  <a:lnTo>
                    <a:pt x="2951410" y="2936897"/>
                  </a:lnTo>
                  <a:lnTo>
                    <a:pt x="3000841" y="2929359"/>
                  </a:lnTo>
                  <a:lnTo>
                    <a:pt x="3050680" y="2921212"/>
                  </a:lnTo>
                  <a:lnTo>
                    <a:pt x="3100926" y="2912453"/>
                  </a:lnTo>
                  <a:lnTo>
                    <a:pt x="3151580" y="2903084"/>
                  </a:lnTo>
                  <a:lnTo>
                    <a:pt x="3202641" y="2893104"/>
                  </a:lnTo>
                  <a:lnTo>
                    <a:pt x="3254110" y="2882514"/>
                  </a:lnTo>
                  <a:lnTo>
                    <a:pt x="3305987" y="2871313"/>
                  </a:lnTo>
                  <a:lnTo>
                    <a:pt x="3358270" y="2859501"/>
                  </a:lnTo>
                  <a:lnTo>
                    <a:pt x="3410962" y="2847079"/>
                  </a:lnTo>
                  <a:lnTo>
                    <a:pt x="3464061" y="2834046"/>
                  </a:lnTo>
                  <a:lnTo>
                    <a:pt x="3517568" y="2820402"/>
                  </a:lnTo>
                </a:path>
              </a:pathLst>
            </a:custGeom>
            <a:ln w="762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834730" y="3937640"/>
              <a:ext cx="304800" cy="313055"/>
            </a:xfrm>
            <a:custGeom>
              <a:avLst/>
              <a:gdLst/>
              <a:ahLst/>
              <a:cxnLst/>
              <a:rect l="l" t="t" r="r" b="b"/>
              <a:pathLst>
                <a:path w="304800" h="313054">
                  <a:moveTo>
                    <a:pt x="135392" y="0"/>
                  </a:moveTo>
                  <a:lnTo>
                    <a:pt x="0" y="312724"/>
                  </a:lnTo>
                  <a:lnTo>
                    <a:pt x="304337" y="295949"/>
                  </a:lnTo>
                  <a:lnTo>
                    <a:pt x="13539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8200" y="647700"/>
            <a:ext cx="6952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One</a:t>
            </a:r>
            <a:r>
              <a:rPr spc="-270" dirty="0"/>
              <a:t> </a:t>
            </a:r>
            <a:r>
              <a:rPr spc="-10" dirty="0"/>
              <a:t>More</a:t>
            </a:r>
            <a:r>
              <a:rPr spc="-265" dirty="0"/>
              <a:t> </a:t>
            </a:r>
            <a:r>
              <a:rPr spc="295" dirty="0"/>
              <a:t>JVM</a:t>
            </a:r>
            <a:r>
              <a:rPr spc="-270" dirty="0"/>
              <a:t> </a:t>
            </a:r>
            <a:r>
              <a:rPr spc="-5" dirty="0"/>
              <a:t>Change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4717" y="3004284"/>
            <a:ext cx="3135433" cy="31354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73700" y="4229100"/>
            <a:ext cx="67881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Dynamic</a:t>
            </a:r>
            <a:r>
              <a:rPr sz="37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Class-file</a:t>
            </a:r>
            <a:r>
              <a:rPr sz="37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Constants</a:t>
            </a:r>
            <a:endParaRPr sz="3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6500" y="7353300"/>
            <a:ext cx="841883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b="1" spc="15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JEP</a:t>
            </a:r>
            <a:r>
              <a:rPr sz="3700" b="1" spc="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700" b="1" spc="-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309</a:t>
            </a:r>
            <a:r>
              <a:rPr sz="37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37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openjdk.java.net/jeps/309</a:t>
            </a:r>
            <a:endParaRPr sz="3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0" y="1816100"/>
            <a:ext cx="54317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80" dirty="0"/>
              <a:t>New</a:t>
            </a:r>
            <a:r>
              <a:rPr sz="4400" spc="-260" dirty="0"/>
              <a:t> </a:t>
            </a:r>
            <a:r>
              <a:rPr sz="4400" spc="30" dirty="0"/>
              <a:t>HttpClient</a:t>
            </a:r>
            <a:r>
              <a:rPr sz="4400" spc="-260" dirty="0"/>
              <a:t> </a:t>
            </a:r>
            <a:r>
              <a:rPr sz="4400" spc="60" dirty="0"/>
              <a:t>API</a:t>
            </a:r>
            <a:endParaRPr sz="4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0257" y="1550474"/>
            <a:ext cx="1365112" cy="133929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432800" y="4203700"/>
            <a:ext cx="7489190" cy="2994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4400" spc="-844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44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lambdas</a:t>
            </a:r>
            <a:endParaRPr sz="4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5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Nest-based</a:t>
            </a:r>
            <a:r>
              <a:rPr sz="44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Access-control</a:t>
            </a:r>
            <a:endParaRPr sz="4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9734" y="3976015"/>
            <a:ext cx="1346160" cy="11661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0257" y="6228412"/>
            <a:ext cx="1365112" cy="136511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8600" y="647700"/>
            <a:ext cx="31057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HttpClient</a:t>
            </a:r>
            <a:endParaRPr spc="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89692" y="2904926"/>
            <a:ext cx="3398419" cy="333414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00600" y="3073400"/>
            <a:ext cx="10638790" cy="5133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Replacement</a:t>
            </a:r>
            <a:r>
              <a:rPr sz="37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37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java.net.HttpURLConnection</a:t>
            </a:r>
            <a:endParaRPr sz="3700">
              <a:latin typeface="Verdana" panose="020B0604030504040204"/>
              <a:cs typeface="Verdana" panose="020B0604030504040204"/>
            </a:endParaRPr>
          </a:p>
          <a:p>
            <a:pPr marL="12700" marR="3649980">
              <a:lnSpc>
                <a:spcPts val="9100"/>
              </a:lnSpc>
              <a:spcBef>
                <a:spcPts val="1080"/>
              </a:spcBef>
            </a:pPr>
            <a:r>
              <a:rPr sz="37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Supports</a:t>
            </a:r>
            <a:r>
              <a:rPr sz="37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HTTP/2,</a:t>
            </a:r>
            <a:r>
              <a:rPr sz="37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WebSocket </a:t>
            </a:r>
            <a:r>
              <a:rPr sz="3700" spc="-12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Reactive</a:t>
            </a:r>
            <a:r>
              <a:rPr sz="37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Streams</a:t>
            </a:r>
            <a:r>
              <a:rPr sz="37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integration</a:t>
            </a:r>
            <a:endParaRPr sz="37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4600">
              <a:latin typeface="Verdana" panose="020B0604030504040204"/>
              <a:cs typeface="Verdana" panose="020B0604030504040204"/>
            </a:endParaRPr>
          </a:p>
          <a:p>
            <a:pPr marL="50800" marR="2509520">
              <a:lnSpc>
                <a:spcPts val="4000"/>
              </a:lnSpc>
              <a:spcBef>
                <a:spcPts val="2990"/>
              </a:spcBef>
            </a:pPr>
            <a:r>
              <a:rPr sz="3600" b="1" spc="5" dirty="0">
                <a:solidFill>
                  <a:srgbClr val="0C9EBE"/>
                </a:solidFill>
                <a:latin typeface="Tahoma" panose="020B0604030504040204"/>
                <a:cs typeface="Tahoma" panose="020B0604030504040204"/>
              </a:rPr>
              <a:t>Goal:</a:t>
            </a:r>
            <a:r>
              <a:rPr sz="3600" b="1" spc="15" dirty="0">
                <a:solidFill>
                  <a:srgbClr val="0C9EB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-60" dirty="0">
                <a:solidFill>
                  <a:srgbClr val="0C9EBE"/>
                </a:solidFill>
                <a:latin typeface="Verdana" panose="020B0604030504040204"/>
                <a:cs typeface="Verdana" panose="020B0604030504040204"/>
              </a:rPr>
              <a:t>easy</a:t>
            </a:r>
            <a:r>
              <a:rPr sz="3600" spc="-195" dirty="0">
                <a:solidFill>
                  <a:srgbClr val="0C9EB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0" dirty="0">
                <a:solidFill>
                  <a:srgbClr val="0C9EB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600" spc="-195" dirty="0">
                <a:solidFill>
                  <a:srgbClr val="0C9EB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5" dirty="0">
                <a:solidFill>
                  <a:srgbClr val="0C9EBE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3600" spc="-200" dirty="0">
                <a:solidFill>
                  <a:srgbClr val="0C9EB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5" dirty="0">
                <a:solidFill>
                  <a:srgbClr val="0C9EB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600" spc="-195" dirty="0">
                <a:solidFill>
                  <a:srgbClr val="0C9EB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0" dirty="0">
                <a:solidFill>
                  <a:srgbClr val="0C9EBE"/>
                </a:solidFill>
                <a:latin typeface="Verdana" panose="020B0604030504040204"/>
                <a:cs typeface="Verdana" panose="020B0604030504040204"/>
              </a:rPr>
              <a:t>common</a:t>
            </a:r>
            <a:r>
              <a:rPr sz="3600" spc="-195" dirty="0">
                <a:solidFill>
                  <a:srgbClr val="0C9EB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5" dirty="0">
                <a:solidFill>
                  <a:srgbClr val="0C9EBE"/>
                </a:solidFill>
                <a:latin typeface="Verdana" panose="020B0604030504040204"/>
                <a:cs typeface="Verdana" panose="020B0604030504040204"/>
              </a:rPr>
              <a:t>cases, </a:t>
            </a:r>
            <a:r>
              <a:rPr sz="3600" spc="-1250" dirty="0">
                <a:solidFill>
                  <a:srgbClr val="0C9EB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0C9EBE"/>
                </a:solidFill>
                <a:latin typeface="Verdana" panose="020B0604030504040204"/>
                <a:cs typeface="Verdana" panose="020B0604030504040204"/>
              </a:rPr>
              <a:t>powerful</a:t>
            </a:r>
            <a:r>
              <a:rPr sz="3600" spc="-210" dirty="0">
                <a:solidFill>
                  <a:srgbClr val="0C9EB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0C9EBE"/>
                </a:solidFill>
                <a:latin typeface="Verdana" panose="020B0604030504040204"/>
                <a:cs typeface="Verdana" panose="020B0604030504040204"/>
              </a:rPr>
              <a:t>enough</a:t>
            </a:r>
            <a:r>
              <a:rPr sz="3600" spc="-204" dirty="0">
                <a:solidFill>
                  <a:srgbClr val="0C9EB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0C9EB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3600" spc="-204" dirty="0">
                <a:solidFill>
                  <a:srgbClr val="0C9EB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0C9EBE"/>
                </a:solidFill>
                <a:latin typeface="Verdana" panose="020B0604030504040204"/>
                <a:cs typeface="Verdana" panose="020B0604030504040204"/>
              </a:rPr>
              <a:t>complex</a:t>
            </a:r>
            <a:r>
              <a:rPr sz="3600" spc="-204" dirty="0">
                <a:solidFill>
                  <a:srgbClr val="0C9EB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0C9EBE"/>
                </a:solidFill>
                <a:latin typeface="Verdana" panose="020B0604030504040204"/>
                <a:cs typeface="Verdana" panose="020B0604030504040204"/>
              </a:rPr>
              <a:t>ones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9700" y="647700"/>
            <a:ext cx="83661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HttpClient:</a:t>
            </a:r>
            <a:r>
              <a:rPr spc="-270" dirty="0"/>
              <a:t> </a:t>
            </a:r>
            <a:r>
              <a:rPr spc="-90" dirty="0"/>
              <a:t>Important</a:t>
            </a:r>
            <a:r>
              <a:rPr spc="-270" dirty="0"/>
              <a:t> </a:t>
            </a:r>
            <a:r>
              <a:rPr spc="-70" dirty="0"/>
              <a:t>Types</a:t>
            </a:r>
            <a:endParaRPr spc="-70" dirty="0"/>
          </a:p>
        </p:txBody>
      </p:sp>
      <p:sp>
        <p:nvSpPr>
          <p:cNvPr id="3" name="object 3"/>
          <p:cNvSpPr/>
          <p:nvPr/>
        </p:nvSpPr>
        <p:spPr>
          <a:xfrm>
            <a:off x="1127584" y="2135165"/>
            <a:ext cx="3536315" cy="4909820"/>
          </a:xfrm>
          <a:custGeom>
            <a:avLst/>
            <a:gdLst/>
            <a:ahLst/>
            <a:cxnLst/>
            <a:rect l="l" t="t" r="r" b="b"/>
            <a:pathLst>
              <a:path w="3536315" h="4909820">
                <a:moveTo>
                  <a:pt x="0" y="0"/>
                </a:moveTo>
                <a:lnTo>
                  <a:pt x="3536030" y="0"/>
                </a:lnTo>
                <a:lnTo>
                  <a:pt x="3536030" y="4909826"/>
                </a:lnTo>
                <a:lnTo>
                  <a:pt x="0" y="4909826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54200" y="2425700"/>
            <a:ext cx="207898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HttpClient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8300" y="3451859"/>
            <a:ext cx="2014855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00"/>
              </a:spcBef>
            </a:pPr>
            <a:r>
              <a:rPr sz="29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send </a:t>
            </a:r>
            <a:r>
              <a:rPr sz="29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sendAsync</a:t>
            </a:r>
            <a:endParaRPr sz="29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80034" y="6133548"/>
            <a:ext cx="3919220" cy="1283970"/>
            <a:chOff x="1680034" y="6133548"/>
            <a:chExt cx="3919220" cy="1283970"/>
          </a:xfrm>
        </p:grpSpPr>
        <p:sp>
          <p:nvSpPr>
            <p:cNvPr id="7" name="object 7"/>
            <p:cNvSpPr/>
            <p:nvPr/>
          </p:nvSpPr>
          <p:spPr>
            <a:xfrm>
              <a:off x="1711784" y="6165298"/>
              <a:ext cx="3855720" cy="1220470"/>
            </a:xfrm>
            <a:custGeom>
              <a:avLst/>
              <a:gdLst/>
              <a:ahLst/>
              <a:cxnLst/>
              <a:rect l="l" t="t" r="r" b="b"/>
              <a:pathLst>
                <a:path w="3855720" h="1220470">
                  <a:moveTo>
                    <a:pt x="0" y="0"/>
                  </a:moveTo>
                  <a:lnTo>
                    <a:pt x="3855580" y="0"/>
                  </a:lnTo>
                  <a:lnTo>
                    <a:pt x="3855580" y="1219946"/>
                  </a:lnTo>
                  <a:lnTo>
                    <a:pt x="0" y="1219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11784" y="6165298"/>
              <a:ext cx="3855720" cy="1220470"/>
            </a:xfrm>
            <a:custGeom>
              <a:avLst/>
              <a:gdLst/>
              <a:ahLst/>
              <a:cxnLst/>
              <a:rect l="l" t="t" r="r" b="b"/>
              <a:pathLst>
                <a:path w="3855720" h="1220470">
                  <a:moveTo>
                    <a:pt x="0" y="0"/>
                  </a:moveTo>
                  <a:lnTo>
                    <a:pt x="3855580" y="0"/>
                  </a:lnTo>
                  <a:lnTo>
                    <a:pt x="3855580" y="1219947"/>
                  </a:lnTo>
                  <a:lnTo>
                    <a:pt x="0" y="1219947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711784" y="6165298"/>
            <a:ext cx="3053715" cy="880110"/>
          </a:xfrm>
          <a:prstGeom prst="rect">
            <a:avLst/>
          </a:prstGeom>
          <a:ln w="63500">
            <a:solidFill>
              <a:srgbClr val="2A9FBC"/>
            </a:solidFill>
          </a:ln>
        </p:spPr>
        <p:txBody>
          <a:bodyPr vert="horz" wrap="square" lIns="0" tIns="311785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55"/>
              </a:spcBef>
            </a:pPr>
            <a:r>
              <a:rPr sz="3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HttpClient.Buil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3442" y="6464300"/>
            <a:ext cx="6940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8300" y="4455159"/>
            <a:ext cx="2261235" cy="10668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9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38100">
              <a:lnSpc>
                <a:spcPct val="100000"/>
              </a:lnSpc>
              <a:spcBef>
                <a:spcPts val="620"/>
              </a:spcBef>
            </a:pPr>
            <a:r>
              <a:rPr sz="29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newBuilder</a:t>
            </a:r>
            <a:endParaRPr sz="29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160687" y="2103415"/>
          <a:ext cx="5342889" cy="531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3585"/>
                <a:gridCol w="2848610"/>
                <a:gridCol w="1656714"/>
              </a:tblGrid>
              <a:tr h="4030132">
                <a:tc gridSpan="2">
                  <a:txBody>
                    <a:bodyPr/>
                    <a:lstStyle/>
                    <a:p>
                      <a:pPr marL="500380" marR="48895">
                        <a:lnSpc>
                          <a:spcPct val="100000"/>
                        </a:lnSpc>
                        <a:spcBef>
                          <a:spcPts val="2385"/>
                        </a:spcBef>
                      </a:pPr>
                      <a:r>
                        <a:rPr sz="32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HttpRequest</a:t>
                      </a:r>
                      <a:endParaRPr sz="32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R="4889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25780" marR="1510665">
                        <a:lnSpc>
                          <a:spcPct val="115000"/>
                        </a:lnSpc>
                      </a:pPr>
                      <a:r>
                        <a:rPr sz="29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uri </a:t>
                      </a:r>
                      <a:r>
                        <a:rPr sz="29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9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headers  method</a:t>
                      </a:r>
                      <a:endParaRPr sz="29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525780" marR="488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9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...</a:t>
                      </a:r>
                      <a:endParaRPr sz="29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538480" marR="4889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9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newBuilder</a:t>
                      </a:r>
                      <a:endParaRPr sz="29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02895" marB="0">
                    <a:lnL w="76200">
                      <a:solidFill>
                        <a:srgbClr val="2A9FBC"/>
                      </a:solidFill>
                      <a:prstDash val="solid"/>
                    </a:lnL>
                    <a:lnR w="76200">
                      <a:solidFill>
                        <a:srgbClr val="2A9FBC"/>
                      </a:solidFill>
                      <a:prstDash val="solid"/>
                    </a:lnR>
                    <a:lnT w="76200">
                      <a:solidFill>
                        <a:srgbClr val="2A9FBC"/>
                      </a:solidFill>
                      <a:prstDash val="solid"/>
                    </a:lnT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76200">
                      <a:solidFill>
                        <a:srgbClr val="2A9FBC"/>
                      </a:solidFill>
                      <a:prstDash val="solid"/>
                    </a:lnL>
                    <a:lnB w="76200">
                      <a:solidFill>
                        <a:srgbClr val="2A9FBC"/>
                      </a:solidFill>
                      <a:prstDash val="solid"/>
                    </a:lnB>
                  </a:tcPr>
                </a:tc>
              </a:tr>
              <a:tr h="879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76200">
                      <a:solidFill>
                        <a:srgbClr val="2A9FBC"/>
                      </a:solidFill>
                      <a:prstDash val="solid"/>
                    </a:lnL>
                    <a:lnR w="76200">
                      <a:solidFill>
                        <a:srgbClr val="2A9FBC"/>
                      </a:solidFill>
                      <a:prstDash val="solid"/>
                    </a:lnR>
                    <a:lnB w="76200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2455"/>
                        </a:spcBef>
                      </a:pPr>
                      <a:r>
                        <a:rPr sz="32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HttpRequest.</a:t>
                      </a:r>
                      <a:endParaRPr sz="3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1785" marB="0">
                    <a:lnL w="76200">
                      <a:solidFill>
                        <a:srgbClr val="2A9FBC"/>
                      </a:solidFill>
                      <a:prstDash val="solid"/>
                    </a:lnL>
                    <a:lnR w="76200">
                      <a:solidFill>
                        <a:srgbClr val="2A9FBC"/>
                      </a:solidFill>
                      <a:prstDash val="solid"/>
                    </a:lnR>
                    <a:lnT w="76200">
                      <a:solidFill>
                        <a:srgbClr val="2A9FBC"/>
                      </a:solidFill>
                      <a:prstDash val="solid"/>
                    </a:lnT>
                    <a:lnB w="76200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455"/>
                        </a:spcBef>
                      </a:pPr>
                      <a:r>
                        <a:rPr sz="3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Builder</a:t>
                      </a:r>
                      <a:endParaRPr sz="3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1785" marB="0">
                    <a:lnL w="76200">
                      <a:solidFill>
                        <a:srgbClr val="2A9FBC"/>
                      </a:solidFill>
                      <a:prstDash val="solid"/>
                    </a:lnL>
                    <a:lnR w="76200">
                      <a:solidFill>
                        <a:srgbClr val="2A9FBC"/>
                      </a:solidFill>
                      <a:prstDash val="solid"/>
                    </a:lnR>
                    <a:lnT w="76200">
                      <a:solidFill>
                        <a:srgbClr val="2A9FBC"/>
                      </a:solidFill>
                      <a:prstDash val="solid"/>
                    </a:lnT>
                  </a:tcPr>
                </a:tc>
              </a:tr>
              <a:tr h="340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76200">
                      <a:solidFill>
                        <a:srgbClr val="2A9FBC"/>
                      </a:solidFill>
                      <a:prstDash val="solid"/>
                    </a:lnR>
                    <a:lnT w="76200">
                      <a:solidFill>
                        <a:srgbClr val="2A9FBC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76200">
                      <a:solidFill>
                        <a:srgbClr val="2A9FBC"/>
                      </a:solidFill>
                      <a:prstDash val="solid"/>
                    </a:lnL>
                    <a:lnR w="76200">
                      <a:solidFill>
                        <a:srgbClr val="2A9FBC"/>
                      </a:solidFill>
                      <a:prstDash val="solid"/>
                    </a:lnR>
                    <a:lnB w="76200">
                      <a:solidFill>
                        <a:srgbClr val="2A9FBC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6935719" y="6165298"/>
            <a:ext cx="4448810" cy="1220470"/>
          </a:xfrm>
          <a:custGeom>
            <a:avLst/>
            <a:gdLst/>
            <a:ahLst/>
            <a:cxnLst/>
            <a:rect l="l" t="t" r="r" b="b"/>
            <a:pathLst>
              <a:path w="4448809" h="1220470">
                <a:moveTo>
                  <a:pt x="0" y="0"/>
                </a:moveTo>
                <a:lnTo>
                  <a:pt x="4448709" y="0"/>
                </a:lnTo>
                <a:lnTo>
                  <a:pt x="4448709" y="1219946"/>
                </a:lnTo>
                <a:lnTo>
                  <a:pt x="0" y="12199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592384" y="2135165"/>
            <a:ext cx="3536315" cy="4909820"/>
          </a:xfrm>
          <a:prstGeom prst="rect">
            <a:avLst/>
          </a:prstGeom>
          <a:ln w="63500">
            <a:solidFill>
              <a:srgbClr val="2A9FBC"/>
            </a:solidFill>
          </a:ln>
        </p:spPr>
        <p:txBody>
          <a:bodyPr vert="horz" wrap="square" lIns="0" tIns="30289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2385"/>
              </a:spcBef>
            </a:pPr>
            <a:r>
              <a:rPr sz="3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HttpResponse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>
              <a:latin typeface="Verdana" panose="020B0604030504040204"/>
              <a:cs typeface="Verdana" panose="020B0604030504040204"/>
            </a:endParaRPr>
          </a:p>
          <a:p>
            <a:pPr marL="523240" marR="795020">
              <a:lnSpc>
                <a:spcPct val="115000"/>
              </a:lnSpc>
            </a:pPr>
            <a:r>
              <a:rPr sz="29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uri </a:t>
            </a:r>
            <a:r>
              <a:rPr sz="29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headers </a:t>
            </a:r>
            <a:r>
              <a:rPr sz="29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statusCode  body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523240">
              <a:lnSpc>
                <a:spcPct val="100000"/>
              </a:lnSpc>
              <a:spcBef>
                <a:spcPts val="520"/>
              </a:spcBef>
            </a:pPr>
            <a:r>
              <a:rPr sz="29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9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40165" y="3923854"/>
            <a:ext cx="2901950" cy="167640"/>
            <a:chOff x="3240165" y="3923854"/>
            <a:chExt cx="2901950" cy="167640"/>
          </a:xfrm>
        </p:grpSpPr>
        <p:sp>
          <p:nvSpPr>
            <p:cNvPr id="16" name="object 16"/>
            <p:cNvSpPr/>
            <p:nvPr/>
          </p:nvSpPr>
          <p:spPr>
            <a:xfrm>
              <a:off x="3240165" y="4007674"/>
              <a:ext cx="2753360" cy="0"/>
            </a:xfrm>
            <a:custGeom>
              <a:avLst/>
              <a:gdLst/>
              <a:ahLst/>
              <a:cxnLst/>
              <a:rect l="l" t="t" r="r" b="b"/>
              <a:pathLst>
                <a:path w="2753360">
                  <a:moveTo>
                    <a:pt x="0" y="0"/>
                  </a:moveTo>
                  <a:lnTo>
                    <a:pt x="2734303" y="0"/>
                  </a:lnTo>
                  <a:lnTo>
                    <a:pt x="2753353" y="0"/>
                  </a:lnTo>
                </a:path>
              </a:pathLst>
            </a:custGeom>
            <a:ln w="38100">
              <a:solidFill>
                <a:srgbClr val="F059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974468" y="3923854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9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FFFFFF"/>
                </a:solidFill>
              </a:rPr>
              <a:t>Demo</a:t>
            </a:r>
            <a:endParaRPr spc="1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0000" y="2667000"/>
            <a:ext cx="4982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4800" spc="-3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HttpClient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7758" y="5717868"/>
            <a:ext cx="1144799" cy="158091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0" y="647700"/>
            <a:ext cx="5206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Library</a:t>
            </a:r>
            <a:r>
              <a:rPr spc="-310" dirty="0"/>
              <a:t> </a:t>
            </a:r>
            <a:r>
              <a:rPr spc="50" dirty="0"/>
              <a:t>Additions</a:t>
            </a:r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1270000" y="2616200"/>
            <a:ext cx="2586355" cy="511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solidFill>
                  <a:srgbClr val="0C9EBE"/>
                </a:solidFill>
                <a:latin typeface="Verdana" panose="020B0604030504040204"/>
                <a:cs typeface="Verdana" panose="020B0604030504040204"/>
              </a:rPr>
              <a:t>String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40000"/>
              </a:lnSpc>
              <a:spcBef>
                <a:spcPts val="2035"/>
              </a:spcBef>
            </a:pPr>
            <a:r>
              <a:rPr sz="4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repeat </a:t>
            </a:r>
            <a:r>
              <a:rPr sz="4800" spc="-28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isBlank  strip </a:t>
            </a:r>
            <a:r>
              <a:rPr sz="48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lines</a:t>
            </a:r>
            <a:endParaRPr sz="4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0" y="647700"/>
            <a:ext cx="5206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Library</a:t>
            </a:r>
            <a:r>
              <a:rPr spc="-310" dirty="0"/>
              <a:t> </a:t>
            </a:r>
            <a:r>
              <a:rPr spc="50" dirty="0"/>
              <a:t>Additions</a:t>
            </a:r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1498600" y="2451100"/>
            <a:ext cx="14190344" cy="597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0" dirty="0">
                <a:solidFill>
                  <a:srgbClr val="0C9EBE"/>
                </a:solidFill>
                <a:latin typeface="Verdana" panose="020B0604030504040204"/>
                <a:cs typeface="Verdana" panose="020B0604030504040204"/>
              </a:rPr>
              <a:t>Files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3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readString</a:t>
            </a:r>
            <a:r>
              <a:rPr sz="3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(Path</a:t>
            </a:r>
            <a:r>
              <a:rPr sz="3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path)</a:t>
            </a:r>
            <a:endParaRPr sz="3800">
              <a:latin typeface="Courier New" panose="02070309020205020404"/>
              <a:cs typeface="Courier New" panose="02070309020205020404"/>
            </a:endParaRPr>
          </a:p>
          <a:p>
            <a:pPr marL="38100" marR="1402715" indent="25400">
              <a:lnSpc>
                <a:spcPts val="7000"/>
              </a:lnSpc>
              <a:spcBef>
                <a:spcPts val="540"/>
              </a:spcBef>
            </a:pPr>
            <a:r>
              <a:rPr sz="3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readString</a:t>
            </a:r>
            <a:r>
              <a:rPr sz="3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(Path path, Charset </a:t>
            </a:r>
            <a:r>
              <a:rPr sz="3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cs) </a:t>
            </a:r>
            <a:r>
              <a:rPr sz="38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Path</a:t>
            </a:r>
            <a:r>
              <a:rPr sz="3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writeString</a:t>
            </a:r>
            <a:r>
              <a:rPr sz="3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(Path</a:t>
            </a:r>
            <a:r>
              <a:rPr sz="3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path,</a:t>
            </a:r>
            <a:r>
              <a:rPr sz="38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CharSequence</a:t>
            </a:r>
            <a:r>
              <a:rPr sz="3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cs,</a:t>
            </a:r>
            <a:endParaRPr sz="3800">
              <a:latin typeface="Courier New" panose="02070309020205020404"/>
              <a:cs typeface="Courier New" panose="02070309020205020404"/>
            </a:endParaRPr>
          </a:p>
          <a:p>
            <a:pPr marL="5387975">
              <a:lnSpc>
                <a:spcPts val="4360"/>
              </a:lnSpc>
            </a:pPr>
            <a:r>
              <a:rPr sz="3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OpenOption</a:t>
            </a:r>
            <a:r>
              <a:rPr sz="38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options)</a:t>
            </a:r>
            <a:endParaRPr sz="3800">
              <a:latin typeface="Courier New" panose="02070309020205020404"/>
              <a:cs typeface="Courier New" panose="02070309020205020404"/>
            </a:endParaRPr>
          </a:p>
          <a:p>
            <a:pPr marL="38100">
              <a:lnSpc>
                <a:spcPct val="100000"/>
              </a:lnSpc>
              <a:spcBef>
                <a:spcPts val="2440"/>
              </a:spcBef>
            </a:pPr>
            <a:r>
              <a:rPr sz="3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Path</a:t>
            </a:r>
            <a:r>
              <a:rPr sz="3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writeString</a:t>
            </a:r>
            <a:r>
              <a:rPr sz="3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(Path</a:t>
            </a:r>
            <a:r>
              <a:rPr sz="3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path,</a:t>
            </a:r>
            <a:r>
              <a:rPr sz="3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CharSequence</a:t>
            </a:r>
            <a:r>
              <a:rPr sz="38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cs,</a:t>
            </a:r>
            <a:endParaRPr sz="3800">
              <a:latin typeface="Courier New" panose="02070309020205020404"/>
              <a:cs typeface="Courier New" panose="02070309020205020404"/>
            </a:endParaRPr>
          </a:p>
          <a:p>
            <a:pPr marL="5200015">
              <a:lnSpc>
                <a:spcPct val="100000"/>
              </a:lnSpc>
              <a:spcBef>
                <a:spcPts val="440"/>
              </a:spcBef>
            </a:pPr>
            <a:r>
              <a:rPr sz="3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Charset</a:t>
            </a:r>
            <a:r>
              <a:rPr sz="3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cs,</a:t>
            </a:r>
            <a:r>
              <a:rPr sz="3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OpenOption</a:t>
            </a:r>
            <a:r>
              <a:rPr sz="3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options)</a:t>
            </a:r>
            <a:endParaRPr sz="38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545579" y="2150207"/>
            <a:ext cx="1519631" cy="180794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0" y="647700"/>
            <a:ext cx="5206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Library</a:t>
            </a:r>
            <a:r>
              <a:rPr spc="-310" dirty="0"/>
              <a:t> </a:t>
            </a:r>
            <a:r>
              <a:rPr spc="50" dirty="0"/>
              <a:t>Additions</a:t>
            </a:r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342900" y="3200400"/>
            <a:ext cx="5412105" cy="330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Optional::isEmpty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5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850">
              <a:latin typeface="Verdana" panose="020B0604030504040204"/>
              <a:cs typeface="Verdana" panose="020B0604030504040204"/>
            </a:endParaRPr>
          </a:p>
          <a:p>
            <a:pPr marL="101600">
              <a:lnSpc>
                <a:spcPct val="100000"/>
              </a:lnSpc>
              <a:spcBef>
                <a:spcPts val="5"/>
              </a:spcBef>
            </a:pPr>
            <a:r>
              <a:rPr sz="4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Predicate::not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2636" y="2706701"/>
            <a:ext cx="9501505" cy="1859914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196215" rIns="0" bIns="0" rtlCol="0">
            <a:spAutoFit/>
          </a:bodyPr>
          <a:lstStyle/>
          <a:p>
            <a:pPr marL="921385" marR="3023870" indent="-427355">
              <a:lnSpc>
                <a:spcPct val="110000"/>
              </a:lnSpc>
              <a:spcBef>
                <a:spcPts val="1545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var opt </a:t>
            </a: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8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Optional.ofNullable(null);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94665">
              <a:lnSpc>
                <a:spcPct val="100000"/>
              </a:lnSpc>
              <a:spcBef>
                <a:spcPts val="340"/>
              </a:spcBef>
              <a:tabLst>
                <a:tab pos="3481070" algn="l"/>
              </a:tabLst>
            </a:pPr>
            <a:r>
              <a:rPr sz="28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opt.isEmpty()	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8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2636" y="4920407"/>
            <a:ext cx="9501505" cy="2529205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306705" rIns="0" bIns="0" rtlCol="0">
            <a:spAutoFit/>
          </a:bodyPr>
          <a:lstStyle/>
          <a:p>
            <a:pPr marL="494665" marR="2811145">
              <a:lnSpc>
                <a:spcPct val="110000"/>
              </a:lnSpc>
              <a:spcBef>
                <a:spcPts val="2415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Stream&lt;String&gt; strings </a:t>
            </a: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...; </a:t>
            </a:r>
            <a:r>
              <a:rPr sz="2800" spc="-16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strings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708025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.filter(</a:t>
            </a:r>
            <a:r>
              <a:rPr sz="28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Predicate.not(String::isBlank)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708025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.forEach(System.out::println);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4300" y="647700"/>
            <a:ext cx="33216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Unicode</a:t>
            </a:r>
            <a:r>
              <a:rPr spc="-330" dirty="0"/>
              <a:t> </a:t>
            </a:r>
            <a:r>
              <a:rPr spc="-545" dirty="0"/>
              <a:t>10</a:t>
            </a:r>
            <a:endParaRPr spc="-545" dirty="0"/>
          </a:p>
        </p:txBody>
      </p:sp>
      <p:sp>
        <p:nvSpPr>
          <p:cNvPr id="3" name="object 3"/>
          <p:cNvSpPr txBox="1"/>
          <p:nvPr/>
        </p:nvSpPr>
        <p:spPr>
          <a:xfrm>
            <a:off x="1320800" y="3035300"/>
            <a:ext cx="8342630" cy="2979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Upgrade</a:t>
            </a:r>
            <a:r>
              <a:rPr sz="38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38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Unicode</a:t>
            </a:r>
            <a:r>
              <a:rPr sz="38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38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8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38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43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10</a:t>
            </a:r>
            <a:endParaRPr sz="3800">
              <a:latin typeface="Verdana" panose="020B0604030504040204"/>
              <a:cs typeface="Verdana" panose="020B0604030504040204"/>
            </a:endParaRPr>
          </a:p>
          <a:p>
            <a:pPr marL="12700" marR="1277620">
              <a:lnSpc>
                <a:spcPct val="204000"/>
              </a:lnSpc>
              <a:spcBef>
                <a:spcPts val="100"/>
              </a:spcBef>
            </a:pPr>
            <a:r>
              <a:rPr sz="3800" spc="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dds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6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16</a:t>
            </a:r>
            <a:r>
              <a:rPr sz="3800" spc="-4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3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000+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800" spc="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cha</a:t>
            </a:r>
            <a:r>
              <a:rPr sz="3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</a:t>
            </a:r>
            <a:r>
              <a:rPr sz="3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ers  </a:t>
            </a:r>
            <a:r>
              <a:rPr sz="3800" spc="-3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800" spc="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scripts</a:t>
            </a:r>
            <a:endParaRPr sz="3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004288" y="5874208"/>
            <a:ext cx="1210151" cy="21592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97800" y="8229600"/>
            <a:ext cx="1489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\u20BF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0" y="647700"/>
            <a:ext cx="11313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Java</a:t>
            </a:r>
            <a:r>
              <a:rPr spc="-250" dirty="0"/>
              <a:t> </a:t>
            </a:r>
            <a:r>
              <a:rPr spc="-705" dirty="0"/>
              <a:t>10:</a:t>
            </a:r>
            <a:r>
              <a:rPr spc="-250" dirty="0"/>
              <a:t> </a:t>
            </a:r>
            <a:r>
              <a:rPr spc="-45" dirty="0"/>
              <a:t>Local-variable</a:t>
            </a:r>
            <a:r>
              <a:rPr spc="-245" dirty="0"/>
              <a:t> </a:t>
            </a:r>
            <a:r>
              <a:rPr spc="-60" dirty="0"/>
              <a:t>Type</a:t>
            </a:r>
            <a:r>
              <a:rPr spc="-250" dirty="0"/>
              <a:t> </a:t>
            </a:r>
            <a:r>
              <a:rPr spc="-130" dirty="0"/>
              <a:t>Inference</a:t>
            </a:r>
            <a:endParaRPr spc="-13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public</a:t>
            </a:r>
            <a:r>
              <a:rPr spc="-30" dirty="0"/>
              <a:t> </a:t>
            </a:r>
            <a:r>
              <a:rPr spc="-5" dirty="0"/>
              <a:t>void</a:t>
            </a:r>
            <a:r>
              <a:rPr spc="-30" dirty="0"/>
              <a:t> </a:t>
            </a:r>
            <a:r>
              <a:rPr spc="-5" dirty="0"/>
              <a:t>aMethod()</a:t>
            </a:r>
            <a:r>
              <a:rPr spc="-30" dirty="0"/>
              <a:t> </a:t>
            </a:r>
            <a:r>
              <a:rPr dirty="0"/>
              <a:t>{</a:t>
            </a:r>
            <a:endParaRPr dirty="0"/>
          </a:p>
          <a:p>
            <a:pPr marL="579120">
              <a:lnSpc>
                <a:spcPct val="100000"/>
              </a:lnSpc>
              <a:spcBef>
                <a:spcPts val="440"/>
              </a:spcBef>
            </a:pPr>
            <a:r>
              <a:rPr spc="-5" dirty="0"/>
              <a:t>String</a:t>
            </a:r>
            <a:r>
              <a:rPr spc="-35" dirty="0"/>
              <a:t> </a:t>
            </a:r>
            <a:r>
              <a:rPr spc="-5" dirty="0"/>
              <a:t>name</a:t>
            </a:r>
            <a:r>
              <a:rPr spc="-35" dirty="0"/>
              <a:t> </a:t>
            </a:r>
            <a:r>
              <a:rPr dirty="0"/>
              <a:t>=</a:t>
            </a:r>
            <a:r>
              <a:rPr spc="-35" dirty="0"/>
              <a:t> </a:t>
            </a:r>
            <a:r>
              <a:rPr spc="-5" dirty="0"/>
              <a:t>"Sander";</a:t>
            </a:r>
            <a:endParaRPr spc="-5" dirty="0"/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dirty="0"/>
              <a:t>}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540960" y="2933815"/>
            <a:ext cx="11174095" cy="327660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1530350" marR="3554730" indent="-579755">
              <a:lnSpc>
                <a:spcPct val="110000"/>
              </a:lnSpc>
              <a:tabLst>
                <a:tab pos="2688590" algn="l"/>
              </a:tabLst>
            </a:pPr>
            <a:r>
              <a:rPr sz="3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 void aMethod() </a:t>
            </a:r>
            <a:r>
              <a:rPr sz="3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800" spc="-22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var	</a:t>
            </a:r>
            <a:r>
              <a:rPr sz="3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38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8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"Sander";</a:t>
            </a:r>
            <a:endParaRPr sz="3800">
              <a:latin typeface="Courier New" panose="02070309020205020404"/>
              <a:cs typeface="Courier New" panose="02070309020205020404"/>
            </a:endParaRPr>
          </a:p>
          <a:p>
            <a:pPr marL="951230">
              <a:lnSpc>
                <a:spcPct val="100000"/>
              </a:lnSpc>
              <a:spcBef>
                <a:spcPts val="440"/>
              </a:spcBef>
            </a:pPr>
            <a:r>
              <a:rPr sz="3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8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73599" y="7034748"/>
            <a:ext cx="1508798" cy="13070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1737</Words>
  <Application>WPS Presentation</Application>
  <PresentationFormat>On-screen Show (4:3)</PresentationFormat>
  <Paragraphs>180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Verdana</vt:lpstr>
      <vt:lpstr>Courier New</vt:lpstr>
      <vt:lpstr>Tahoma</vt:lpstr>
      <vt:lpstr>Times New Roman</vt:lpstr>
      <vt:lpstr>Microsoft YaHei</vt:lpstr>
      <vt:lpstr>Arial Unicode MS</vt:lpstr>
      <vt:lpstr>Calibri</vt:lpstr>
      <vt:lpstr>Office Theme</vt:lpstr>
      <vt:lpstr>Language &amp; Library Improvements</vt:lpstr>
      <vt:lpstr>HttpClient</vt:lpstr>
      <vt:lpstr>HttpClient: Important Types</vt:lpstr>
      <vt:lpstr>Demo</vt:lpstr>
      <vt:lpstr>Library Additions</vt:lpstr>
      <vt:lpstr>Library Additions</vt:lpstr>
      <vt:lpstr>Library Additions</vt:lpstr>
      <vt:lpstr>Unicode 10</vt:lpstr>
      <vt:lpstr>Java 10: Local-variable Type Inference</vt:lpstr>
      <vt:lpstr>Local-variable Syntax for Lambda Parameters</vt:lpstr>
      <vt:lpstr>Limitations</vt:lpstr>
      <vt:lpstr>Nest-based Access-control</vt:lpstr>
      <vt:lpstr>Nest-based Access-control</vt:lpstr>
      <vt:lpstr>One More JVM Change</vt:lpstr>
      <vt:lpstr>New HttpClient 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&amp; Library Improvements</dc:title>
  <dc:creator/>
  <cp:lastModifiedBy>Steve Sam</cp:lastModifiedBy>
  <cp:revision>2</cp:revision>
  <dcterms:created xsi:type="dcterms:W3CDTF">2021-11-21T13:53:27Z</dcterms:created>
  <dcterms:modified xsi:type="dcterms:W3CDTF">2021-11-21T13:55:17Z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3516B57013D94AE397DFD3C07913E718</vt:lpwstr>
  </property>
  <property fmtid="{D5CDD505-2E9C-101B-9397-08002B2CF9AE}" pid="3" name="KSOProductBuildVer">
    <vt:lpwstr>1033-11.2.0.10382</vt:lpwstr>
  </property>
</Properties>
</file>