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34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442" r:id="rId95"/>
    <p:sldId id="443" r:id="rId96"/>
    <p:sldId id="445" r:id="rId97"/>
    <p:sldId id="446" r:id="rId98"/>
    <p:sldId id="449" r:id="rId99"/>
    <p:sldId id="450" r:id="rId100"/>
    <p:sldId id="451" r:id="rId101"/>
    <p:sldId id="453" r:id="rId102"/>
    <p:sldId id="455" r:id="rId103"/>
    <p:sldId id="456" r:id="rId104"/>
    <p:sldId id="348" r:id="rId10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2"/>
        <p:guide pos="2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notesMaster" Target="notesMasters/notesMaster1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8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9.png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png"/><Relationship Id="rId8" Type="http://schemas.openxmlformats.org/officeDocument/2006/relationships/image" Target="../media/image365.png"/><Relationship Id="rId7" Type="http://schemas.openxmlformats.org/officeDocument/2006/relationships/image" Target="../media/image228.png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78.png"/><Relationship Id="rId29" Type="http://schemas.openxmlformats.org/officeDocument/2006/relationships/image" Target="../media/image378.png"/><Relationship Id="rId28" Type="http://schemas.openxmlformats.org/officeDocument/2006/relationships/image" Target="../media/image322.png"/><Relationship Id="rId27" Type="http://schemas.openxmlformats.org/officeDocument/2006/relationships/image" Target="../media/image377.png"/><Relationship Id="rId26" Type="http://schemas.openxmlformats.org/officeDocument/2006/relationships/image" Target="../media/image376.png"/><Relationship Id="rId25" Type="http://schemas.openxmlformats.org/officeDocument/2006/relationships/image" Target="../media/image375.png"/><Relationship Id="rId24" Type="http://schemas.openxmlformats.org/officeDocument/2006/relationships/image" Target="../media/image214.png"/><Relationship Id="rId23" Type="http://schemas.openxmlformats.org/officeDocument/2006/relationships/image" Target="../media/image374.png"/><Relationship Id="rId22" Type="http://schemas.openxmlformats.org/officeDocument/2006/relationships/image" Target="../media/image105.png"/><Relationship Id="rId21" Type="http://schemas.openxmlformats.org/officeDocument/2006/relationships/image" Target="../media/image226.png"/><Relationship Id="rId20" Type="http://schemas.openxmlformats.org/officeDocument/2006/relationships/image" Target="../media/image184.png"/><Relationship Id="rId2" Type="http://schemas.openxmlformats.org/officeDocument/2006/relationships/image" Target="../media/image361.png"/><Relationship Id="rId19" Type="http://schemas.openxmlformats.org/officeDocument/2006/relationships/image" Target="../media/image373.png"/><Relationship Id="rId18" Type="http://schemas.openxmlformats.org/officeDocument/2006/relationships/image" Target="../media/image372.png"/><Relationship Id="rId17" Type="http://schemas.openxmlformats.org/officeDocument/2006/relationships/image" Target="../media/image371.png"/><Relationship Id="rId16" Type="http://schemas.openxmlformats.org/officeDocument/2006/relationships/image" Target="../media/image222.png"/><Relationship Id="rId15" Type="http://schemas.openxmlformats.org/officeDocument/2006/relationships/image" Target="../media/image220.png"/><Relationship Id="rId14" Type="http://schemas.openxmlformats.org/officeDocument/2006/relationships/image" Target="../media/image370.png"/><Relationship Id="rId13" Type="http://schemas.openxmlformats.org/officeDocument/2006/relationships/image" Target="../media/image127.png"/><Relationship Id="rId12" Type="http://schemas.openxmlformats.org/officeDocument/2006/relationships/image" Target="../media/image369.png"/><Relationship Id="rId11" Type="http://schemas.openxmlformats.org/officeDocument/2006/relationships/image" Target="../media/image368.png"/><Relationship Id="rId10" Type="http://schemas.openxmlformats.org/officeDocument/2006/relationships/image" Target="../media/image367.png"/><Relationship Id="rId1" Type="http://schemas.openxmlformats.org/officeDocument/2006/relationships/image" Target="../media/image36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0.png"/><Relationship Id="rId3" Type="http://schemas.openxmlformats.org/officeDocument/2006/relationships/image" Target="../media/image33.png"/><Relationship Id="rId29" Type="http://schemas.openxmlformats.org/officeDocument/2006/relationships/image" Target="../media/image57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26" Type="http://schemas.openxmlformats.org/officeDocument/2006/relationships/image" Target="../media/image54.png"/><Relationship Id="rId25" Type="http://schemas.openxmlformats.org/officeDocument/2006/relationships/image" Target="../media/image53.png"/><Relationship Id="rId24" Type="http://schemas.openxmlformats.org/officeDocument/2006/relationships/image" Target="../media/image52.pn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2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29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5" Type="http://schemas.openxmlformats.org/officeDocument/2006/relationships/image" Target="../media/image70.png"/><Relationship Id="rId14" Type="http://schemas.openxmlformats.org/officeDocument/2006/relationships/image" Target="../media/image69.png"/><Relationship Id="rId13" Type="http://schemas.openxmlformats.org/officeDocument/2006/relationships/image" Target="../media/image68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0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0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24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79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19.png"/><Relationship Id="rId15" Type="http://schemas.openxmlformats.org/officeDocument/2006/relationships/image" Target="../media/image118.png"/><Relationship Id="rId14" Type="http://schemas.openxmlformats.org/officeDocument/2006/relationships/image" Target="../media/image117.png"/><Relationship Id="rId13" Type="http://schemas.openxmlformats.org/officeDocument/2006/relationships/image" Target="../media/image39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125.png"/><Relationship Id="rId1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136.png"/><Relationship Id="rId16" Type="http://schemas.openxmlformats.org/officeDocument/2006/relationships/image" Target="../media/image135.png"/><Relationship Id="rId15" Type="http://schemas.openxmlformats.org/officeDocument/2006/relationships/image" Target="../media/image134.png"/><Relationship Id="rId14" Type="http://schemas.openxmlformats.org/officeDocument/2006/relationships/image" Target="../media/image83.png"/><Relationship Id="rId13" Type="http://schemas.openxmlformats.org/officeDocument/2006/relationships/image" Target="../media/image133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61.png"/><Relationship Id="rId13" Type="http://schemas.openxmlformats.org/officeDocument/2006/relationships/image" Target="../media/image16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60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5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84.png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64.png"/><Relationship Id="rId11" Type="http://schemas.openxmlformats.org/officeDocument/2006/relationships/image" Target="../media/image178.png"/><Relationship Id="rId10" Type="http://schemas.openxmlformats.org/officeDocument/2006/relationships/image" Target="../media/image177.png"/><Relationship Id="rId1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84.png"/><Relationship Id="rId14" Type="http://schemas.openxmlformats.org/officeDocument/2006/relationships/image" Target="../media/image183.png"/><Relationship Id="rId13" Type="http://schemas.openxmlformats.org/officeDocument/2006/relationships/image" Target="../media/image24.png"/><Relationship Id="rId12" Type="http://schemas.openxmlformats.org/officeDocument/2006/relationships/image" Target="../media/image182.png"/><Relationship Id="rId11" Type="http://schemas.openxmlformats.org/officeDocument/2006/relationships/image" Target="../media/image181.png"/><Relationship Id="rId10" Type="http://schemas.openxmlformats.org/officeDocument/2006/relationships/image" Target="../media/image180.png"/><Relationship Id="rId1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84.png"/><Relationship Id="rId15" Type="http://schemas.openxmlformats.org/officeDocument/2006/relationships/image" Target="../media/image188.png"/><Relationship Id="rId14" Type="http://schemas.openxmlformats.org/officeDocument/2006/relationships/image" Target="../media/image24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image" Target="../media/image102.png"/><Relationship Id="rId10" Type="http://schemas.openxmlformats.org/officeDocument/2006/relationships/image" Target="../media/image185.png"/><Relationship Id="rId1" Type="http://schemas.openxmlformats.org/officeDocument/2006/relationships/image" Target="../media/image149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0.png"/><Relationship Id="rId7" Type="http://schemas.openxmlformats.org/officeDocument/2006/relationships/image" Target="../media/image197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0.png"/><Relationship Id="rId10" Type="http://schemas.openxmlformats.org/officeDocument/2006/relationships/image" Target="../media/image20.png"/><Relationship Id="rId1" Type="http://schemas.openxmlformats.org/officeDocument/2006/relationships/image" Target="../media/image18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59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81.png"/><Relationship Id="rId11" Type="http://schemas.openxmlformats.org/officeDocument/2006/relationships/image" Target="../media/image213.png"/><Relationship Id="rId10" Type="http://schemas.openxmlformats.org/officeDocument/2006/relationships/image" Target="../media/image212.png"/><Relationship Id="rId1" Type="http://schemas.openxmlformats.org/officeDocument/2006/relationships/image" Target="../media/image20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30.png"/><Relationship Id="rId15" Type="http://schemas.openxmlformats.org/officeDocument/2006/relationships/image" Target="../media/image229.png"/><Relationship Id="rId14" Type="http://schemas.openxmlformats.org/officeDocument/2006/relationships/image" Target="../media/image22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149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05.png"/><Relationship Id="rId19" Type="http://schemas.openxmlformats.org/officeDocument/2006/relationships/image" Target="../media/image241.png"/><Relationship Id="rId18" Type="http://schemas.openxmlformats.org/officeDocument/2006/relationships/image" Target="../media/image20.png"/><Relationship Id="rId17" Type="http://schemas.openxmlformats.org/officeDocument/2006/relationships/image" Target="../media/image240.png"/><Relationship Id="rId16" Type="http://schemas.openxmlformats.org/officeDocument/2006/relationships/image" Target="../media/image214.png"/><Relationship Id="rId15" Type="http://schemas.openxmlformats.org/officeDocument/2006/relationships/image" Target="../media/image239.png"/><Relationship Id="rId14" Type="http://schemas.openxmlformats.org/officeDocument/2006/relationships/image" Target="../media/image238.png"/><Relationship Id="rId13" Type="http://schemas.openxmlformats.org/officeDocument/2006/relationships/image" Target="../media/image24.png"/><Relationship Id="rId12" Type="http://schemas.openxmlformats.org/officeDocument/2006/relationships/image" Target="../media/image237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2.png"/><Relationship Id="rId1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244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149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png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57.png"/><Relationship Id="rId17" Type="http://schemas.openxmlformats.org/officeDocument/2006/relationships/image" Target="../media/image77.png"/><Relationship Id="rId16" Type="http://schemas.openxmlformats.org/officeDocument/2006/relationships/image" Target="../media/image256.png"/><Relationship Id="rId15" Type="http://schemas.openxmlformats.org/officeDocument/2006/relationships/image" Target="../media/image255.png"/><Relationship Id="rId14" Type="http://schemas.openxmlformats.org/officeDocument/2006/relationships/image" Target="../media/image254.png"/><Relationship Id="rId13" Type="http://schemas.openxmlformats.org/officeDocument/2006/relationships/image" Target="../media/image253.png"/><Relationship Id="rId12" Type="http://schemas.openxmlformats.org/officeDocument/2006/relationships/image" Target="../media/image252.png"/><Relationship Id="rId11" Type="http://schemas.openxmlformats.org/officeDocument/2006/relationships/image" Target="../media/image251.png"/><Relationship Id="rId10" Type="http://schemas.openxmlformats.org/officeDocument/2006/relationships/image" Target="../media/image250.png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0.png"/><Relationship Id="rId8" Type="http://schemas.openxmlformats.org/officeDocument/2006/relationships/image" Target="../media/image259.png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63.png"/><Relationship Id="rId11" Type="http://schemas.openxmlformats.org/officeDocument/2006/relationships/image" Target="../media/image262.png"/><Relationship Id="rId10" Type="http://schemas.openxmlformats.org/officeDocument/2006/relationships/image" Target="../media/image261.png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63.png"/><Relationship Id="rId1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png"/><Relationship Id="rId8" Type="http://schemas.openxmlformats.org/officeDocument/2006/relationships/image" Target="../media/image267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10" Type="http://schemas.openxmlformats.org/officeDocument/2006/relationships/image" Target="../media/image269.png"/><Relationship Id="rId1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271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77.png"/><Relationship Id="rId15" Type="http://schemas.openxmlformats.org/officeDocument/2006/relationships/image" Target="../media/image276.png"/><Relationship Id="rId14" Type="http://schemas.openxmlformats.org/officeDocument/2006/relationships/image" Target="../media/image275.png"/><Relationship Id="rId13" Type="http://schemas.openxmlformats.org/officeDocument/2006/relationships/image" Target="../media/image266.png"/><Relationship Id="rId12" Type="http://schemas.openxmlformats.org/officeDocument/2006/relationships/image" Target="../media/image274.png"/><Relationship Id="rId11" Type="http://schemas.openxmlformats.org/officeDocument/2006/relationships/image" Target="../media/image273.png"/><Relationship Id="rId10" Type="http://schemas.openxmlformats.org/officeDocument/2006/relationships/image" Target="../media/image272.png"/><Relationship Id="rId1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7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png"/><Relationship Id="rId8" Type="http://schemas.openxmlformats.org/officeDocument/2006/relationships/image" Target="../media/image279.png"/><Relationship Id="rId7" Type="http://schemas.openxmlformats.org/officeDocument/2006/relationships/image" Target="../media/image145.png"/><Relationship Id="rId6" Type="http://schemas.openxmlformats.org/officeDocument/2006/relationships/image" Target="../media/image27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81.png"/><Relationship Id="rId10" Type="http://schemas.openxmlformats.org/officeDocument/2006/relationships/image" Target="../media/image276.png"/><Relationship Id="rId1" Type="http://schemas.openxmlformats.org/officeDocument/2006/relationships/image" Target="../media/image149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0.png"/><Relationship Id="rId20" Type="http://schemas.openxmlformats.org/officeDocument/2006/relationships/image" Target="../media/image20.png"/><Relationship Id="rId2" Type="http://schemas.openxmlformats.org/officeDocument/2006/relationships/image" Target="../media/image154.png"/><Relationship Id="rId19" Type="http://schemas.openxmlformats.org/officeDocument/2006/relationships/image" Target="../media/image287.png"/><Relationship Id="rId18" Type="http://schemas.openxmlformats.org/officeDocument/2006/relationships/image" Target="../media/image228.png"/><Relationship Id="rId17" Type="http://schemas.openxmlformats.org/officeDocument/2006/relationships/image" Target="../media/image227.png"/><Relationship Id="rId16" Type="http://schemas.openxmlformats.org/officeDocument/2006/relationships/image" Target="../media/image226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289.png"/><Relationship Id="rId7" Type="http://schemas.openxmlformats.org/officeDocument/2006/relationships/image" Target="../media/image145.png"/><Relationship Id="rId6" Type="http://schemas.openxmlformats.org/officeDocument/2006/relationships/image" Target="../media/image28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296.png"/><Relationship Id="rId16" Type="http://schemas.openxmlformats.org/officeDocument/2006/relationships/image" Target="../media/image295.png"/><Relationship Id="rId15" Type="http://schemas.openxmlformats.org/officeDocument/2006/relationships/image" Target="../media/image200.png"/><Relationship Id="rId14" Type="http://schemas.openxmlformats.org/officeDocument/2006/relationships/image" Target="../media/image294.png"/><Relationship Id="rId13" Type="http://schemas.openxmlformats.org/officeDocument/2006/relationships/image" Target="../media/image293.png"/><Relationship Id="rId12" Type="http://schemas.openxmlformats.org/officeDocument/2006/relationships/image" Target="../media/image292.png"/><Relationship Id="rId11" Type="http://schemas.openxmlformats.org/officeDocument/2006/relationships/image" Target="../media/image257.png"/><Relationship Id="rId10" Type="http://schemas.openxmlformats.org/officeDocument/2006/relationships/image" Target="../media/image291.png"/><Relationship Id="rId1" Type="http://schemas.openxmlformats.org/officeDocument/2006/relationships/image" Target="../media/image1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1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318.png"/><Relationship Id="rId27" Type="http://schemas.openxmlformats.org/officeDocument/2006/relationships/image" Target="../media/image317.png"/><Relationship Id="rId26" Type="http://schemas.openxmlformats.org/officeDocument/2006/relationships/image" Target="../media/image105.png"/><Relationship Id="rId25" Type="http://schemas.openxmlformats.org/officeDocument/2006/relationships/image" Target="../media/image316.png"/><Relationship Id="rId24" Type="http://schemas.openxmlformats.org/officeDocument/2006/relationships/image" Target="../media/image315.png"/><Relationship Id="rId23" Type="http://schemas.openxmlformats.org/officeDocument/2006/relationships/image" Target="../media/image46.png"/><Relationship Id="rId22" Type="http://schemas.openxmlformats.org/officeDocument/2006/relationships/image" Target="../media/image314.png"/><Relationship Id="rId21" Type="http://schemas.openxmlformats.org/officeDocument/2006/relationships/image" Target="../media/image313.png"/><Relationship Id="rId20" Type="http://schemas.openxmlformats.org/officeDocument/2006/relationships/image" Target="../media/image312.png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22.png"/><Relationship Id="rId20" Type="http://schemas.openxmlformats.org/officeDocument/2006/relationships/image" Target="../media/image42.png"/><Relationship Id="rId2" Type="http://schemas.openxmlformats.org/officeDocument/2006/relationships/image" Target="../media/image4.png"/><Relationship Id="rId19" Type="http://schemas.openxmlformats.org/officeDocument/2006/relationships/image" Target="../media/image321.png"/><Relationship Id="rId18" Type="http://schemas.openxmlformats.org/officeDocument/2006/relationships/image" Target="../media/image320.png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" Type="http://schemas.openxmlformats.org/officeDocument/2006/relationships/image" Target="../media/image298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0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30.png"/><Relationship Id="rId23" Type="http://schemas.openxmlformats.org/officeDocument/2006/relationships/image" Target="../media/image20.png"/><Relationship Id="rId22" Type="http://schemas.openxmlformats.org/officeDocument/2006/relationships/image" Target="../media/image339.png"/><Relationship Id="rId21" Type="http://schemas.openxmlformats.org/officeDocument/2006/relationships/image" Target="../media/image338.png"/><Relationship Id="rId20" Type="http://schemas.openxmlformats.org/officeDocument/2006/relationships/image" Target="../media/image337.png"/><Relationship Id="rId2" Type="http://schemas.openxmlformats.org/officeDocument/2006/relationships/image" Target="../media/image323.png"/><Relationship Id="rId19" Type="http://schemas.openxmlformats.org/officeDocument/2006/relationships/image" Target="../media/image336.png"/><Relationship Id="rId18" Type="http://schemas.openxmlformats.org/officeDocument/2006/relationships/image" Target="../media/image335.png"/><Relationship Id="rId17" Type="http://schemas.openxmlformats.org/officeDocument/2006/relationships/image" Target="../media/image334.png"/><Relationship Id="rId16" Type="http://schemas.openxmlformats.org/officeDocument/2006/relationships/image" Target="../media/image333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30.png"/><Relationship Id="rId21" Type="http://schemas.openxmlformats.org/officeDocument/2006/relationships/image" Target="../media/image20.png"/><Relationship Id="rId20" Type="http://schemas.openxmlformats.org/officeDocument/2006/relationships/image" Target="../media/image352.png"/><Relationship Id="rId2" Type="http://schemas.openxmlformats.org/officeDocument/2006/relationships/image" Target="../media/image4.png"/><Relationship Id="rId19" Type="http://schemas.openxmlformats.org/officeDocument/2006/relationships/image" Target="../media/image351.png"/><Relationship Id="rId18" Type="http://schemas.openxmlformats.org/officeDocument/2006/relationships/image" Target="../media/image350.png"/><Relationship Id="rId17" Type="http://schemas.openxmlformats.org/officeDocument/2006/relationships/image" Target="../media/image349.png"/><Relationship Id="rId16" Type="http://schemas.openxmlformats.org/officeDocument/2006/relationships/image" Target="../media/image81.png"/><Relationship Id="rId15" Type="http://schemas.openxmlformats.org/officeDocument/2006/relationships/image" Target="../media/image348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5126" y="2742945"/>
            <a:ext cx="2769235" cy="30632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1000" y="1828800"/>
            <a:ext cx="8763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Strings, IO, New Methods and  API Enhancements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3219577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57250"/>
            <a:ext cx="3476625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794" y="2299334"/>
            <a:ext cx="1032986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990600"/>
            <a:ext cx="5156835" cy="4556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1. Creating a Completed CompletableFuture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2. Running a Simple Asynchronous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3. Applying a Function on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4. Asynchronously Applying a Function on a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5. Asynchronously Applying a Function on  a Previous Stage Using a Custom Executor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6. Consuming the Result of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7. Asynchronously Consuming the Result of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8. Completing a Computation Exceptionally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9. Canceling a Computation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11. Consuming the Result of Either of Two Completed Stages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7645"/>
          </a:xfrm>
        </p:spPr>
        <p:txBody>
          <a:bodyPr/>
          <a:p>
            <a:fld id="{B6F15528-21DE-4FAA-801E-634DDDAF4B2B}" type="slidenum">
              <a:rPr sz="1350"/>
            </a:fld>
            <a:endParaRPr sz="135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57250"/>
            <a:ext cx="3476625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794" y="2299334"/>
            <a:ext cx="1032986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2362200"/>
            <a:ext cx="5156835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Real Life Example</a:t>
            </a:r>
            <a:endParaRPr sz="36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7645"/>
          </a:xfrm>
        </p:spPr>
        <p:txBody>
          <a:bodyPr/>
          <a:p>
            <a:fld id="{B6F15528-21DE-4FAA-801E-634DDDAF4B2B}" type="slidenum">
              <a:rPr sz="1350"/>
            </a:fld>
            <a:endParaRPr sz="135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Difference between Java 7 and Java 8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1524000"/>
            <a:ext cx="742696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276600" cy="311150"/>
            <a:chOff x="891539" y="1413002"/>
            <a:chExt cx="327660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91947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925" y="1413002"/>
              <a:ext cx="1458214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946097"/>
            <a:ext cx="4462145" cy="311785"/>
            <a:chOff x="891539" y="1946097"/>
            <a:chExt cx="4462145" cy="3117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946097"/>
              <a:ext cx="61950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861" y="1946097"/>
              <a:ext cx="69341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0889" y="1946097"/>
              <a:ext cx="37998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5877" y="1946097"/>
              <a:ext cx="8001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946097"/>
              <a:ext cx="99452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4370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5747" y="1946097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3426" y="1946097"/>
              <a:ext cx="539864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3489325" cy="311150"/>
            <a:chOff x="891539" y="2480182"/>
            <a:chExt cx="348932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2693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561" y="2480182"/>
              <a:ext cx="69341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7589" y="2480182"/>
              <a:ext cx="37998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2577" y="2480182"/>
              <a:ext cx="54863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926" y="2480182"/>
              <a:ext cx="1281811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013325" cy="311150"/>
            <a:chOff x="891539" y="3013582"/>
            <a:chExt cx="5013325" cy="31115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013582"/>
              <a:ext cx="68237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3013582"/>
              <a:ext cx="1121664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3013582"/>
              <a:ext cx="455168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0510" y="3013582"/>
              <a:ext cx="96046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4330" y="3013582"/>
              <a:ext cx="224027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546678"/>
            <a:ext cx="4015740" cy="311785"/>
            <a:chOff x="891539" y="3546678"/>
            <a:chExt cx="4015740" cy="31178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192722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5354" y="3546678"/>
              <a:ext cx="80045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43350" y="3546678"/>
              <a:ext cx="1463548" cy="31120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4080636"/>
            <a:ext cx="5326380" cy="311150"/>
            <a:chOff x="891539" y="4080636"/>
            <a:chExt cx="5326380" cy="311150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814679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3125" y="4080636"/>
              <a:ext cx="1121664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74873" y="4080636"/>
              <a:ext cx="869467" cy="3108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35730" y="4080636"/>
              <a:ext cx="1024127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65370" y="4080636"/>
              <a:ext cx="1062799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48605" y="4080636"/>
              <a:ext cx="869111" cy="31089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891539" y="4614036"/>
            <a:ext cx="2571750" cy="311150"/>
            <a:chOff x="891539" y="4614036"/>
            <a:chExt cx="2571750" cy="31115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614036"/>
              <a:ext cx="682371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4614036"/>
              <a:ext cx="1121664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4614036"/>
              <a:ext cx="455168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0510" y="4614036"/>
              <a:ext cx="652678" cy="310895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5147817"/>
            <a:ext cx="5194300" cy="311150"/>
            <a:chOff x="891539" y="5147817"/>
            <a:chExt cx="5194300" cy="3111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539" y="5147817"/>
              <a:ext cx="1868170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2869" y="5147817"/>
              <a:ext cx="800455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0866" y="5147817"/>
              <a:ext cx="1315974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29023" y="5147817"/>
              <a:ext cx="1456689" cy="310895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545"/>
            <a:ext cx="7515102" cy="159692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3534410" cy="92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261"/>
            <a:ext cx="7515102" cy="15993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6424295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9643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99234"/>
            <a:ext cx="7515102" cy="18580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429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339090" indent="33343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stream.mapToObj(letter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char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)letter)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.map(Character::toUpperCase)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HELLO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WORLD!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679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2893695" cy="311785"/>
            <a:chOff x="891539" y="3546678"/>
            <a:chExt cx="28936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7952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6925" y="3546678"/>
              <a:ext cx="93878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361" y="3546678"/>
              <a:ext cx="48386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273" y="3546678"/>
              <a:ext cx="48317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9991" y="3546678"/>
              <a:ext cx="554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6042" y="3546678"/>
              <a:ext cx="118872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4080636"/>
            <a:ext cx="4902200" cy="311150"/>
            <a:chOff x="891539" y="4080636"/>
            <a:chExt cx="4902200" cy="31115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22555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36" y="4080636"/>
              <a:ext cx="239821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3435" y="4080636"/>
              <a:ext cx="880110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58106" y="4080636"/>
              <a:ext cx="537210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874" y="4080636"/>
              <a:ext cx="420624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1630" y="4080636"/>
              <a:ext cx="663321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52236" y="4080636"/>
              <a:ext cx="341375" cy="3108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4614036"/>
            <a:ext cx="6908800" cy="616585"/>
            <a:chOff x="891539" y="4614036"/>
            <a:chExt cx="6908800" cy="61658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614036"/>
              <a:ext cx="225552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4614036"/>
              <a:ext cx="103631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4981" y="4614036"/>
              <a:ext cx="177825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8714" y="4614036"/>
              <a:ext cx="1129449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5514" y="4614036"/>
              <a:ext cx="208025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4614036"/>
              <a:ext cx="114164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71920" y="4614036"/>
              <a:ext cx="369824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49288" y="4614036"/>
              <a:ext cx="1550669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1539" y="4918913"/>
              <a:ext cx="859015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93417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1392682"/>
            <a:ext cx="486791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4867275" cy="114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38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chained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4388485" cy="311785"/>
            <a:chOff x="891539" y="3546678"/>
            <a:chExt cx="438848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1789" y="3546678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3546678"/>
              <a:ext cx="145656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2494" y="3546678"/>
              <a:ext cx="1827529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080636"/>
            <a:ext cx="7000240" cy="311150"/>
            <a:chOff x="891539" y="4080636"/>
            <a:chExt cx="7000240" cy="3111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080636"/>
              <a:ext cx="35397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020" y="4080636"/>
              <a:ext cx="5181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497" y="4080636"/>
              <a:ext cx="166878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749" y="4080636"/>
              <a:ext cx="51053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1473" y="4080636"/>
              <a:ext cx="74790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4601" y="4080636"/>
              <a:ext cx="597814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3330" y="4080636"/>
              <a:ext cx="290398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5552" y="4080636"/>
              <a:ext cx="1816100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2014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201285" cy="193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520128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6312535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4497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139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class,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vararg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3526358"/>
            <a:ext cx="254698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312410" cy="301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class,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Iterable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[]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1785112" cy="550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394" y="3344925"/>
              <a:ext cx="3079496" cy="550163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6830059" cy="311150"/>
            <a:chOff x="891539" y="1413002"/>
            <a:chExt cx="6830059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728" y="1413002"/>
              <a:ext cx="61813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789" y="1413002"/>
              <a:ext cx="2702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481" y="1413002"/>
              <a:ext cx="102057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073" y="1413002"/>
              <a:ext cx="1160272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5394" y="1413002"/>
              <a:ext cx="84490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1299" y="1413002"/>
              <a:ext cx="869467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2029" y="1413002"/>
              <a:ext cx="185000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3585" y="1413002"/>
              <a:ext cx="627646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3300"/>
            <a:ext cx="7515102" cy="3905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5978525" cy="407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200533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(BufferedReader reader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 marR="23380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BufferedReader(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FileReader(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"d:/tmp/debug.log"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stream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reader.lines()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090285" cy="334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5147817"/>
            <a:ext cx="7565390" cy="311150"/>
            <a:chOff x="891539" y="5147817"/>
            <a:chExt cx="756539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5147817"/>
              <a:ext cx="96003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517" y="5147817"/>
              <a:ext cx="1450086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0450" y="5147817"/>
              <a:ext cx="17348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318" y="5147817"/>
              <a:ext cx="68310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788" y="5147817"/>
              <a:ext cx="48387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4176" y="5147817"/>
              <a:ext cx="113492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5924" y="5147817"/>
              <a:ext cx="133311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8177" y="5147817"/>
              <a:ext cx="428625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0902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85135" cy="311150"/>
            <a:chOff x="891539" y="5147817"/>
            <a:chExt cx="2985135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5147817"/>
              <a:ext cx="68488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825" y="5147817"/>
              <a:ext cx="992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1033" y="5147817"/>
              <a:ext cx="627278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7105" y="5147817"/>
              <a:ext cx="869467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4724400" cy="311150"/>
            <a:chOff x="891539" y="5147817"/>
            <a:chExt cx="47244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2769" y="5147817"/>
              <a:ext cx="603504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457" y="5147817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3557" y="5147817"/>
              <a:ext cx="79772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0219" y="5147817"/>
              <a:ext cx="208521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2))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847975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03780" y="462026"/>
            <a:ext cx="5705475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6750050" cy="311150"/>
            <a:chOff x="891539" y="1413002"/>
            <a:chExt cx="67500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7957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0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019" y="1413002"/>
              <a:ext cx="13884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702" y="1413002"/>
              <a:ext cx="8907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480" y="1413002"/>
              <a:ext cx="77506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6661" y="1413002"/>
              <a:ext cx="173113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248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021205" cy="311785"/>
            <a:chOff x="891539" y="1946097"/>
            <a:chExt cx="202120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59664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621" y="1946097"/>
              <a:ext cx="16916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3397" y="1946097"/>
              <a:ext cx="1255217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4017" y="1946097"/>
              <a:ext cx="22860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222" y="462026"/>
            <a:ext cx="3970020" cy="440690"/>
            <a:chOff x="2665222" y="462026"/>
            <a:chExt cx="39700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65222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413" y="462026"/>
              <a:ext cx="1450848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404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1036" y="462026"/>
              <a:ext cx="1393952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02593"/>
            <a:ext cx="7515102" cy="16196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5090160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Unfortunately not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for arrays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strings.forEach(System.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243705" cy="311150"/>
            <a:chOff x="891539" y="1413002"/>
            <a:chExt cx="424370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8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1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7" y="1413002"/>
              <a:ext cx="1038059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9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0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6" y="1413002"/>
              <a:ext cx="103805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251710" cy="311150"/>
            <a:chOff x="891539" y="1413002"/>
            <a:chExt cx="225171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1598930" cy="311150"/>
            <a:chOff x="891539" y="1413002"/>
            <a:chExt cx="159893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679195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6791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four, 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708656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423150" cy="275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4614036"/>
            <a:ext cx="4940935" cy="311150"/>
            <a:chOff x="891539" y="4614036"/>
            <a:chExt cx="494093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108" y="4614036"/>
              <a:ext cx="8302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2769" y="4614036"/>
              <a:ext cx="5562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8069" y="4614036"/>
              <a:ext cx="69532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669" y="4614036"/>
              <a:ext cx="223393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80380" y="4614036"/>
              <a:ext cx="751713" cy="31089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42315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5681167"/>
            <a:ext cx="1577975" cy="311150"/>
            <a:chOff x="891539" y="5681167"/>
            <a:chExt cx="15779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5681167"/>
              <a:ext cx="76238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685" y="5681167"/>
              <a:ext cx="91744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8069" y="5681167"/>
              <a:ext cx="128016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8648" y="1775784"/>
            <a:ext cx="8171515" cy="358853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2021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67183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1228090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227965" indent="33337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== 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96469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p2.getFirstName().compareTo(p2.getFirstName());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564515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1539" y="3546678"/>
            <a:ext cx="7310755" cy="311785"/>
            <a:chOff x="891539" y="3546678"/>
            <a:chExt cx="7310755" cy="31178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1884426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345" y="3546678"/>
              <a:ext cx="268224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2513" y="3546678"/>
              <a:ext cx="1347597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8002" y="3546678"/>
              <a:ext cx="1020572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13070" y="3546678"/>
              <a:ext cx="182702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8493" y="3546678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7865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 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 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75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.thenComparing(Person::getFirstName);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013582"/>
            <a:ext cx="6569075" cy="311150"/>
            <a:chOff x="891539" y="3013582"/>
            <a:chExt cx="65690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013582"/>
              <a:ext cx="1334643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2705" y="3013582"/>
              <a:ext cx="27025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397" y="3013582"/>
              <a:ext cx="4937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9257" y="3013582"/>
              <a:ext cx="69555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4291" y="3013582"/>
              <a:ext cx="102057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70882" y="3013582"/>
              <a:ext cx="1827022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96305" y="3013582"/>
              <a:ext cx="1463802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564515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068445" cy="311150"/>
            <a:chOff x="891539" y="1413002"/>
            <a:chExt cx="406844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9979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505" y="1413002"/>
              <a:ext cx="74286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922" y="1413002"/>
              <a:ext cx="142493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3323" y="1413002"/>
              <a:ext cx="216408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20141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2282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reverses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comparator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 comp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reversedComp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comp.reversed();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089650" cy="1046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3013582"/>
            <a:ext cx="3745229" cy="311150"/>
            <a:chOff x="891539" y="3013582"/>
            <a:chExt cx="3745229" cy="3111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57950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013582"/>
              <a:ext cx="107670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7025" y="3013582"/>
              <a:ext cx="90952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1702" y="3013582"/>
              <a:ext cx="142493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723" y="3506314"/>
            <a:ext cx="8173010" cy="9102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31634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3114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 objects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reverse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order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reversedOrder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539" y="3013582"/>
            <a:ext cx="1896110" cy="3108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723" y="3432219"/>
            <a:ext cx="8173010" cy="1110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5385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200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greater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nullsLast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00329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7641590" cy="311150"/>
            <a:chOff x="891539" y="1413002"/>
            <a:chExt cx="764159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75196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2155" y="1413002"/>
              <a:ext cx="40233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906" y="1413002"/>
              <a:ext cx="171831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124" y="1413002"/>
              <a:ext cx="61081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0432" y="1413002"/>
              <a:ext cx="59283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4777" y="1413002"/>
              <a:ext cx="1038059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3120390" cy="311785"/>
            <a:chOff x="891539" y="1946097"/>
            <a:chExt cx="3120390" cy="31178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581" y="1946097"/>
              <a:ext cx="39052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4001" y="1946097"/>
              <a:ext cx="5059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3769" y="1946097"/>
              <a:ext cx="27203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5125" y="1946097"/>
              <a:ext cx="1062799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8486" y="1946097"/>
              <a:ext cx="622935" cy="3112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8060" y="462026"/>
            <a:ext cx="5814695" cy="440690"/>
            <a:chOff x="1758060" y="462026"/>
            <a:chExt cx="58146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8060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252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3293" y="462026"/>
              <a:ext cx="1235227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4" y="462026"/>
              <a:ext cx="150774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091" y="462026"/>
              <a:ext cx="1121422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4067810" cy="311150"/>
            <a:chOff x="891539" y="1413002"/>
            <a:chExt cx="40678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68237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385" y="1413002"/>
              <a:ext cx="78587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2809" y="1413002"/>
              <a:ext cx="1122006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4647" y="1413002"/>
              <a:ext cx="166877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5898" y="1413002"/>
              <a:ext cx="62382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3766" y="1413002"/>
              <a:ext cx="1235506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4212590" cy="311150"/>
            <a:chOff x="891539" y="3013582"/>
            <a:chExt cx="421259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81467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125" y="3013582"/>
              <a:ext cx="377951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6589" y="30135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5729" y="3013582"/>
              <a:ext cx="119244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9298" y="3013582"/>
              <a:ext cx="1314323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1723" y="1781810"/>
            <a:ext cx="8173010" cy="67398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59835" cy="81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(1L, 2L);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4771" y="3499103"/>
            <a:ext cx="8173010" cy="10515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2993263"/>
            <a:ext cx="6875780" cy="141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BinaryOperator&lt;Long&gt;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l1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l2;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2052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205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5354320" cy="311150"/>
            <a:chOff x="891539" y="5147817"/>
            <a:chExt cx="535432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5147817"/>
              <a:ext cx="603872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713" y="5147817"/>
              <a:ext cx="102057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9781" y="5147817"/>
              <a:ext cx="133010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8130" y="5147817"/>
              <a:ext cx="1054950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7582" y="5147817"/>
              <a:ext cx="106279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9293" y="5147817"/>
              <a:ext cx="72603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4771" y="3442715"/>
            <a:ext cx="8173010" cy="111556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6205220" cy="296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  <a:tabLst>
                <a:tab pos="1970405" algn="l"/>
              </a:tabLst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	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hashCode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6167" y="549911"/>
            <a:ext cx="7037832" cy="29566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4" y="3344926"/>
            <a:ext cx="1287780" cy="550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4006215" cy="311150"/>
            <a:chOff x="891539" y="3013582"/>
            <a:chExt cx="400621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757491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3021" y="3013582"/>
              <a:ext cx="27203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4377" y="3013582"/>
              <a:ext cx="1473835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4647" y="3013582"/>
              <a:ext cx="56144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2514" y="3013582"/>
              <a:ext cx="1285239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723" y="1782843"/>
            <a:ext cx="8173010" cy="10656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316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133985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map.forEach((key,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.println(key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+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31622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map.get(key);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can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null!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7738109" cy="616585"/>
            <a:chOff x="891539" y="3546678"/>
            <a:chExt cx="7738109" cy="6165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975702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7050" y="3546678"/>
              <a:ext cx="201599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7002" y="3546678"/>
              <a:ext cx="89966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438" y="3546678"/>
              <a:ext cx="56327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7830" y="3546678"/>
              <a:ext cx="128562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5093" y="3546678"/>
              <a:ext cx="26619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4736" y="3546678"/>
              <a:ext cx="70591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6341" y="3546678"/>
              <a:ext cx="158330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524256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0893" y="3852036"/>
              <a:ext cx="660400" cy="31089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5940" y="1392682"/>
            <a:ext cx="69824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DEFAULT_PERSON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map.getOrDefault(key,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66497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erase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existing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person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3688715" cy="311785"/>
            <a:chOff x="891539" y="3546678"/>
            <a:chExt cx="368871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9994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953" y="3546678"/>
              <a:ext cx="70591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1033" y="3546678"/>
              <a:ext cx="43688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694" y="3546678"/>
              <a:ext cx="986180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5666" y="3546678"/>
              <a:ext cx="894334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47599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map.putIfAbsent(key,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398145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173730" cy="311150"/>
            <a:chOff x="891539" y="4080636"/>
            <a:chExt cx="317373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46316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2057" y="4080636"/>
              <a:ext cx="985837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0554" y="4080636"/>
              <a:ext cx="894333" cy="310895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498221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883025" cy="311150"/>
            <a:chOff x="891539" y="4080636"/>
            <a:chExt cx="3883025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13826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5922" y="4080636"/>
              <a:ext cx="12395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3686" y="4080636"/>
              <a:ext cx="43687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1347" y="4080636"/>
              <a:ext cx="1363090" cy="310895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5760085" cy="203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map.replaceAll((key,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7545070" cy="311150"/>
            <a:chOff x="891539" y="4080636"/>
            <a:chExt cx="754507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94783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2665" y="4080636"/>
              <a:ext cx="5238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765" y="4080636"/>
              <a:ext cx="136004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7735" y="4080636"/>
              <a:ext cx="104755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7667" y="4080636"/>
              <a:ext cx="1107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905" y="4080636"/>
              <a:ext cx="98583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9497" y="4080636"/>
              <a:ext cx="67386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7093" y="4080636"/>
              <a:ext cx="89468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87385" y="4080636"/>
              <a:ext cx="649224" cy="31089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2784"/>
            <a:ext cx="8173010" cy="11204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3981450" cy="106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3353435" cy="311150"/>
            <a:chOff x="891539" y="3013582"/>
            <a:chExt cx="335343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114639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6401" y="3013582"/>
              <a:ext cx="8538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5354" y="3013582"/>
              <a:ext cx="89468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4122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31546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  <a:tabLst>
                <a:tab pos="3413125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	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5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map.remove(key, 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687260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map.compute(key,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87273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map.computeIfPresent(key,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4241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546678"/>
            <a:ext cx="2727960" cy="311785"/>
            <a:chOff x="891539" y="3546678"/>
            <a:chExt cx="2727960" cy="31178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546678"/>
              <a:ext cx="81467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3125" y="3546678"/>
              <a:ext cx="37795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589" y="3546678"/>
              <a:ext cx="8001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5729" y="3546678"/>
              <a:ext cx="953363" cy="3112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4000513"/>
            <a:ext cx="8173010" cy="158189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7875905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bimap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bimap.computeIfAbsent(key1,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key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HashMap&lt;&gt;()).put(key2,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863089" cy="311150"/>
            <a:chOff x="891539" y="1413002"/>
            <a:chExt cx="1863089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85770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5522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3546678"/>
            <a:ext cx="7692390" cy="616585"/>
            <a:chOff x="891539" y="3546678"/>
            <a:chExt cx="7692390" cy="6165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36359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7694" y="3546678"/>
              <a:ext cx="964907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5330" y="3546678"/>
              <a:ext cx="78028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8082" y="3546678"/>
              <a:ext cx="660806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3636" y="3546678"/>
              <a:ext cx="47548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9876" y="3546678"/>
              <a:ext cx="1280795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32980" y="3546678"/>
              <a:ext cx="55815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8181" y="3546678"/>
              <a:ext cx="52768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72146" y="3546678"/>
              <a:ext cx="81164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1700149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316345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map.merge(key, person,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57225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4871720" cy="385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1539" y="5681167"/>
            <a:ext cx="7681595" cy="311150"/>
            <a:chOff x="891539" y="5681167"/>
            <a:chExt cx="7681595" cy="31115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681167"/>
              <a:ext cx="103318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7341" y="5681167"/>
              <a:ext cx="171805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50970" y="5681167"/>
              <a:ext cx="89788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70882" y="5681167"/>
              <a:ext cx="420624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3114" y="5681167"/>
              <a:ext cx="958291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93385" y="5681167"/>
              <a:ext cx="709574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36512" y="5681167"/>
              <a:ext cx="86911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96988" y="5681167"/>
              <a:ext cx="72999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31354" y="5681167"/>
              <a:ext cx="1041539" cy="3108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5940" y="1392682"/>
            <a:ext cx="48717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5940" y="1392682"/>
            <a:ext cx="4426585" cy="336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5147817"/>
            <a:ext cx="3993515" cy="311150"/>
            <a:chOff x="891539" y="5147817"/>
            <a:chExt cx="3993515" cy="31115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5147817"/>
              <a:ext cx="1534160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07589" y="5147817"/>
              <a:ext cx="1033373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6754" y="5147817"/>
              <a:ext cx="225552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11347" y="5147817"/>
              <a:ext cx="1315974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9502" y="5147817"/>
              <a:ext cx="225551" cy="3108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35940" y="1392682"/>
            <a:ext cx="44265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4771" y="5189312"/>
            <a:ext cx="8173010" cy="108347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56208" y="3896359"/>
            <a:ext cx="2475865" cy="220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8890" indent="-33401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3498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8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1539" y="5147817"/>
            <a:ext cx="1493266" cy="310895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7428865" cy="311150"/>
            <a:chOff x="891539" y="3013582"/>
            <a:chExt cx="7428865" cy="31115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697610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1393" y="3013582"/>
              <a:ext cx="56692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6881" y="3013582"/>
              <a:ext cx="733348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8005" y="3013582"/>
              <a:ext cx="137668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91407" y="3013582"/>
              <a:ext cx="214947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7724" y="3013582"/>
              <a:ext cx="112863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67093" y="3013582"/>
              <a:ext cx="1353184" cy="310896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5015" y="5189220"/>
            <a:ext cx="8173085" cy="12903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35940" y="1392682"/>
            <a:ext cx="3760470" cy="47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@Repeatable(TestCases.class) </a:t>
            </a:r>
            <a:r>
              <a:rPr sz="1600" b="1" spc="-86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310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970280" marR="668655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7378700" cy="616585"/>
            <a:chOff x="891539" y="3546678"/>
            <a:chExt cx="7378700" cy="6165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108369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0013" y="3546678"/>
              <a:ext cx="62230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3546678"/>
              <a:ext cx="925194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3546678"/>
              <a:ext cx="56959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0822" y="3546678"/>
              <a:ext cx="272034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2179" y="3546678"/>
              <a:ext cx="125806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5056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4824" y="3546678"/>
              <a:ext cx="420624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8580" y="3546678"/>
              <a:ext cx="527685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0729" y="3546678"/>
              <a:ext cx="682751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5944" y="3546678"/>
              <a:ext cx="88046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2521" y="3546678"/>
              <a:ext cx="53720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852036"/>
              <a:ext cx="95481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5713" y="3852036"/>
              <a:ext cx="527685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9677" y="3852036"/>
              <a:ext cx="824991" cy="31089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8648" y="4278070"/>
            <a:ext cx="8171515" cy="59568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3526358"/>
            <a:ext cx="664654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  <a:spcBef>
                <a:spcPts val="197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295400"/>
            <a:ext cx="838200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95400"/>
            <a:ext cx="905573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91933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dirty="0"/>
              <a:t>Parallel</a:t>
            </a:r>
            <a:r>
              <a:rPr sz="2800" b="1" spc="-10" dirty="0"/>
              <a:t> </a:t>
            </a:r>
            <a:r>
              <a:rPr sz="2800" b="1" spc="-5" dirty="0"/>
              <a:t>Streams</a:t>
            </a:r>
            <a:endParaRPr sz="2800" b="1" spc="-5" dirty="0"/>
          </a:p>
        </p:txBody>
      </p:sp>
      <p:sp>
        <p:nvSpPr>
          <p:cNvPr id="4" name="object 4"/>
          <p:cNvSpPr/>
          <p:nvPr/>
        </p:nvSpPr>
        <p:spPr>
          <a:xfrm>
            <a:off x="999185" y="1204386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 txBox="1"/>
          <p:nvPr/>
        </p:nvSpPr>
        <p:spPr>
          <a:xfrm>
            <a:off x="1201730" y="1069803"/>
            <a:ext cx="4387056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parallelStream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collection: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706" y="1483073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4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85" y="2051591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1201730" y="1917008"/>
            <a:ext cx="3775075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Or use </a:t>
            </a:r>
            <a:r>
              <a:rPr sz="1940" spc="10" dirty="0">
                <a:latin typeface="Courier" charset="0"/>
                <a:cs typeface="Courier" charset="0"/>
              </a:rPr>
              <a:t>parallel</a:t>
            </a:r>
            <a:r>
              <a:rPr sz="1940" spc="-56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any stream: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706" y="2341424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3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Stream.of(wordArray).parallel();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185" y="289879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/>
          <p:nvPr/>
        </p:nvSpPr>
        <p:spPr>
          <a:xfrm>
            <a:off x="999185" y="365682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/>
          <p:nvPr/>
        </p:nvSpPr>
        <p:spPr>
          <a:xfrm>
            <a:off x="999185" y="406927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3" name="object 13"/>
          <p:cNvSpPr/>
          <p:nvPr/>
        </p:nvSpPr>
        <p:spPr>
          <a:xfrm>
            <a:off x="999185" y="481615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4" name="object 14"/>
          <p:cNvSpPr txBox="1"/>
          <p:nvPr/>
        </p:nvSpPr>
        <p:spPr>
          <a:xfrm>
            <a:off x="1201730" y="2714015"/>
            <a:ext cx="6292056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720">
              <a:lnSpc>
                <a:spcPct val="117000"/>
              </a:lnSpc>
            </a:pPr>
            <a:r>
              <a:rPr sz="1940" spc="15" dirty="0">
                <a:latin typeface="Arial" panose="020B0604020202020204"/>
                <a:cs typeface="Arial" panose="020B0604020202020204"/>
              </a:rPr>
              <a:t>When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the terminal method executes, operations</a:t>
            </a:r>
            <a:r>
              <a:rPr sz="194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parallelized.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Intent: </a:t>
            </a:r>
            <a:r>
              <a:rPr sz="1940" spc="15" dirty="0">
                <a:latin typeface="Arial" panose="020B0604020202020204"/>
                <a:cs typeface="Arial" panose="020B0604020202020204"/>
              </a:rPr>
              <a:t>Same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result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as when run</a:t>
            </a:r>
            <a:r>
              <a:rPr sz="194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sequentially.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Just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faster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because the work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distributed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over available  processors.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Example:</a:t>
            </a:r>
            <a:endParaRPr sz="194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7706" y="5105986"/>
            <a:ext cx="6543675" cy="50038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2577465" algn="ctr">
              <a:lnSpc>
                <a:spcPts val="1130"/>
              </a:lnSpc>
              <a:spcBef>
                <a:spcPts val="420"/>
              </a:spcBef>
            </a:pPr>
            <a:r>
              <a:rPr sz="1190" spc="-5" dirty="0">
                <a:latin typeface="Courier" charset="0"/>
                <a:cs typeface="Courier" charset="0"/>
              </a:rPr>
              <a:t>long result =</a:t>
            </a:r>
            <a:r>
              <a:rPr sz="1190" spc="-70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wordStream.parallel()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1190" spc="-5" dirty="0">
                <a:latin typeface="Courier" charset="0"/>
                <a:cs typeface="Courier" charset="0"/>
              </a:rPr>
              <a:t>.filter(w -&gt; w.length() &gt;</a:t>
            </a:r>
            <a:r>
              <a:rPr sz="1190" spc="-75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10)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1190" spc="-5" dirty="0">
                <a:latin typeface="Courier" charset="0"/>
                <a:cs typeface="Courier" charset="0"/>
              </a:rPr>
              <a:t>.count();</a:t>
            </a:r>
            <a:endParaRPr sz="119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185" y="602007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7" name="object 17"/>
          <p:cNvSpPr txBox="1"/>
          <p:nvPr/>
        </p:nvSpPr>
        <p:spPr>
          <a:xfrm>
            <a:off x="1201730" y="5885490"/>
            <a:ext cx="5153818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The underlying data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partitioned in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4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regions</a:t>
            </a:r>
            <a:r>
              <a:rPr sz="1940" spc="10" dirty="0" smtClean="0">
                <a:latin typeface="Arial" panose="020B0604020202020204"/>
                <a:cs typeface="Arial" panose="020B0604020202020204"/>
              </a:rPr>
              <a:t>.</a:t>
            </a:r>
            <a:endParaRPr lang="en-US" sz="194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filtering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and counting executes</a:t>
            </a:r>
            <a:r>
              <a:rPr lang="en-US"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concurrently.  </a:t>
            </a:r>
            <a:endParaRPr lang="en-US" sz="150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5" dirty="0" smtClean="0">
                <a:latin typeface="Arial" panose="020B0604020202020204"/>
                <a:cs typeface="Arial" panose="020B0604020202020204"/>
              </a:rPr>
              <a:t>When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all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counts are ready, they are</a:t>
            </a:r>
            <a:r>
              <a:rPr lang="en-US" sz="1500" spc="-8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combined.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2296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Effective Parallelization</a:t>
            </a:r>
            <a:endParaRPr sz="2800" b="1" dirty="0"/>
          </a:p>
        </p:txBody>
      </p:sp>
      <p:sp>
        <p:nvSpPr>
          <p:cNvPr id="4" name="object 4"/>
          <p:cNvSpPr/>
          <p:nvPr/>
        </p:nvSpPr>
        <p:spPr>
          <a:xfrm>
            <a:off x="999185" y="118811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999185" y="194614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999185" y="271531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1201730" y="1003334"/>
            <a:ext cx="6692900" cy="185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6415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Streams from arrays and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lists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ordered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. Results</a:t>
            </a:r>
            <a:r>
              <a:rPr sz="194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predictable,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even on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 streams.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findAny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instead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of </a:t>
            </a:r>
            <a:r>
              <a:rPr sz="1940" spc="10" dirty="0">
                <a:latin typeface="Courier" charset="0"/>
                <a:cs typeface="Courier" charset="0"/>
              </a:rPr>
              <a:t>findFirst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about  ordering.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Call </a:t>
            </a:r>
            <a:r>
              <a:rPr sz="1940" spc="10" dirty="0">
                <a:latin typeface="Courier" charset="0"/>
                <a:cs typeface="Courier" charset="0"/>
              </a:rPr>
              <a:t>unordered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up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limit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or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distinct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706" y="2993998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sample =</a:t>
            </a:r>
            <a:r>
              <a:rPr sz="815" spc="-30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words.parallelStream().unordered().limit(n);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9185" y="357366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1201730" y="3388883"/>
            <a:ext cx="6636544" cy="104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groupingByConcurrent</a:t>
            </a:r>
            <a:r>
              <a:rPr sz="1940" spc="-49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 up grouping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 about the order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which the values are  processed: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7706" y="4543490"/>
            <a:ext cx="6543675" cy="93154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7306" rIns="0" bIns="0" rtlCol="0">
            <a:spAutoFit/>
          </a:bodyPr>
          <a:lstStyle/>
          <a:p>
            <a:pPr marL="207645" marR="3596005" indent="-151765">
              <a:lnSpc>
                <a:spcPct val="144000"/>
              </a:lnSpc>
              <a:spcBef>
                <a:spcPts val="235"/>
              </a:spcBef>
            </a:pPr>
            <a:r>
              <a:rPr sz="815" spc="5" dirty="0">
                <a:latin typeface="Courier" charset="0"/>
                <a:cs typeface="Courier" charset="0"/>
              </a:rPr>
              <a:t>Map&lt;Integer, Long&gt; wordCounts =  words.parallelStream()</a:t>
            </a:r>
            <a:endParaRPr sz="815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815" spc="5" dirty="0">
                <a:latin typeface="Courier" charset="0"/>
                <a:cs typeface="Courier" charset="0"/>
              </a:rPr>
              <a:t>.collect(</a:t>
            </a:r>
            <a:endParaRPr sz="815" dirty="0">
              <a:latin typeface="Courier" charset="0"/>
              <a:cs typeface="Courier" charset="0"/>
            </a:endParaRPr>
          </a:p>
          <a:p>
            <a:pPr marL="510540" marR="3090545" indent="-635">
              <a:lnSpc>
                <a:spcPct val="144000"/>
              </a:lnSpc>
            </a:pP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20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15" b="1" spc="1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815" b="1" spc="2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815" b="1" spc="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rr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1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spc="5" dirty="0">
                <a:latin typeface="Courier" charset="0"/>
                <a:cs typeface="Courier" charset="0"/>
              </a:rPr>
              <a:t>(  String::length,  Collectors.counting()));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13" name="Content Placeholder 1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14" name="Content Placeholder 13"/>
          <p:cNvSpPr/>
          <p:nvPr>
            <p:ph sz="half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219200"/>
            <a:ext cx="7720965" cy="5085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bject 3"/>
          <p:cNvSpPr txBox="1">
            <a:spLocks noGrp="1"/>
          </p:cNvSpPr>
          <p:nvPr/>
        </p:nvSpPr>
        <p:spPr>
          <a:xfrm>
            <a:off x="609600" y="20574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Grouping and Partitioning</a:t>
            </a:r>
            <a:endParaRPr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609600" y="2286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</a:t>
            </a:r>
            <a:r>
              <a:rPr lang="en-US" sz="2800" b="1" dirty="0"/>
              <a:t>Completable Future</a:t>
            </a:r>
            <a:endParaRPr lang="en-US"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2286000"/>
            <a:ext cx="8980170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609600" y="2286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</a:t>
            </a:r>
            <a:r>
              <a:rPr lang="en-US" sz="2800" b="1" dirty="0"/>
              <a:t>Completable Future</a:t>
            </a:r>
            <a:endParaRPr lang="en-US"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219200"/>
            <a:ext cx="6066155" cy="526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13429</Words>
  <Application>WPS Presentation</Application>
  <PresentationFormat>On-screen Show (4:3)</PresentationFormat>
  <Paragraphs>973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8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Consolas</vt:lpstr>
      <vt:lpstr>Arial</vt:lpstr>
      <vt:lpstr>Courier</vt:lpstr>
      <vt:lpstr>Courier New</vt:lpstr>
      <vt:lpstr>Times New Roman</vt:lpstr>
      <vt:lpstr>Trebuchet MS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Streams</vt:lpstr>
      <vt:lpstr>Effective Parallelization</vt:lpstr>
      <vt:lpstr>Effective Parallelization</vt:lpstr>
      <vt:lpstr>PowerPoint 演示文稿</vt:lpstr>
      <vt:lpstr>PowerPoint 演示文稿</vt:lpstr>
      <vt:lpstr>Demo</vt:lpstr>
      <vt:lpstr>Demo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 Sam</cp:lastModifiedBy>
  <cp:revision>14</cp:revision>
  <dcterms:created xsi:type="dcterms:W3CDTF">2021-10-09T14:35:00Z</dcterms:created>
  <dcterms:modified xsi:type="dcterms:W3CDTF">2021-11-22T18:12:28Z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2021-10-09T16:30:00Z</vt:filetime>
  </property>
  <property fmtid="{D5CDD505-2E9C-101B-9397-08002B2CF9AE}" pid="5" name="ICV">
    <vt:lpwstr>3FC353A9C08A41D6A12E101DBAD04A27</vt:lpwstr>
  </property>
  <property fmtid="{D5CDD505-2E9C-101B-9397-08002B2CF9AE}" pid="6" name="KSOProductBuildVer">
    <vt:lpwstr>1033-11.2.0.10382</vt:lpwstr>
  </property>
</Properties>
</file>