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jpeg" ContentType="image/jpeg"/>
  <Default Extension="JPG" ContentType="image/.jp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60" r:id="rId7"/>
    <p:sldId id="269" r:id="rId8"/>
    <p:sldId id="270" r:id="rId9"/>
    <p:sldId id="273" r:id="rId10"/>
    <p:sldId id="271" r:id="rId11"/>
    <p:sldId id="274" r:id="rId12"/>
    <p:sldId id="284" r:id="rId13"/>
    <p:sldId id="285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</p:sldIdLst>
  <p:sldSz cx="16256000" cy="9144000"/>
  <p:notesSz cx="16256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972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972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25415" y="647700"/>
            <a:ext cx="5805169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36950" y="3454400"/>
            <a:ext cx="9182100" cy="2827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www.oracle.com/java/technologies/javase/products-jmc8-downloads.html" TargetMode="External"/><Relationship Id="rId2" Type="http://schemas.openxmlformats.org/officeDocument/2006/relationships/image" Target="../media/image6.jpe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93" y="3975458"/>
            <a:ext cx="14373017" cy="507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33500" y="2692400"/>
            <a:ext cx="13728700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900" dirty="0">
                <a:solidFill>
                  <a:srgbClr val="171717"/>
                </a:solidFill>
              </a:rPr>
              <a:t>P</a:t>
            </a:r>
            <a:r>
              <a:rPr sz="5900" spc="20" dirty="0">
                <a:solidFill>
                  <a:srgbClr val="171717"/>
                </a:solidFill>
              </a:rPr>
              <a:t>e</a:t>
            </a:r>
            <a:r>
              <a:rPr sz="5900" spc="-285" dirty="0">
                <a:solidFill>
                  <a:srgbClr val="171717"/>
                </a:solidFill>
              </a:rPr>
              <a:t>r</a:t>
            </a:r>
            <a:r>
              <a:rPr sz="5900" spc="-120" dirty="0">
                <a:solidFill>
                  <a:srgbClr val="171717"/>
                </a:solidFill>
              </a:rPr>
              <a:t>f</a:t>
            </a:r>
            <a:r>
              <a:rPr sz="5900" spc="75" dirty="0">
                <a:solidFill>
                  <a:srgbClr val="171717"/>
                </a:solidFill>
              </a:rPr>
              <a:t>o</a:t>
            </a:r>
            <a:r>
              <a:rPr sz="5900" spc="-285" dirty="0">
                <a:solidFill>
                  <a:srgbClr val="171717"/>
                </a:solidFill>
              </a:rPr>
              <a:t>r</a:t>
            </a:r>
            <a:r>
              <a:rPr sz="5900" spc="-285" dirty="0">
                <a:solidFill>
                  <a:srgbClr val="171717"/>
                </a:solidFill>
              </a:rPr>
              <a:t>m</a:t>
            </a:r>
            <a:r>
              <a:rPr sz="5900" spc="-285" dirty="0">
                <a:solidFill>
                  <a:srgbClr val="171717"/>
                </a:solidFill>
              </a:rPr>
              <a:t>a</a:t>
            </a:r>
            <a:r>
              <a:rPr sz="5900" spc="-254" dirty="0">
                <a:solidFill>
                  <a:srgbClr val="171717"/>
                </a:solidFill>
              </a:rPr>
              <a:t>n</a:t>
            </a:r>
            <a:r>
              <a:rPr sz="5900" spc="55" dirty="0">
                <a:solidFill>
                  <a:srgbClr val="171717"/>
                </a:solidFill>
              </a:rPr>
              <a:t>c</a:t>
            </a:r>
            <a:r>
              <a:rPr sz="5900" spc="-25" dirty="0">
                <a:solidFill>
                  <a:srgbClr val="171717"/>
                </a:solidFill>
              </a:rPr>
              <a:t>e</a:t>
            </a:r>
            <a:r>
              <a:rPr sz="5900" spc="-610" dirty="0">
                <a:solidFill>
                  <a:srgbClr val="171717"/>
                </a:solidFill>
              </a:rPr>
              <a:t> </a:t>
            </a:r>
            <a:r>
              <a:rPr sz="5900" spc="-185" dirty="0">
                <a:solidFill>
                  <a:srgbClr val="171717"/>
                </a:solidFill>
              </a:rPr>
              <a:t>&amp;</a:t>
            </a:r>
            <a:r>
              <a:rPr sz="5900" spc="-610" dirty="0">
                <a:solidFill>
                  <a:srgbClr val="171717"/>
                </a:solidFill>
              </a:rPr>
              <a:t> </a:t>
            </a:r>
            <a:r>
              <a:rPr sz="5900" spc="-415" dirty="0">
                <a:solidFill>
                  <a:srgbClr val="171717"/>
                </a:solidFill>
              </a:rPr>
              <a:t>S</a:t>
            </a:r>
            <a:r>
              <a:rPr sz="5900" spc="-180" dirty="0">
                <a:solidFill>
                  <a:srgbClr val="171717"/>
                </a:solidFill>
              </a:rPr>
              <a:t>e</a:t>
            </a:r>
            <a:r>
              <a:rPr sz="5900" spc="140" dirty="0">
                <a:solidFill>
                  <a:srgbClr val="171717"/>
                </a:solidFill>
              </a:rPr>
              <a:t>c</a:t>
            </a:r>
            <a:r>
              <a:rPr sz="5900" spc="-254" dirty="0">
                <a:solidFill>
                  <a:srgbClr val="171717"/>
                </a:solidFill>
              </a:rPr>
              <a:t>u</a:t>
            </a:r>
            <a:r>
              <a:rPr sz="5900" spc="-285" dirty="0">
                <a:solidFill>
                  <a:srgbClr val="171717"/>
                </a:solidFill>
              </a:rPr>
              <a:t>r</a:t>
            </a:r>
            <a:r>
              <a:rPr sz="5900" spc="-225" dirty="0">
                <a:solidFill>
                  <a:srgbClr val="171717"/>
                </a:solidFill>
              </a:rPr>
              <a:t>i</a:t>
            </a:r>
            <a:r>
              <a:rPr sz="5900" spc="-100" dirty="0">
                <a:solidFill>
                  <a:srgbClr val="171717"/>
                </a:solidFill>
              </a:rPr>
              <a:t>t</a:t>
            </a:r>
            <a:r>
              <a:rPr sz="5900" spc="-5" dirty="0">
                <a:solidFill>
                  <a:srgbClr val="171717"/>
                </a:solidFill>
              </a:rPr>
              <a:t>y</a:t>
            </a:r>
            <a:r>
              <a:rPr sz="5900" spc="-610" dirty="0">
                <a:solidFill>
                  <a:srgbClr val="171717"/>
                </a:solidFill>
              </a:rPr>
              <a:t> </a:t>
            </a:r>
            <a:r>
              <a:rPr sz="5900" spc="-925" dirty="0">
                <a:solidFill>
                  <a:srgbClr val="171717"/>
                </a:solidFill>
              </a:rPr>
              <a:t>I</a:t>
            </a:r>
            <a:r>
              <a:rPr sz="5900" spc="-285" dirty="0">
                <a:solidFill>
                  <a:srgbClr val="171717"/>
                </a:solidFill>
              </a:rPr>
              <a:t>m</a:t>
            </a:r>
            <a:r>
              <a:rPr sz="5900" spc="85" dirty="0">
                <a:solidFill>
                  <a:srgbClr val="171717"/>
                </a:solidFill>
              </a:rPr>
              <a:t>p</a:t>
            </a:r>
            <a:r>
              <a:rPr sz="5900" spc="-415" dirty="0">
                <a:solidFill>
                  <a:srgbClr val="171717"/>
                </a:solidFill>
              </a:rPr>
              <a:t>r</a:t>
            </a:r>
            <a:r>
              <a:rPr sz="5900" spc="-100" dirty="0">
                <a:solidFill>
                  <a:srgbClr val="171717"/>
                </a:solidFill>
              </a:rPr>
              <a:t>o</a:t>
            </a:r>
            <a:r>
              <a:rPr sz="5900" spc="-360" dirty="0">
                <a:solidFill>
                  <a:srgbClr val="171717"/>
                </a:solidFill>
              </a:rPr>
              <a:t>v</a:t>
            </a:r>
            <a:r>
              <a:rPr sz="5900" spc="-180" dirty="0">
                <a:solidFill>
                  <a:srgbClr val="171717"/>
                </a:solidFill>
              </a:rPr>
              <a:t>e</a:t>
            </a:r>
            <a:r>
              <a:rPr sz="5900" spc="-285" dirty="0">
                <a:solidFill>
                  <a:srgbClr val="171717"/>
                </a:solidFill>
              </a:rPr>
              <a:t>m</a:t>
            </a:r>
            <a:r>
              <a:rPr sz="5900" spc="-180" dirty="0">
                <a:solidFill>
                  <a:srgbClr val="171717"/>
                </a:solidFill>
              </a:rPr>
              <a:t>e</a:t>
            </a:r>
            <a:r>
              <a:rPr sz="5900" spc="-254" dirty="0">
                <a:solidFill>
                  <a:srgbClr val="171717"/>
                </a:solidFill>
              </a:rPr>
              <a:t>n</a:t>
            </a:r>
            <a:r>
              <a:rPr sz="5900" spc="-100" dirty="0">
                <a:solidFill>
                  <a:srgbClr val="171717"/>
                </a:solidFill>
              </a:rPr>
              <a:t>t</a:t>
            </a:r>
            <a:r>
              <a:rPr sz="5900" spc="-140" dirty="0">
                <a:solidFill>
                  <a:srgbClr val="171717"/>
                </a:solidFill>
              </a:rPr>
              <a:t>s</a:t>
            </a:r>
            <a:endParaRPr sz="59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71700" y="2667000"/>
            <a:ext cx="182816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>
                <a:solidFill>
                  <a:srgbClr val="FFFFFF"/>
                </a:solidFill>
              </a:rPr>
              <a:t>Demo</a:t>
            </a:r>
            <a:endParaRPr spc="10" dirty="0">
              <a:solidFill>
                <a:srgbClr val="FFFFFF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27800" y="1371600"/>
            <a:ext cx="9714865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Java Flight Recorder in Action</a:t>
            </a:r>
            <a:endParaRPr sz="4800" dirty="0">
              <a:solidFill>
                <a:srgbClr val="404040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100" name="Picture 99"/>
          <p:cNvPicPr/>
          <p:nvPr/>
        </p:nvPicPr>
        <p:blipFill>
          <a:blip r:embed="rId2"/>
          <a:stretch>
            <a:fillRect/>
          </a:stretch>
        </p:blipFill>
        <p:spPr>
          <a:xfrm>
            <a:off x="8585200" y="3962400"/>
            <a:ext cx="4954905" cy="29483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 Box 8"/>
          <p:cNvSpPr txBox="1"/>
          <p:nvPr/>
        </p:nvSpPr>
        <p:spPr>
          <a:xfrm>
            <a:off x="6604000" y="7391400"/>
            <a:ext cx="9014460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200"/>
              <a:t>Starting with JDK 8, JDK Mission Control is provided as a separate </a:t>
            </a:r>
            <a:r>
              <a:rPr lang="en-US" sz="3200">
                <a:hlinkClick r:id="rId3" tooltip="" action="ppaction://hlinkfile"/>
              </a:rPr>
              <a:t>download</a:t>
            </a:r>
            <a:r>
              <a:rPr lang="en-US" sz="3200"/>
              <a:t>.</a:t>
            </a:r>
            <a:endParaRPr lang="en-US" sz="3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4800" y="838200"/>
            <a:ext cx="13817600" cy="738505"/>
          </a:xfrm>
        </p:spPr>
        <p:txBody>
          <a:bodyPr/>
          <a:p>
            <a:pPr algn="ctr"/>
            <a:r>
              <a:rPr lang="en-US"/>
              <a:t> Improved Aarch64 Intrinsics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13400" y="3352800"/>
            <a:ext cx="5402580" cy="433260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7600" y="685800"/>
            <a:ext cx="13817600" cy="738505"/>
          </a:xfrm>
        </p:spPr>
        <p:txBody>
          <a:bodyPr/>
          <a:p>
            <a:pPr algn="ctr"/>
            <a:r>
              <a:rPr lang="en-US"/>
              <a:t>Dynamic Class-File Constants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5" name="Object 4"/>
          <p:cNvGraphicFramePr/>
          <p:nvPr/>
        </p:nvGraphicFramePr>
        <p:xfrm>
          <a:off x="2946400" y="2149475"/>
          <a:ext cx="11553190" cy="562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381625" imgH="2133600" progId="Paint.Picture">
                  <p:embed/>
                </p:oleObj>
              </mc:Choice>
              <mc:Fallback>
                <p:oleObj name="" r:id="rId1" imgW="5381625" imgH="213360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46400" y="2149475"/>
                        <a:ext cx="11553190" cy="5629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86600" y="647700"/>
            <a:ext cx="20872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TLS</a:t>
            </a:r>
            <a:r>
              <a:rPr spc="-335" dirty="0"/>
              <a:t> </a:t>
            </a:r>
            <a:r>
              <a:rPr spc="-740" dirty="0"/>
              <a:t>1.3</a:t>
            </a:r>
            <a:endParaRPr spc="-740" dirty="0"/>
          </a:p>
        </p:txBody>
      </p:sp>
      <p:sp>
        <p:nvSpPr>
          <p:cNvPr id="3" name="object 3"/>
          <p:cNvSpPr txBox="1"/>
          <p:nvPr/>
        </p:nvSpPr>
        <p:spPr>
          <a:xfrm>
            <a:off x="1320800" y="3035300"/>
            <a:ext cx="11181715" cy="5504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Legacy</a:t>
            </a:r>
            <a:r>
              <a:rPr sz="3800" spc="-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algorithms</a:t>
            </a:r>
            <a:r>
              <a:rPr sz="3800" spc="-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pruned</a:t>
            </a:r>
            <a:endParaRPr sz="3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3740"/>
              </a:spcBef>
            </a:pPr>
            <a:r>
              <a:rPr sz="38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All</a:t>
            </a:r>
            <a:r>
              <a:rPr sz="38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handshake</a:t>
            </a:r>
            <a:r>
              <a:rPr sz="38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messages</a:t>
            </a:r>
            <a:r>
              <a:rPr sz="38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except</a:t>
            </a:r>
            <a:r>
              <a:rPr sz="38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first</a:t>
            </a:r>
            <a:r>
              <a:rPr sz="38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encrypted</a:t>
            </a:r>
            <a:endParaRPr sz="3800">
              <a:latin typeface="Verdana" panose="020B0604030504040204"/>
              <a:cs typeface="Verdana" panose="020B0604030504040204"/>
            </a:endParaRPr>
          </a:p>
          <a:p>
            <a:pPr marL="12700" marR="475615">
              <a:lnSpc>
                <a:spcPct val="182000"/>
              </a:lnSpc>
              <a:spcBef>
                <a:spcPts val="800"/>
              </a:spcBef>
            </a:pPr>
            <a:r>
              <a:rPr sz="3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Elliptic</a:t>
            </a:r>
            <a:r>
              <a:rPr sz="38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curve</a:t>
            </a:r>
            <a:r>
              <a:rPr sz="38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algorithms</a:t>
            </a:r>
            <a:r>
              <a:rPr sz="38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38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base</a:t>
            </a:r>
            <a:r>
              <a:rPr sz="38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specification </a:t>
            </a:r>
            <a:r>
              <a:rPr sz="3800" spc="-13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38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all</a:t>
            </a:r>
            <a:r>
              <a:rPr sz="38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38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TLS</a:t>
            </a:r>
            <a:r>
              <a:rPr sz="38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-5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1.3</a:t>
            </a:r>
            <a:r>
              <a:rPr sz="38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implemen</a:t>
            </a:r>
            <a:r>
              <a:rPr sz="38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8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ed</a:t>
            </a:r>
            <a:endParaRPr sz="38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4600">
              <a:latin typeface="Verdana" panose="020B0604030504040204"/>
              <a:cs typeface="Verdana" panose="020B0604030504040204"/>
            </a:endParaRPr>
          </a:p>
          <a:p>
            <a:pPr marL="2679700">
              <a:lnSpc>
                <a:spcPct val="100000"/>
              </a:lnSpc>
              <a:spcBef>
                <a:spcPts val="2850"/>
              </a:spcBef>
            </a:pPr>
            <a:r>
              <a:rPr sz="37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JEP</a:t>
            </a:r>
            <a:r>
              <a:rPr sz="3700" b="1" spc="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7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332</a:t>
            </a:r>
            <a:r>
              <a:rPr sz="37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:</a:t>
            </a:r>
            <a:r>
              <a:rPr sz="3700" spc="-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7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openjdk.java.net/jeps/332</a:t>
            </a:r>
            <a:endParaRPr sz="37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767119" y="2891746"/>
            <a:ext cx="2405132" cy="98073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1300" y="647700"/>
            <a:ext cx="81578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TLS</a:t>
            </a:r>
            <a:r>
              <a:rPr spc="-250" dirty="0"/>
              <a:t> </a:t>
            </a:r>
            <a:r>
              <a:rPr spc="-810" dirty="0"/>
              <a:t>1.3:</a:t>
            </a:r>
            <a:r>
              <a:rPr spc="-250" dirty="0"/>
              <a:t> </a:t>
            </a:r>
            <a:r>
              <a:rPr spc="140" dirty="0"/>
              <a:t>C</a:t>
            </a:r>
            <a:r>
              <a:rPr spc="25" dirty="0"/>
              <a:t>omp</a:t>
            </a:r>
            <a:r>
              <a:rPr spc="-5" dirty="0"/>
              <a:t>a</a:t>
            </a:r>
            <a:r>
              <a:rPr spc="-35" dirty="0"/>
              <a:t>tibility</a:t>
            </a:r>
            <a:r>
              <a:rPr spc="-250" dirty="0"/>
              <a:t> </a:t>
            </a:r>
            <a:r>
              <a:rPr spc="-75" dirty="0"/>
              <a:t>Risks</a:t>
            </a:r>
            <a:endParaRPr spc="-7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788988" y="3742344"/>
            <a:ext cx="2228518" cy="211996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6845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Cipher</a:t>
            </a:r>
            <a:r>
              <a:rPr spc="-225" dirty="0"/>
              <a:t> </a:t>
            </a:r>
            <a:r>
              <a:rPr spc="-70" dirty="0"/>
              <a:t>suite</a:t>
            </a:r>
            <a:r>
              <a:rPr spc="-225" dirty="0"/>
              <a:t> </a:t>
            </a:r>
            <a:r>
              <a:rPr spc="-55" dirty="0"/>
              <a:t>mismatches</a:t>
            </a:r>
            <a:endParaRPr spc="-55" dirty="0"/>
          </a:p>
          <a:p>
            <a:pPr marL="1543050" marR="5080">
              <a:lnSpc>
                <a:spcPts val="8800"/>
              </a:lnSpc>
              <a:spcBef>
                <a:spcPts val="700"/>
              </a:spcBef>
            </a:pPr>
            <a:r>
              <a:rPr spc="60" dirty="0"/>
              <a:t>DSA</a:t>
            </a:r>
            <a:r>
              <a:rPr spc="-204" dirty="0"/>
              <a:t> </a:t>
            </a:r>
            <a:r>
              <a:rPr spc="-25" dirty="0"/>
              <a:t>certificates</a:t>
            </a:r>
            <a:r>
              <a:rPr spc="-200" dirty="0"/>
              <a:t> </a:t>
            </a:r>
            <a:r>
              <a:rPr spc="10" dirty="0"/>
              <a:t>cannot</a:t>
            </a:r>
            <a:r>
              <a:rPr spc="-200" dirty="0"/>
              <a:t> </a:t>
            </a:r>
            <a:r>
              <a:rPr spc="45" dirty="0"/>
              <a:t>be</a:t>
            </a:r>
            <a:r>
              <a:rPr spc="-204" dirty="0"/>
              <a:t> </a:t>
            </a:r>
            <a:r>
              <a:rPr spc="-20" dirty="0"/>
              <a:t>used </a:t>
            </a:r>
            <a:r>
              <a:rPr spc="-1320" dirty="0"/>
              <a:t> </a:t>
            </a:r>
            <a:r>
              <a:rPr spc="-170" dirty="0"/>
              <a:t>D</a:t>
            </a:r>
            <a:r>
              <a:rPr spc="60" dirty="0"/>
              <a:t>TLS</a:t>
            </a:r>
            <a:r>
              <a:rPr spc="-200" dirty="0"/>
              <a:t> </a:t>
            </a:r>
            <a:r>
              <a:rPr spc="-585" dirty="0"/>
              <a:t>1.3</a:t>
            </a:r>
            <a:r>
              <a:rPr spc="-200" dirty="0"/>
              <a:t> </a:t>
            </a:r>
            <a:r>
              <a:rPr spc="20" dirty="0"/>
              <a:t>not</a:t>
            </a:r>
            <a:r>
              <a:rPr spc="-200" dirty="0"/>
              <a:t> </a:t>
            </a:r>
            <a:r>
              <a:rPr spc="-45" dirty="0"/>
              <a:t>implemen</a:t>
            </a:r>
            <a:r>
              <a:rPr spc="-90" dirty="0"/>
              <a:t>t</a:t>
            </a:r>
            <a:r>
              <a:rPr spc="45" dirty="0"/>
              <a:t>ed</a:t>
            </a:r>
            <a:endParaRPr spc="4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38300" y="26670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35900" y="2667000"/>
            <a:ext cx="64731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What's</a:t>
            </a:r>
            <a:r>
              <a:rPr spc="-270" dirty="0"/>
              <a:t> </a:t>
            </a:r>
            <a:r>
              <a:rPr spc="75" dirty="0"/>
              <a:t>New</a:t>
            </a:r>
            <a:r>
              <a:rPr spc="-270" dirty="0"/>
              <a:t> </a:t>
            </a:r>
            <a:r>
              <a:rPr spc="-110" dirty="0"/>
              <a:t>in</a:t>
            </a:r>
            <a:r>
              <a:rPr spc="-265" dirty="0"/>
              <a:t> </a:t>
            </a:r>
            <a:r>
              <a:rPr spc="-20" dirty="0"/>
              <a:t>Java</a:t>
            </a:r>
            <a:r>
              <a:rPr spc="-270" dirty="0"/>
              <a:t> </a:t>
            </a:r>
            <a:r>
              <a:rPr spc="-1445" dirty="0"/>
              <a:t>11</a:t>
            </a:r>
            <a:endParaRPr spc="-144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8800" y="647700"/>
            <a:ext cx="49752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Course</a:t>
            </a:r>
            <a:r>
              <a:rPr spc="-320" dirty="0"/>
              <a:t> </a:t>
            </a:r>
            <a:r>
              <a:rPr spc="5" dirty="0"/>
              <a:t>Wrap-up</a:t>
            </a:r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1248925" y="3497760"/>
            <a:ext cx="3590290" cy="3346450"/>
          </a:xfrm>
          <a:prstGeom prst="rect">
            <a:avLst/>
          </a:prstGeom>
          <a:solidFill>
            <a:srgbClr val="6853B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900">
              <a:latin typeface="Times New Roman" panose="02020603050405020304"/>
              <a:cs typeface="Times New Roman" panose="02020603050405020304"/>
            </a:endParaRPr>
          </a:p>
          <a:p>
            <a:pPr marL="528955" marR="519430" indent="584200">
              <a:lnSpc>
                <a:spcPts val="3800"/>
              </a:lnSpc>
              <a:spcBef>
                <a:spcPts val="5"/>
              </a:spcBef>
            </a:pPr>
            <a:r>
              <a:rPr sz="32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Java </a:t>
            </a:r>
            <a:r>
              <a:rPr sz="3200" spc="-7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11 </a:t>
            </a:r>
            <a:r>
              <a:rPr sz="3200" spc="-7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Int</a:t>
            </a:r>
            <a:r>
              <a:rPr sz="320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2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oduction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103758" y="2763954"/>
            <a:ext cx="1420520" cy="142052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810500" y="3200400"/>
            <a:ext cx="69576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Oracle</a:t>
            </a:r>
            <a:r>
              <a:rPr sz="3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JDK</a:t>
            </a:r>
            <a:r>
              <a:rPr sz="3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&amp;</a:t>
            </a:r>
            <a:r>
              <a:rPr sz="3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OpenJDK</a:t>
            </a:r>
            <a:r>
              <a:rPr sz="3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convergence</a:t>
            </a:r>
            <a:endParaRPr sz="3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37550" y="6116699"/>
            <a:ext cx="1152935" cy="127039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874000" y="6477000"/>
            <a:ext cx="64369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Launching</a:t>
            </a:r>
            <a:r>
              <a:rPr sz="3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Single-file</a:t>
            </a:r>
            <a:r>
              <a:rPr sz="3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Source-code</a:t>
            </a:r>
            <a:endParaRPr sz="3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37550" y="4419196"/>
            <a:ext cx="1152935" cy="116855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797800" y="4813300"/>
            <a:ext cx="69830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More</a:t>
            </a:r>
            <a:r>
              <a:rPr sz="3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frequent</a:t>
            </a:r>
            <a:r>
              <a:rPr sz="3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&amp;</a:t>
            </a:r>
            <a:r>
              <a:rPr sz="3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incremental</a:t>
            </a:r>
            <a:r>
              <a:rPr sz="3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releases</a:t>
            </a:r>
            <a:endParaRPr sz="3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0317" y="3497760"/>
            <a:ext cx="3590290" cy="3346450"/>
          </a:xfrm>
          <a:prstGeom prst="rect">
            <a:avLst/>
          </a:prstGeom>
          <a:solidFill>
            <a:srgbClr val="9BC84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900">
              <a:latin typeface="Times New Roman" panose="02020603050405020304"/>
              <a:cs typeface="Times New Roman" panose="02020603050405020304"/>
            </a:endParaRPr>
          </a:p>
          <a:p>
            <a:pPr marL="610870" marR="433070" indent="-177800">
              <a:lnSpc>
                <a:spcPts val="3800"/>
              </a:lnSpc>
              <a:spcBef>
                <a:spcPts val="5"/>
              </a:spcBef>
            </a:pPr>
            <a:r>
              <a:rPr sz="32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Dep</a:t>
            </a:r>
            <a:r>
              <a:rPr sz="32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2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ec</a:t>
            </a:r>
            <a:r>
              <a:rPr sz="32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tions  </a:t>
            </a:r>
            <a:r>
              <a:rPr sz="32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&amp;</a:t>
            </a:r>
            <a:r>
              <a:rPr sz="32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2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em</a:t>
            </a:r>
            <a:r>
              <a:rPr sz="32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2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32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als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38800" y="647700"/>
            <a:ext cx="49752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Course</a:t>
            </a:r>
            <a:r>
              <a:rPr spc="-320" dirty="0"/>
              <a:t> </a:t>
            </a:r>
            <a:r>
              <a:rPr spc="5" dirty="0"/>
              <a:t>Wrap-up</a:t>
            </a:r>
            <a:endParaRPr spc="5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924845" y="4688342"/>
            <a:ext cx="1070204" cy="125957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07300" y="4953000"/>
            <a:ext cx="69481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JavaFX</a:t>
            </a:r>
            <a:r>
              <a:rPr sz="3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moved</a:t>
            </a:r>
            <a:r>
              <a:rPr sz="3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into</a:t>
            </a:r>
            <a:r>
              <a:rPr sz="3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OpenJFX</a:t>
            </a:r>
            <a:r>
              <a:rPr sz="3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project</a:t>
            </a:r>
            <a:endParaRPr sz="3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28501" y="2741540"/>
            <a:ext cx="1262893" cy="125957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581900" y="3086100"/>
            <a:ext cx="69977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Removal</a:t>
            </a:r>
            <a:r>
              <a:rPr sz="3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30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enterprise</a:t>
            </a:r>
            <a:r>
              <a:rPr sz="30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APIs</a:t>
            </a:r>
            <a:r>
              <a:rPr sz="30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30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JDK</a:t>
            </a:r>
            <a:endParaRPr sz="3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94490" y="6340434"/>
            <a:ext cx="1530913" cy="125957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581900" y="6807200"/>
            <a:ext cx="66078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Applets</a:t>
            </a:r>
            <a:r>
              <a:rPr sz="3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&amp;</a:t>
            </a:r>
            <a:r>
              <a:rPr sz="3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3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Web</a:t>
            </a:r>
            <a:r>
              <a:rPr sz="3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Start</a:t>
            </a:r>
            <a:r>
              <a:rPr sz="3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removed</a:t>
            </a:r>
            <a:endParaRPr sz="3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0317" y="3497760"/>
            <a:ext cx="3590290" cy="3346450"/>
          </a:xfrm>
          <a:prstGeom prst="rect">
            <a:avLst/>
          </a:prstGeom>
          <a:solidFill>
            <a:srgbClr val="0C9DB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100">
              <a:latin typeface="Times New Roman" panose="02020603050405020304"/>
              <a:cs typeface="Times New Roman" panose="02020603050405020304"/>
            </a:endParaRPr>
          </a:p>
          <a:p>
            <a:pPr marL="331470" marR="319405" indent="4445" algn="ctr">
              <a:lnSpc>
                <a:spcPts val="3800"/>
              </a:lnSpc>
              <a:spcBef>
                <a:spcPts val="2600"/>
              </a:spcBef>
            </a:pPr>
            <a:r>
              <a:rPr sz="32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Language </a:t>
            </a:r>
            <a:r>
              <a:rPr sz="32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&amp; </a:t>
            </a:r>
            <a:r>
              <a:rPr sz="32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Library </a:t>
            </a:r>
            <a:r>
              <a:rPr sz="32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Imp</a:t>
            </a:r>
            <a:r>
              <a:rPr sz="32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2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2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32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ements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38800" y="647700"/>
            <a:ext cx="49752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Course</a:t>
            </a:r>
            <a:r>
              <a:rPr spc="-320" dirty="0"/>
              <a:t> </a:t>
            </a:r>
            <a:r>
              <a:rPr spc="5" dirty="0"/>
              <a:t>Wrap-up</a:t>
            </a:r>
            <a:endParaRPr spc="5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433666" y="2468219"/>
            <a:ext cx="1259309" cy="123549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420100" y="2882900"/>
            <a:ext cx="36810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New</a:t>
            </a:r>
            <a:r>
              <a:rPr sz="3000" spc="-1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HttpClient</a:t>
            </a:r>
            <a:r>
              <a:rPr sz="3000" spc="-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API</a:t>
            </a:r>
            <a:endParaRPr sz="3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52152" y="4529959"/>
            <a:ext cx="1259309" cy="109091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432800" y="4902200"/>
            <a:ext cx="36709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3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var</a:t>
            </a:r>
            <a:r>
              <a:rPr sz="3000" spc="-90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3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lambdas</a:t>
            </a:r>
            <a:endParaRPr sz="3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90252" y="6447120"/>
            <a:ext cx="1259309" cy="125930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445500" y="6870700"/>
            <a:ext cx="50812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Nest-based</a:t>
            </a:r>
            <a:r>
              <a:rPr sz="3000" spc="-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Access-control</a:t>
            </a:r>
            <a:endParaRPr sz="3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0317" y="3497760"/>
            <a:ext cx="3590290" cy="3346450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100">
              <a:latin typeface="Times New Roman" panose="02020603050405020304"/>
              <a:cs typeface="Times New Roman" panose="02020603050405020304"/>
            </a:endParaRPr>
          </a:p>
          <a:p>
            <a:pPr marL="280670" marR="281940" algn="ctr">
              <a:lnSpc>
                <a:spcPts val="3800"/>
              </a:lnSpc>
              <a:spcBef>
                <a:spcPts val="2600"/>
              </a:spcBef>
            </a:pPr>
            <a:r>
              <a:rPr sz="32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Performance</a:t>
            </a:r>
            <a:r>
              <a:rPr sz="3200" spc="-229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&amp; </a:t>
            </a:r>
            <a:r>
              <a:rPr sz="3200" spc="-1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Security </a:t>
            </a:r>
            <a:r>
              <a:rPr sz="32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Improvements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38800" y="647700"/>
            <a:ext cx="49752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Course</a:t>
            </a:r>
            <a:r>
              <a:rPr spc="-320" dirty="0"/>
              <a:t> </a:t>
            </a:r>
            <a:r>
              <a:rPr spc="5" dirty="0"/>
              <a:t>Wrap-up</a:t>
            </a:r>
            <a:endParaRPr spc="5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846418" y="3554409"/>
            <a:ext cx="1034452" cy="133600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953500" y="3937000"/>
            <a:ext cx="34036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Epsilon</a:t>
            </a:r>
            <a:r>
              <a:rPr sz="3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GC</a:t>
            </a:r>
            <a:r>
              <a:rPr sz="3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&amp;</a:t>
            </a:r>
            <a:r>
              <a:rPr sz="3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Z</a:t>
            </a:r>
            <a:r>
              <a:rPr sz="3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GC</a:t>
            </a:r>
            <a:endParaRPr sz="3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03550" y="5718599"/>
            <a:ext cx="2120188" cy="86454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978900" y="5867400"/>
            <a:ext cx="29032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TLS</a:t>
            </a:r>
            <a:r>
              <a:rPr sz="3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-4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1.3</a:t>
            </a:r>
            <a:r>
              <a:rPr sz="3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support</a:t>
            </a:r>
            <a:endParaRPr sz="3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dirty="0"/>
              <a:t>Garbage</a:t>
            </a:r>
            <a:r>
              <a:rPr spc="-335" dirty="0"/>
              <a:t> </a:t>
            </a:r>
            <a:r>
              <a:rPr spc="20" dirty="0"/>
              <a:t>Collection</a:t>
            </a:r>
            <a:endParaRPr spc="2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871410" y="2702445"/>
            <a:ext cx="1337436" cy="172731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435100" y="2552700"/>
            <a:ext cx="11307445" cy="3169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sz="3600" b="1" spc="-23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G1</a:t>
            </a:r>
            <a:r>
              <a:rPr sz="3600" b="1" spc="3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GC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38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Default</a:t>
            </a:r>
            <a:r>
              <a:rPr sz="3800" spc="-2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since</a:t>
            </a:r>
            <a:r>
              <a:rPr sz="3800" spc="-2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3800" spc="-2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9</a:t>
            </a:r>
            <a:endParaRPr sz="38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800">
              <a:latin typeface="Verdana" panose="020B0604030504040204"/>
              <a:cs typeface="Verdana" panose="020B0604030504040204"/>
            </a:endParaRPr>
          </a:p>
          <a:p>
            <a:pPr marL="38100">
              <a:lnSpc>
                <a:spcPct val="100000"/>
              </a:lnSpc>
            </a:pPr>
            <a:r>
              <a:rPr sz="3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8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8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38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8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</a:t>
            </a:r>
            <a:r>
              <a:rPr sz="38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inc</a:t>
            </a:r>
            <a:r>
              <a:rPr sz="3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8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emental</a:t>
            </a:r>
            <a:r>
              <a:rPr sz="38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imp</a:t>
            </a:r>
            <a:r>
              <a:rPr sz="38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8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38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ements</a:t>
            </a:r>
            <a:r>
              <a:rPr sz="38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up</a:t>
            </a:r>
            <a:r>
              <a:rPr sz="38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800" spc="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8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38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8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3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8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-1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11</a:t>
            </a:r>
            <a:endParaRPr sz="3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40300" y="647700"/>
            <a:ext cx="63766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Additional</a:t>
            </a:r>
            <a:r>
              <a:rPr spc="-270" dirty="0"/>
              <a:t> </a:t>
            </a:r>
            <a:r>
              <a:rPr spc="-35" dirty="0"/>
              <a:t>Resources</a:t>
            </a:r>
            <a:endParaRPr spc="-35" dirty="0"/>
          </a:p>
        </p:txBody>
      </p:sp>
      <p:sp>
        <p:nvSpPr>
          <p:cNvPr id="3" name="object 3"/>
          <p:cNvSpPr txBox="1"/>
          <p:nvPr/>
        </p:nvSpPr>
        <p:spPr>
          <a:xfrm>
            <a:off x="698500" y="2255520"/>
            <a:ext cx="8789035" cy="1879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0800">
              <a:lnSpc>
                <a:spcPct val="142000"/>
              </a:lnSpc>
              <a:spcBef>
                <a:spcPts val="95"/>
              </a:spcBef>
            </a:pPr>
            <a:r>
              <a:rPr sz="4300" spc="-75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17</a:t>
            </a:r>
            <a:r>
              <a:rPr sz="4300" spc="-2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300" spc="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4300" spc="7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300" spc="-15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43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300" spc="-2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3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Enhan</a:t>
            </a:r>
            <a:r>
              <a:rPr sz="4300" spc="-6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300" spc="-5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ement</a:t>
            </a:r>
            <a:r>
              <a:rPr sz="4300" spc="-2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300" spc="27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4300" spc="-229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300" spc="-1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oposals:  </a:t>
            </a:r>
            <a:r>
              <a:rPr sz="4300" spc="-10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openjdk</a:t>
            </a:r>
            <a:r>
              <a:rPr sz="4300" spc="-1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4300" spc="-19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4300" spc="-42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300" spc="-15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4300" spc="-16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a.net</a:t>
            </a:r>
            <a:r>
              <a:rPr sz="4300" spc="-2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4300" spc="15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4300" spc="-229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300" spc="-2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ojects/jdk</a:t>
            </a:r>
            <a:r>
              <a:rPr sz="4300" spc="2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4300" spc="-80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11/</a:t>
            </a:r>
            <a:endParaRPr sz="4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dirty="0"/>
              <a:t>Garbage</a:t>
            </a:r>
            <a:r>
              <a:rPr spc="-335" dirty="0"/>
              <a:t> </a:t>
            </a:r>
            <a:r>
              <a:rPr spc="20" dirty="0"/>
              <a:t>Collection</a:t>
            </a:r>
            <a:endParaRPr spc="20" dirty="0"/>
          </a:p>
        </p:txBody>
      </p:sp>
      <p:sp>
        <p:nvSpPr>
          <p:cNvPr id="3" name="object 3"/>
          <p:cNvSpPr txBox="1"/>
          <p:nvPr/>
        </p:nvSpPr>
        <p:spPr>
          <a:xfrm>
            <a:off x="1460500" y="2552700"/>
            <a:ext cx="11360785" cy="521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b="1" spc="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Epsilon</a:t>
            </a:r>
            <a:r>
              <a:rPr sz="3600" b="1" spc="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GC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63500" marR="5080" indent="-50800">
              <a:lnSpc>
                <a:spcPct val="158000"/>
              </a:lnSpc>
              <a:spcBef>
                <a:spcPts val="240"/>
              </a:spcBef>
            </a:pPr>
            <a:r>
              <a:rPr sz="3800" spc="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Apps</a:t>
            </a:r>
            <a:r>
              <a:rPr sz="3800" spc="-20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38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predictable,</a:t>
            </a:r>
            <a:r>
              <a:rPr sz="3800" spc="-20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bounded</a:t>
            </a:r>
            <a:r>
              <a:rPr sz="38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memory</a:t>
            </a:r>
            <a:r>
              <a:rPr sz="3800" spc="-20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usage </a:t>
            </a:r>
            <a:r>
              <a:rPr sz="3800" spc="-13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Short-lived</a:t>
            </a:r>
            <a:endParaRPr sz="3800">
              <a:latin typeface="Verdana" panose="020B0604030504040204"/>
              <a:cs typeface="Verdana" panose="020B0604030504040204"/>
            </a:endParaRPr>
          </a:p>
          <a:p>
            <a:pPr marL="101600">
              <a:lnSpc>
                <a:spcPct val="100000"/>
              </a:lnSpc>
              <a:spcBef>
                <a:spcPts val="2540"/>
              </a:spcBef>
            </a:pPr>
            <a:r>
              <a:rPr sz="3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Performance</a:t>
            </a:r>
            <a:r>
              <a:rPr sz="3800" spc="-2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testing</a:t>
            </a:r>
            <a:endParaRPr sz="38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54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-XX:+UnlockExperimentalVMOptions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460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-XX:+UseEpsilonGC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654019" y="2679996"/>
            <a:ext cx="1772285" cy="1772285"/>
            <a:chOff x="13654019" y="2679996"/>
            <a:chExt cx="1772285" cy="1772285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3871410" y="2702445"/>
              <a:ext cx="1337436" cy="172731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3654012" y="2680004"/>
              <a:ext cx="1772285" cy="1772285"/>
            </a:xfrm>
            <a:custGeom>
              <a:avLst/>
              <a:gdLst/>
              <a:ahLst/>
              <a:cxnLst/>
              <a:rect l="l" t="t" r="r" b="b"/>
              <a:pathLst>
                <a:path w="1772284" h="1772285">
                  <a:moveTo>
                    <a:pt x="1772221" y="53873"/>
                  </a:moveTo>
                  <a:lnTo>
                    <a:pt x="1718335" y="0"/>
                  </a:lnTo>
                  <a:lnTo>
                    <a:pt x="886104" y="832231"/>
                  </a:lnTo>
                  <a:lnTo>
                    <a:pt x="53886" y="0"/>
                  </a:lnTo>
                  <a:lnTo>
                    <a:pt x="0" y="53873"/>
                  </a:lnTo>
                  <a:lnTo>
                    <a:pt x="832218" y="886117"/>
                  </a:lnTo>
                  <a:lnTo>
                    <a:pt x="0" y="1718335"/>
                  </a:lnTo>
                  <a:lnTo>
                    <a:pt x="53886" y="1772221"/>
                  </a:lnTo>
                  <a:lnTo>
                    <a:pt x="886104" y="940003"/>
                  </a:lnTo>
                  <a:lnTo>
                    <a:pt x="1718335" y="1772221"/>
                  </a:lnTo>
                  <a:lnTo>
                    <a:pt x="1772221" y="1718335"/>
                  </a:lnTo>
                  <a:lnTo>
                    <a:pt x="939990" y="886117"/>
                  </a:lnTo>
                  <a:lnTo>
                    <a:pt x="1772221" y="53873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67300" y="647700"/>
            <a:ext cx="61093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Z</a:t>
            </a:r>
            <a:r>
              <a:rPr spc="-275" dirty="0"/>
              <a:t> </a:t>
            </a:r>
            <a:r>
              <a:rPr dirty="0"/>
              <a:t>Garbage</a:t>
            </a:r>
            <a:r>
              <a:rPr spc="-275" dirty="0"/>
              <a:t> </a:t>
            </a:r>
            <a:r>
              <a:rPr spc="20" dirty="0"/>
              <a:t>Collector</a:t>
            </a:r>
            <a:endParaRPr spc="2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871410" y="2702445"/>
            <a:ext cx="1337436" cy="172731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70549" y="2702445"/>
            <a:ext cx="1599366" cy="172731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74700" y="2857500"/>
            <a:ext cx="11202035" cy="3817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b="1" spc="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Goals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5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3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Pause</a:t>
            </a:r>
            <a:r>
              <a:rPr sz="3800" spc="-2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times</a:t>
            </a:r>
            <a:r>
              <a:rPr sz="3800" spc="-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under</a:t>
            </a:r>
            <a:r>
              <a:rPr sz="3800" spc="-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-2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10ms</a:t>
            </a:r>
            <a:endParaRPr sz="38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73000"/>
              </a:lnSpc>
            </a:pPr>
            <a:r>
              <a:rPr sz="380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</a:t>
            </a:r>
            <a:r>
              <a:rPr sz="38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pause</a:t>
            </a:r>
            <a:r>
              <a:rPr sz="38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time</a:t>
            </a:r>
            <a:r>
              <a:rPr sz="38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increase</a:t>
            </a:r>
            <a:r>
              <a:rPr sz="38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38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heap</a:t>
            </a:r>
            <a:r>
              <a:rPr sz="38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size</a:t>
            </a:r>
            <a:r>
              <a:rPr sz="38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increase </a:t>
            </a:r>
            <a:r>
              <a:rPr sz="3800" spc="-13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Scale</a:t>
            </a:r>
            <a:r>
              <a:rPr sz="3800" spc="-20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38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multi-terabyte</a:t>
            </a:r>
            <a:r>
              <a:rPr sz="38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heaps</a:t>
            </a:r>
            <a:endParaRPr sz="3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67300" y="647700"/>
            <a:ext cx="61093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Z</a:t>
            </a:r>
            <a:r>
              <a:rPr spc="-275" dirty="0"/>
              <a:t> </a:t>
            </a:r>
            <a:r>
              <a:rPr dirty="0"/>
              <a:t>Garbage</a:t>
            </a:r>
            <a:r>
              <a:rPr spc="-275" dirty="0"/>
              <a:t> </a:t>
            </a:r>
            <a:r>
              <a:rPr spc="20" dirty="0"/>
              <a:t>Collector</a:t>
            </a:r>
            <a:endParaRPr spc="20" dirty="0"/>
          </a:p>
        </p:txBody>
      </p:sp>
      <p:sp>
        <p:nvSpPr>
          <p:cNvPr id="3" name="object 3"/>
          <p:cNvSpPr/>
          <p:nvPr/>
        </p:nvSpPr>
        <p:spPr>
          <a:xfrm>
            <a:off x="1504486" y="3802449"/>
            <a:ext cx="12968605" cy="736600"/>
          </a:xfrm>
          <a:custGeom>
            <a:avLst/>
            <a:gdLst/>
            <a:ahLst/>
            <a:cxnLst/>
            <a:rect l="l" t="t" r="r" b="b"/>
            <a:pathLst>
              <a:path w="12968605" h="736600">
                <a:moveTo>
                  <a:pt x="0" y="0"/>
                </a:moveTo>
                <a:lnTo>
                  <a:pt x="12968382" y="0"/>
                </a:lnTo>
                <a:lnTo>
                  <a:pt x="12968382" y="736600"/>
                </a:lnTo>
                <a:lnTo>
                  <a:pt x="0" y="736600"/>
                </a:lnTo>
                <a:lnTo>
                  <a:pt x="0" y="0"/>
                </a:lnTo>
                <a:close/>
              </a:path>
            </a:pathLst>
          </a:custGeom>
          <a:solidFill>
            <a:srgbClr val="0C9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504486" y="3802449"/>
            <a:ext cx="12968605" cy="73660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R="183515" algn="r">
              <a:lnSpc>
                <a:spcPct val="100000"/>
              </a:lnSpc>
              <a:spcBef>
                <a:spcPts val="940"/>
              </a:spcBef>
            </a:pPr>
            <a:r>
              <a:rPr sz="29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64</a:t>
            </a:r>
            <a:r>
              <a:rPr sz="2900" spc="-1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9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bit</a:t>
            </a:r>
            <a:r>
              <a:rPr sz="2900" spc="-1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9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pointer</a:t>
            </a:r>
            <a:endParaRPr sz="2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62100" y="3848099"/>
            <a:ext cx="1266190" cy="645160"/>
          </a:xfrm>
          <a:custGeom>
            <a:avLst/>
            <a:gdLst/>
            <a:ahLst/>
            <a:cxnLst/>
            <a:rect l="l" t="t" r="r" b="b"/>
            <a:pathLst>
              <a:path w="1266189" h="645160">
                <a:moveTo>
                  <a:pt x="261467" y="0"/>
                </a:moveTo>
                <a:lnTo>
                  <a:pt x="0" y="0"/>
                </a:lnTo>
                <a:lnTo>
                  <a:pt x="0" y="643902"/>
                </a:lnTo>
                <a:lnTo>
                  <a:pt x="261467" y="643902"/>
                </a:lnTo>
                <a:lnTo>
                  <a:pt x="261467" y="0"/>
                </a:lnTo>
                <a:close/>
              </a:path>
              <a:path w="1266189" h="645160">
                <a:moveTo>
                  <a:pt x="596176" y="711"/>
                </a:moveTo>
                <a:lnTo>
                  <a:pt x="334708" y="711"/>
                </a:lnTo>
                <a:lnTo>
                  <a:pt x="334708" y="644601"/>
                </a:lnTo>
                <a:lnTo>
                  <a:pt x="596176" y="644601"/>
                </a:lnTo>
                <a:lnTo>
                  <a:pt x="596176" y="711"/>
                </a:lnTo>
                <a:close/>
              </a:path>
              <a:path w="1266189" h="645160">
                <a:moveTo>
                  <a:pt x="930884" y="711"/>
                </a:moveTo>
                <a:lnTo>
                  <a:pt x="669417" y="711"/>
                </a:lnTo>
                <a:lnTo>
                  <a:pt x="669417" y="644601"/>
                </a:lnTo>
                <a:lnTo>
                  <a:pt x="930884" y="644601"/>
                </a:lnTo>
                <a:lnTo>
                  <a:pt x="930884" y="711"/>
                </a:lnTo>
                <a:close/>
              </a:path>
              <a:path w="1266189" h="645160">
                <a:moveTo>
                  <a:pt x="1265593" y="711"/>
                </a:moveTo>
                <a:lnTo>
                  <a:pt x="1004125" y="711"/>
                </a:lnTo>
                <a:lnTo>
                  <a:pt x="1004125" y="644601"/>
                </a:lnTo>
                <a:lnTo>
                  <a:pt x="1265593" y="644601"/>
                </a:lnTo>
                <a:lnTo>
                  <a:pt x="1265593" y="711"/>
                </a:lnTo>
                <a:close/>
              </a:path>
            </a:pathLst>
          </a:custGeom>
          <a:solidFill>
            <a:srgbClr val="9CC9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473200" y="2362200"/>
            <a:ext cx="428053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Coloured</a:t>
            </a:r>
            <a:r>
              <a:rPr sz="3800" spc="-2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pointers</a:t>
            </a:r>
            <a:endParaRPr sz="3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24000" y="5918200"/>
            <a:ext cx="8001634" cy="2075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Linux/x64</a:t>
            </a:r>
            <a:r>
              <a:rPr sz="3800" spc="-2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only</a:t>
            </a:r>
            <a:endParaRPr sz="3800">
              <a:latin typeface="Verdana" panose="020B0604030504040204"/>
              <a:cs typeface="Verdana" panose="020B0604030504040204"/>
            </a:endParaRPr>
          </a:p>
          <a:p>
            <a:pPr marL="177800">
              <a:lnSpc>
                <a:spcPct val="100000"/>
              </a:lnSpc>
              <a:spcBef>
                <a:spcPts val="3440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-XX:+UnlockExperimentalVMOptions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80340">
              <a:lnSpc>
                <a:spcPct val="100000"/>
              </a:lnSpc>
              <a:spcBef>
                <a:spcPts val="460"/>
              </a:spcBef>
            </a:pPr>
            <a:r>
              <a:rPr sz="3200" spc="-5" dirty="0">
                <a:latin typeface="Courier New" panose="02070309020205020404"/>
                <a:cs typeface="Courier New" panose="02070309020205020404"/>
              </a:rPr>
              <a:t>-XX:+UseZGC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800" y="609600"/>
            <a:ext cx="13817600" cy="738505"/>
          </a:xfrm>
        </p:spPr>
        <p:txBody>
          <a:bodyPr/>
          <a:p>
            <a:pPr algn="ctr"/>
            <a:r>
              <a:rPr lang="en-US"/>
              <a:t>Java Flight Recorder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1193800" y="1676400"/>
            <a:ext cx="14837410" cy="6432550"/>
          </a:xfrm>
        </p:spPr>
        <p:txBody>
          <a:bodyPr wrap="square"/>
          <a:p>
            <a:pPr marL="12700" algn="l" defTabSz="914400">
              <a:spcBef>
                <a:spcPts val="100"/>
              </a:spcBef>
              <a:buClrTx/>
              <a:buSzTx/>
              <a:buFontTx/>
            </a:pPr>
            <a:r>
              <a:rPr sz="2400" b="1" kern="1200" spc="10" dirty="0"/>
              <a:t>Java Flight Recorder (JFR) </a:t>
            </a:r>
            <a:r>
              <a:rPr sz="2400" kern="1200" spc="10" dirty="0"/>
              <a:t>is a monitoring tool that collects information about the events in a Java Virtual Machine (JVM) during the execution of a Java application.</a:t>
            </a:r>
            <a:endParaRPr sz="2400" kern="1200" spc="10" dirty="0"/>
          </a:p>
          <a:p>
            <a:pPr marL="12700" algn="l" defTabSz="914400">
              <a:spcBef>
                <a:spcPts val="100"/>
              </a:spcBef>
              <a:buClrTx/>
              <a:buSzTx/>
              <a:buFontTx/>
            </a:pPr>
            <a:r>
              <a:rPr sz="2400" kern="1200" spc="10" dirty="0"/>
              <a:t>JFR is part of the JDK distribution, and it's integrated into the JVM.</a:t>
            </a:r>
            <a:endParaRPr sz="2400" kern="1200" spc="10" dirty="0"/>
          </a:p>
          <a:p>
            <a:pPr marL="12700" algn="l" defTabSz="914400">
              <a:spcBef>
                <a:spcPts val="100"/>
              </a:spcBef>
              <a:buClrTx/>
              <a:buSzTx/>
              <a:buFontTx/>
            </a:pPr>
            <a:endParaRPr sz="2400" kern="1200" spc="10" dirty="0"/>
          </a:p>
          <a:p>
            <a:pPr marL="12700" algn="l" defTabSz="914400">
              <a:spcBef>
                <a:spcPts val="100"/>
              </a:spcBef>
              <a:buClrTx/>
              <a:buSzTx/>
              <a:buFontTx/>
            </a:pPr>
            <a:r>
              <a:rPr sz="2400" kern="1200" spc="10" dirty="0"/>
              <a:t>JFR is designed to affect the performance of a running application as little as possible.</a:t>
            </a:r>
            <a:endParaRPr sz="2400" kern="1200" spc="10" dirty="0"/>
          </a:p>
          <a:p>
            <a:pPr marL="12700" algn="l" defTabSz="914400">
              <a:spcBef>
                <a:spcPts val="100"/>
              </a:spcBef>
              <a:buClrTx/>
              <a:buSzTx/>
              <a:buFontTx/>
            </a:pPr>
            <a:endParaRPr sz="2400" kern="1200" spc="10" dirty="0"/>
          </a:p>
          <a:p>
            <a:pPr marL="12700" algn="l" defTabSz="914400">
              <a:spcBef>
                <a:spcPts val="100"/>
              </a:spcBef>
              <a:buClrTx/>
              <a:buSzTx/>
              <a:buFontTx/>
            </a:pPr>
            <a:r>
              <a:rPr sz="2400" kern="1200" spc="10" dirty="0"/>
              <a:t>In order to use JFR, we should activate it. We may achieve this in two ways:</a:t>
            </a:r>
            <a:endParaRPr sz="2400" kern="1200" spc="10" dirty="0"/>
          </a:p>
          <a:p>
            <a:pPr marL="12700" algn="l" defTabSz="914400">
              <a:spcBef>
                <a:spcPts val="100"/>
              </a:spcBef>
              <a:buClrTx/>
              <a:buSzTx/>
              <a:buFontTx/>
            </a:pPr>
            <a:endParaRPr sz="2400" kern="1200" spc="10" dirty="0"/>
          </a:p>
          <a:p>
            <a:pPr marL="2641600" lvl="5" indent="-342900" algn="l" defTabSz="914400">
              <a:spcBef>
                <a:spcPts val="1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sz="2400" kern="1200" spc="10" dirty="0"/>
              <a:t>when starting a Java application</a:t>
            </a:r>
            <a:endParaRPr sz="2400" kern="1200" spc="10" dirty="0"/>
          </a:p>
          <a:p>
            <a:pPr marL="2641600" lvl="5" indent="-342900" algn="l" defTabSz="914400">
              <a:spcBef>
                <a:spcPts val="1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sz="2400" kern="1200" spc="10" dirty="0"/>
              <a:t>passing diagnostic commands of the jcmd tool when a Java application is already running</a:t>
            </a:r>
            <a:endParaRPr sz="1135" kern="1200" spc="10" dirty="0"/>
          </a:p>
          <a:p>
            <a:pPr marL="355600" indent="-342900" algn="l" defTabSz="914400">
              <a:spcBef>
                <a:spcPts val="100"/>
              </a:spcBef>
              <a:buClrTx/>
              <a:buSzTx/>
              <a:buFontTx/>
            </a:pPr>
            <a:endParaRPr sz="2400" kern="1200" spc="10" dirty="0"/>
          </a:p>
          <a:p>
            <a:pPr marL="12700" algn="l" defTabSz="914400">
              <a:spcBef>
                <a:spcPts val="100"/>
              </a:spcBef>
              <a:buClrTx/>
              <a:buSzTx/>
              <a:buFontTx/>
            </a:pPr>
            <a:r>
              <a:rPr sz="2400" kern="1200" spc="10" dirty="0"/>
              <a:t>JFR doesn't have a standalone tool. We use Java Mission Control (JMC), which contains a plugin that allows us to visualize the data collected by JFR.</a:t>
            </a:r>
            <a:endParaRPr sz="2400" kern="1200" spc="10" dirty="0"/>
          </a:p>
          <a:p>
            <a:pPr marL="12700" algn="l" defTabSz="914400">
              <a:spcBef>
                <a:spcPts val="100"/>
              </a:spcBef>
              <a:buClrTx/>
              <a:buSzTx/>
              <a:buFontTx/>
            </a:pPr>
            <a:endParaRPr sz="2400" kern="1200" spc="10" dirty="0"/>
          </a:p>
          <a:p>
            <a:pPr marL="12700" algn="l" defTabSz="914400">
              <a:spcBef>
                <a:spcPts val="100"/>
              </a:spcBef>
              <a:buClrTx/>
              <a:buSzTx/>
              <a:buFontTx/>
            </a:pPr>
            <a:r>
              <a:rPr sz="2400" kern="1200" spc="10" dirty="0"/>
              <a:t>These three components — JFR, jcmd and JMC — form a complete suite for collecting low-level runtime information of a running Java program. We may find this information very useful when optimizing our program, or when diagnosing it when something goes wrong.</a:t>
            </a:r>
            <a:endParaRPr sz="2400" kern="1200" spc="1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3800" y="533400"/>
            <a:ext cx="13817600" cy="1477010"/>
          </a:xfrm>
        </p:spPr>
        <p:txBody>
          <a:bodyPr/>
          <a:p>
            <a:pPr algn="ctr"/>
            <a:r>
              <a:rPr lang="en-US">
                <a:sym typeface="+mn-ea"/>
              </a:rPr>
              <a:t>Java Flight Recorder</a:t>
            </a:r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22400" y="2590800"/>
            <a:ext cx="11202035" cy="4768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lang="en-US" sz="3600" b="1" spc="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Events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5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lang="en-US" sz="3800">
                <a:sym typeface="+mn-ea"/>
              </a:rPr>
              <a:t>an instant event is logged immediately once it occurs</a:t>
            </a:r>
            <a:r>
              <a:rPr lang="en-US" sz="3800"/>
              <a:t>.</a:t>
            </a:r>
            <a:endParaRPr lang="en-US" sz="3800"/>
          </a:p>
          <a:p>
            <a:pPr marL="12700">
              <a:lnSpc>
                <a:spcPct val="100000"/>
              </a:lnSpc>
            </a:pPr>
            <a:endParaRPr lang="en-US" sz="3800">
              <a:sym typeface="+mn-ea"/>
            </a:endParaRPr>
          </a:p>
          <a:p>
            <a:pPr marL="12700">
              <a:lnSpc>
                <a:spcPct val="100000"/>
              </a:lnSpc>
            </a:pPr>
            <a:r>
              <a:rPr lang="en-US" sz="3800">
                <a:sym typeface="+mn-ea"/>
              </a:rPr>
              <a:t>a duration event is logged if its duration succeeds a specified threshold.</a:t>
            </a:r>
            <a:endParaRPr lang="en-US" sz="3800">
              <a:sym typeface="+mn-ea"/>
            </a:endParaRPr>
          </a:p>
          <a:p>
            <a:pPr marL="12700">
              <a:lnSpc>
                <a:spcPct val="100000"/>
              </a:lnSpc>
            </a:pPr>
            <a:endParaRPr lang="en-US" sz="3800"/>
          </a:p>
          <a:p>
            <a:pPr marL="12700">
              <a:lnSpc>
                <a:spcPct val="100000"/>
              </a:lnSpc>
            </a:pPr>
            <a:r>
              <a:rPr lang="en-US" sz="3800">
                <a:sym typeface="+mn-ea"/>
              </a:rPr>
              <a:t>a sample event is used to sample the system activity.</a:t>
            </a:r>
            <a:endParaRPr sz="38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3800" y="533400"/>
            <a:ext cx="13817600" cy="1477010"/>
          </a:xfrm>
        </p:spPr>
        <p:txBody>
          <a:bodyPr/>
          <a:p>
            <a:pPr algn="ctr"/>
            <a:r>
              <a:rPr lang="en-US">
                <a:sym typeface="+mn-ea"/>
              </a:rPr>
              <a:t>Java Flight Recorder</a:t>
            </a:r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22400" y="2590800"/>
            <a:ext cx="11202035" cy="5353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lang="en-US" sz="3600" b="1" spc="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Diagnostic Command Tool</a:t>
            </a:r>
            <a:endParaRPr lang="en-US" sz="3600" b="1" spc="45" dirty="0">
              <a:solidFill>
                <a:srgbClr val="2A9FBC"/>
              </a:solidFill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5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lang="en-US" sz="3800"/>
              <a:t>JFR.start – starts a new JFR recording</a:t>
            </a:r>
            <a:endParaRPr lang="en-US" sz="3800"/>
          </a:p>
          <a:p>
            <a:pPr marL="12700">
              <a:lnSpc>
                <a:spcPct val="100000"/>
              </a:lnSpc>
            </a:pPr>
            <a:endParaRPr lang="en-US" sz="3800"/>
          </a:p>
          <a:p>
            <a:pPr marL="12700">
              <a:lnSpc>
                <a:spcPct val="100000"/>
              </a:lnSpc>
            </a:pPr>
            <a:r>
              <a:rPr lang="en-US" sz="3800"/>
              <a:t>JFR.check – checks running JFR recording(s)</a:t>
            </a:r>
            <a:endParaRPr lang="en-US" sz="3800"/>
          </a:p>
          <a:p>
            <a:pPr marL="12700">
              <a:lnSpc>
                <a:spcPct val="100000"/>
              </a:lnSpc>
            </a:pPr>
            <a:endParaRPr lang="en-US" sz="3800"/>
          </a:p>
          <a:p>
            <a:pPr marL="12700">
              <a:lnSpc>
                <a:spcPct val="100000"/>
              </a:lnSpc>
            </a:pPr>
            <a:r>
              <a:rPr lang="en-US" sz="3800"/>
              <a:t>JFR.stop – stops a specific JFR recording</a:t>
            </a:r>
            <a:endParaRPr lang="en-US" sz="3800"/>
          </a:p>
          <a:p>
            <a:pPr marL="12700">
              <a:lnSpc>
                <a:spcPct val="100000"/>
              </a:lnSpc>
            </a:pPr>
            <a:endParaRPr lang="en-US" sz="3800"/>
          </a:p>
          <a:p>
            <a:pPr marL="12700">
              <a:lnSpc>
                <a:spcPct val="100000"/>
              </a:lnSpc>
            </a:pPr>
            <a:r>
              <a:rPr lang="en-US" sz="3800"/>
              <a:t>JFR.dump – copies contents of a JFR recording to file</a:t>
            </a:r>
            <a:endParaRPr lang="en-US" sz="3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52400"/>
            <a:ext cx="13817600" cy="738505"/>
          </a:xfrm>
        </p:spPr>
        <p:txBody>
          <a:bodyPr/>
          <a:p>
            <a:pPr algn="ctr"/>
            <a:r>
              <a:rPr lang="en-US"/>
              <a:t>How to Start Flight Recorder?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335915" y="1066800"/>
            <a:ext cx="15920085" cy="7909560"/>
          </a:xfrm>
        </p:spPr>
        <p:txBody>
          <a:bodyPr wrap="square"/>
          <a:p>
            <a:r>
              <a:rPr lang="en-US"/>
              <a:t>You can start Flight Recorder in two ways. </a:t>
            </a:r>
            <a:endParaRPr lang="en-US"/>
          </a:p>
          <a:p>
            <a:r>
              <a:rPr 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Firstly</a:t>
            </a:r>
            <a:r>
              <a:rPr lang="en-US"/>
              <a:t>, you can activate it at the start of an application using the following option on the java command line:</a:t>
            </a:r>
            <a:endParaRPr lang="en-US"/>
          </a:p>
          <a:p>
            <a:endParaRPr lang="en-US"/>
          </a:p>
          <a:p>
            <a:r>
              <a:rPr lang="en-US">
                <a:solidFill>
                  <a:srgbClr val="FF0000"/>
                </a:solidFill>
              </a:rPr>
              <a:t>-XX:StartFlightRecording=filename=&lt;file name&gt;</a:t>
            </a:r>
            <a:endParaRPr lang="en-US">
              <a:solidFill>
                <a:srgbClr val="FF0000"/>
              </a:solidFill>
            </a:endParaRPr>
          </a:p>
          <a:p>
            <a:endParaRPr lang="en-US"/>
          </a:p>
          <a:p>
            <a:r>
              <a:rPr 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Secondly</a:t>
            </a:r>
            <a:r>
              <a:rPr lang="en-US"/>
              <a:t>, you can use jcmd to activate Flight Recorder in a running Java application:</a:t>
            </a:r>
            <a:endParaRPr lang="en-US"/>
          </a:p>
          <a:p>
            <a:endParaRPr lang="en-US"/>
          </a:p>
          <a:p>
            <a:r>
              <a:rPr lang="en-US">
                <a:solidFill>
                  <a:srgbClr val="FF0000"/>
                </a:solidFill>
              </a:rPr>
              <a:t>jcmd JFR.start filename=&lt;file name&gt;</a:t>
            </a:r>
            <a:endParaRPr lang="en-US">
              <a:solidFill>
                <a:srgbClr val="FF0000"/>
              </a:solidFill>
            </a:endParaRPr>
          </a:p>
          <a:p>
            <a:endParaRPr lang="en-US"/>
          </a:p>
          <a:p>
            <a:r>
              <a:rPr lang="en-US" sz="3200"/>
              <a:t>You can specify numerous options; for example, you can use "duration" to specify how long the recorder should run. All options in detail can be found in Oracle's official Flight Recorder documentation.</a:t>
            </a:r>
            <a:endParaRPr lang="en-US" sz="3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3493</Words>
  <Application>WPS Presentation</Application>
  <PresentationFormat>On-screen Show (4:3)</PresentationFormat>
  <Paragraphs>198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Arial</vt:lpstr>
      <vt:lpstr>SimSun</vt:lpstr>
      <vt:lpstr>Wingdings</vt:lpstr>
      <vt:lpstr>Verdana</vt:lpstr>
      <vt:lpstr>Arial</vt:lpstr>
      <vt:lpstr>Courier New</vt:lpstr>
      <vt:lpstr>Calibri</vt:lpstr>
      <vt:lpstr>Microsoft YaHei</vt:lpstr>
      <vt:lpstr>Arial Unicode MS</vt:lpstr>
      <vt:lpstr>Times New Roman</vt:lpstr>
      <vt:lpstr>Office Theme</vt:lpstr>
      <vt:lpstr>Paint.Picture</vt:lpstr>
      <vt:lpstr>Performance &amp; Security Improvements</vt:lpstr>
      <vt:lpstr>Garbage Collection</vt:lpstr>
      <vt:lpstr>Garbage Collection</vt:lpstr>
      <vt:lpstr>Z Garbage Collector</vt:lpstr>
      <vt:lpstr>Z Garbage Collector</vt:lpstr>
      <vt:lpstr>Java Flight Recorder</vt:lpstr>
      <vt:lpstr>Java Flight Recorder </vt:lpstr>
      <vt:lpstr>Java Flight Recorder </vt:lpstr>
      <vt:lpstr>How to Start Flight Recorder?</vt:lpstr>
      <vt:lpstr>Demo</vt:lpstr>
      <vt:lpstr> Improved Aarch64 Intrinsics</vt:lpstr>
      <vt:lpstr>Dynamic Class-File Constants</vt:lpstr>
      <vt:lpstr>TLS 1.3</vt:lpstr>
      <vt:lpstr>TLS 1.3: Compatibility Risks</vt:lpstr>
      <vt:lpstr>What's New in Java 11</vt:lpstr>
      <vt:lpstr>Course Wrap-up</vt:lpstr>
      <vt:lpstr>Course Wrap-up</vt:lpstr>
      <vt:lpstr>Course Wrap-up</vt:lpstr>
      <vt:lpstr>Course Wrap-up</vt:lpstr>
      <vt:lpstr>Additional 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&amp; Security Improvements</dc:title>
  <dc:creator/>
  <cp:lastModifiedBy>steve</cp:lastModifiedBy>
  <cp:revision>10</cp:revision>
  <dcterms:created xsi:type="dcterms:W3CDTF">2021-11-28T08:29:00Z</dcterms:created>
  <dcterms:modified xsi:type="dcterms:W3CDTF">2021-11-29T05:02:15Z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F21D5EAA3B96422D9F7FC5B1AA764925</vt:lpwstr>
  </property>
  <property fmtid="{D5CDD505-2E9C-101B-9397-08002B2CF9AE}" pid="3" name="KSOProductBuildVer">
    <vt:lpwstr>1033-11.2.0.10382</vt:lpwstr>
  </property>
</Properties>
</file>