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996" y="1447291"/>
            <a:ext cx="9732007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9996" y="2107691"/>
            <a:ext cx="9552007" cy="251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62330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110" dirty="0">
                <a:solidFill>
                  <a:srgbClr val="171717"/>
                </a:solidFill>
              </a:rPr>
              <a:t>Verifying</a:t>
            </a:r>
            <a:r>
              <a:rPr sz="4500" spc="-470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That</a:t>
            </a:r>
            <a:r>
              <a:rPr sz="4500" spc="-470" dirty="0">
                <a:solidFill>
                  <a:srgbClr val="171717"/>
                </a:solidFill>
              </a:rPr>
              <a:t> </a:t>
            </a:r>
            <a:r>
              <a:rPr sz="4500" spc="-20" dirty="0">
                <a:solidFill>
                  <a:srgbClr val="171717"/>
                </a:solidFill>
              </a:rPr>
              <a:t>Mocked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55" dirty="0">
                <a:solidFill>
                  <a:srgbClr val="171717"/>
                </a:solidFill>
              </a:rPr>
              <a:t>Methods </a:t>
            </a:r>
            <a:r>
              <a:rPr sz="4500" spc="-1565" dirty="0">
                <a:solidFill>
                  <a:srgbClr val="171717"/>
                </a:solidFill>
              </a:rPr>
              <a:t> </a:t>
            </a:r>
            <a:r>
              <a:rPr sz="4500" spc="-40" dirty="0">
                <a:solidFill>
                  <a:srgbClr val="171717"/>
                </a:solidFill>
              </a:rPr>
              <a:t>B</a:t>
            </a:r>
            <a:r>
              <a:rPr sz="4500" spc="-5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h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65" dirty="0">
                <a:solidFill>
                  <a:srgbClr val="171717"/>
                </a:solidFill>
              </a:rPr>
              <a:t>A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305" dirty="0">
                <a:solidFill>
                  <a:srgbClr val="171717"/>
                </a:solidFill>
              </a:rPr>
              <a:t>r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5" dirty="0">
                <a:solidFill>
                  <a:srgbClr val="171717"/>
                </a:solidFill>
              </a:rPr>
              <a:t>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506984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T</a:t>
            </a:r>
            <a:r>
              <a:rPr spc="15" dirty="0"/>
              <a:t>e</a:t>
            </a:r>
            <a:r>
              <a:rPr spc="-80" dirty="0"/>
              <a:t>s</a:t>
            </a:r>
            <a:r>
              <a:rPr spc="35" dirty="0"/>
              <a:t>t</a:t>
            </a:r>
            <a:r>
              <a:rPr spc="25" dirty="0"/>
              <a:t>i</a:t>
            </a:r>
            <a:r>
              <a:rPr spc="-40" dirty="0"/>
              <a:t>n</a:t>
            </a:r>
            <a:r>
              <a:rPr spc="110" dirty="0"/>
              <a:t>g</a:t>
            </a:r>
            <a:r>
              <a:rPr spc="-114" dirty="0"/>
              <a:t> </a:t>
            </a:r>
            <a:r>
              <a:rPr spc="-80" dirty="0"/>
              <a:t>s</a:t>
            </a:r>
            <a:r>
              <a:rPr spc="35" dirty="0"/>
              <a:t>t</a:t>
            </a:r>
            <a:r>
              <a:rPr spc="-45" dirty="0"/>
              <a:t>a</a:t>
            </a:r>
            <a:r>
              <a:rPr dirty="0"/>
              <a:t>t</a:t>
            </a:r>
            <a:r>
              <a:rPr spc="15" dirty="0"/>
              <a:t>e</a:t>
            </a:r>
            <a:r>
              <a:rPr spc="-120" dirty="0"/>
              <a:t> </a:t>
            </a:r>
            <a:r>
              <a:rPr spc="-50" dirty="0"/>
              <a:t>v</a:t>
            </a:r>
            <a:r>
              <a:rPr spc="-140" dirty="0"/>
              <a:t>s.</a:t>
            </a:r>
            <a:r>
              <a:rPr spc="-114" dirty="0"/>
              <a:t> </a:t>
            </a:r>
            <a:r>
              <a:rPr dirty="0"/>
              <a:t>t</a:t>
            </a:r>
            <a:r>
              <a:rPr spc="15" dirty="0"/>
              <a:t>e</a:t>
            </a:r>
            <a:r>
              <a:rPr spc="-80" dirty="0"/>
              <a:t>s</a:t>
            </a:r>
            <a:r>
              <a:rPr spc="35" dirty="0"/>
              <a:t>t</a:t>
            </a:r>
            <a:r>
              <a:rPr spc="25" dirty="0"/>
              <a:t>i</a:t>
            </a:r>
            <a:r>
              <a:rPr spc="-40" dirty="0"/>
              <a:t>n</a:t>
            </a:r>
            <a:r>
              <a:rPr spc="110" dirty="0"/>
              <a:t>g</a:t>
            </a:r>
            <a:r>
              <a:rPr spc="-114" dirty="0"/>
              <a:t> </a:t>
            </a:r>
            <a:r>
              <a:rPr spc="110" dirty="0"/>
              <a:t>b</a:t>
            </a:r>
            <a:r>
              <a:rPr spc="15" dirty="0"/>
              <a:t>e</a:t>
            </a:r>
            <a:r>
              <a:rPr spc="-40" dirty="0"/>
              <a:t>h</a:t>
            </a:r>
            <a:r>
              <a:rPr spc="-80" dirty="0"/>
              <a:t>a</a:t>
            </a:r>
            <a:r>
              <a:rPr dirty="0"/>
              <a:t>v</a:t>
            </a:r>
            <a:r>
              <a:rPr spc="25" dirty="0"/>
              <a:t>i</a:t>
            </a:r>
            <a:r>
              <a:rPr spc="114" dirty="0"/>
              <a:t>o</a:t>
            </a:r>
            <a:r>
              <a:rPr spc="-35" dirty="0"/>
              <a:t>r</a:t>
            </a:r>
            <a:endParaRPr spc="-35" dirty="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pc="15" dirty="0"/>
              <a:t>Verifying</a:t>
            </a:r>
            <a:r>
              <a:rPr spc="-150" dirty="0"/>
              <a:t> </a:t>
            </a:r>
            <a:r>
              <a:rPr spc="20" dirty="0"/>
              <a:t>mocks</a:t>
            </a:r>
            <a:endParaRPr spc="20" dirty="0"/>
          </a:p>
          <a:p>
            <a:pPr marL="12700" marR="334645">
              <a:lnSpc>
                <a:spcPct val="16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30" dirty="0"/>
              <a:t> </a:t>
            </a:r>
            <a:r>
              <a:rPr spc="-15" dirty="0"/>
              <a:t>matchers</a:t>
            </a:r>
            <a:r>
              <a:rPr spc="-135" dirty="0"/>
              <a:t> </a:t>
            </a:r>
            <a:r>
              <a:rPr spc="35" dirty="0"/>
              <a:t>for</a:t>
            </a:r>
            <a:r>
              <a:rPr spc="-135" dirty="0"/>
              <a:t> </a:t>
            </a:r>
            <a:r>
              <a:rPr spc="20" dirty="0"/>
              <a:t>verification </a:t>
            </a:r>
            <a:r>
              <a:rPr spc="-830" dirty="0"/>
              <a:t> </a:t>
            </a:r>
            <a:r>
              <a:rPr spc="25" dirty="0"/>
              <a:t>Argument</a:t>
            </a:r>
            <a:r>
              <a:rPr spc="-125" dirty="0"/>
              <a:t> </a:t>
            </a:r>
            <a:r>
              <a:rPr spc="30" dirty="0"/>
              <a:t>captors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009" y="4543044"/>
            <a:ext cx="2527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4832" y="4543044"/>
            <a:ext cx="2994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Behavior-based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7478" y="517652"/>
            <a:ext cx="752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85" dirty="0">
                <a:solidFill>
                  <a:srgbClr val="404040"/>
                </a:solidFill>
              </a:rPr>
              <a:t>S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5" dirty="0">
                <a:solidFill>
                  <a:srgbClr val="404040"/>
                </a:solidFill>
              </a:rPr>
              <a:t>h</a:t>
            </a:r>
            <a:r>
              <a:rPr sz="3600" spc="-175" dirty="0">
                <a:solidFill>
                  <a:srgbClr val="404040"/>
                </a:solidFill>
              </a:rPr>
              <a:t>a</a:t>
            </a:r>
            <a:r>
              <a:rPr sz="3600" spc="-4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70176" y="1828800"/>
            <a:ext cx="2164079" cy="24323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9" y="1828800"/>
            <a:ext cx="2398776" cy="24323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1" y="914400"/>
                </a:lnTo>
                <a:lnTo>
                  <a:pt x="7917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1" y="914400"/>
                </a:lnTo>
                <a:lnTo>
                  <a:pt x="7917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1" y="914400"/>
                </a:lnTo>
                <a:lnTo>
                  <a:pt x="7917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5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171" y="914399"/>
                </a:lnTo>
                <a:lnTo>
                  <a:pt x="79171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8548370" cy="251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unit-under-test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correct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97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examine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unit-under-test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once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functionality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been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exercised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phases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reminder: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exercise,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 panose="020B0604030504040204"/>
                <a:cs typeface="Verdana" panose="020B0604030504040204"/>
              </a:rPr>
              <a:t>verify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teardown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81987" y="517652"/>
            <a:ext cx="2940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85" dirty="0">
                <a:solidFill>
                  <a:srgbClr val="404040"/>
                </a:solidFill>
              </a:rPr>
              <a:t>S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5387340"/>
            <a:ext cx="2172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Classical,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Detroit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048" y="1895855"/>
            <a:ext cx="786383" cy="7802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19" y="2983992"/>
            <a:ext cx="701040" cy="7894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048" y="4078223"/>
            <a:ext cx="786383" cy="7863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048" y="5169408"/>
            <a:ext cx="786383" cy="789431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4" y="1308100"/>
            <a:ext cx="4232275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Collaborator collab = new </a:t>
            </a:r>
            <a:r>
              <a:rPr sz="2200" spc="-13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Collaborator()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4" y="2551684"/>
            <a:ext cx="3895725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UnitUnderTest uut = new </a:t>
            </a:r>
            <a:r>
              <a:rPr sz="2200" spc="-13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UnitUnderTest(collab)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94" y="4115308"/>
            <a:ext cx="4569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2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22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uut.exercise()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994" y="5017516"/>
            <a:ext cx="339153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assertSomething(res)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750315"/>
            <a:ext cx="483489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"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Typical</a:t>
            </a:r>
            <a:r>
              <a:rPr sz="22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State-testing</a:t>
            </a:r>
            <a:r>
              <a:rPr sz="2200" spc="-1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Pseudocode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Verdana" panose="020B0604030504040204"/>
              <a:cs typeface="Verdana" panose="020B0604030504040204"/>
            </a:endParaRPr>
          </a:p>
          <a:p>
            <a:pPr marL="297180" marR="334010" indent="-284480">
              <a:lnSpc>
                <a:spcPct val="76000"/>
              </a:lnSpc>
              <a:spcBef>
                <a:spcPts val="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Setup: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non-mock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collaborator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object(s)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2615691"/>
            <a:ext cx="3409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p: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425" y="4228084"/>
            <a:ext cx="1475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3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Exercise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6425" y="5105908"/>
            <a:ext cx="444500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7180" marR="5080" indent="-284480">
              <a:lnSpc>
                <a:spcPct val="102000"/>
              </a:lnSpc>
              <a:spcBef>
                <a:spcPts val="151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Teardown: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doesn’t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explicit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1" y="914400"/>
                </a:lnTo>
                <a:lnTo>
                  <a:pt x="7917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1" y="914400"/>
                </a:lnTo>
                <a:lnTo>
                  <a:pt x="7917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1" y="914400"/>
                </a:lnTo>
                <a:lnTo>
                  <a:pt x="7917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5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171" y="914399"/>
                </a:lnTo>
                <a:lnTo>
                  <a:pt x="79171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Verifying</a:t>
            </a:r>
            <a:r>
              <a:rPr spc="-105" dirty="0"/>
              <a:t> </a:t>
            </a:r>
            <a:r>
              <a:rPr dirty="0"/>
              <a:t>that</a:t>
            </a:r>
            <a:r>
              <a:rPr spc="-95" dirty="0"/>
              <a:t> </a:t>
            </a:r>
            <a:r>
              <a:rPr spc="5" dirty="0"/>
              <a:t>the</a:t>
            </a:r>
            <a:r>
              <a:rPr spc="-90" dirty="0"/>
              <a:t> </a:t>
            </a:r>
            <a:r>
              <a:rPr spc="-15" dirty="0"/>
              <a:t>unit-under-test</a:t>
            </a:r>
            <a:r>
              <a:rPr spc="-90" dirty="0"/>
              <a:t> </a:t>
            </a:r>
            <a:r>
              <a:rPr spc="10" dirty="0"/>
              <a:t>calls</a:t>
            </a:r>
            <a:r>
              <a:rPr spc="-100" dirty="0"/>
              <a:t> </a:t>
            </a:r>
            <a:r>
              <a:rPr spc="5" dirty="0"/>
              <a:t>certain</a:t>
            </a:r>
            <a:r>
              <a:rPr spc="-105" dirty="0"/>
              <a:t> </a:t>
            </a:r>
            <a:r>
              <a:rPr spc="15" dirty="0"/>
              <a:t>methods</a:t>
            </a:r>
            <a:r>
              <a:rPr spc="-95" dirty="0"/>
              <a:t> </a:t>
            </a:r>
            <a:r>
              <a:rPr spc="25" dirty="0"/>
              <a:t>correctly</a:t>
            </a:r>
            <a:endParaRPr spc="25" dirty="0"/>
          </a:p>
          <a:p>
            <a:pPr marL="1071245">
              <a:lnSpc>
                <a:spcPct val="100000"/>
              </a:lnSpc>
            </a:pPr>
            <a:endParaRPr sz="2500"/>
          </a:p>
          <a:p>
            <a:pPr marL="1083945" marR="5080">
              <a:lnSpc>
                <a:spcPct val="100000"/>
              </a:lnSpc>
              <a:spcBef>
                <a:spcPts val="1975"/>
              </a:spcBef>
            </a:pPr>
            <a:r>
              <a:rPr spc="5" dirty="0"/>
              <a:t>The</a:t>
            </a:r>
            <a:r>
              <a:rPr spc="-95" dirty="0"/>
              <a:t> </a:t>
            </a:r>
            <a:r>
              <a:rPr spc="15" dirty="0"/>
              <a:t>checks</a:t>
            </a:r>
            <a:r>
              <a:rPr spc="-95" dirty="0"/>
              <a:t> </a:t>
            </a:r>
            <a:r>
              <a:rPr spc="-30" dirty="0"/>
              <a:t>are</a:t>
            </a:r>
            <a:r>
              <a:rPr spc="-95" dirty="0"/>
              <a:t> </a:t>
            </a:r>
            <a:r>
              <a:rPr spc="10" dirty="0"/>
              <a:t>also</a:t>
            </a:r>
            <a:r>
              <a:rPr spc="-95" dirty="0"/>
              <a:t> </a:t>
            </a:r>
            <a:r>
              <a:rPr spc="15" dirty="0"/>
              <a:t>carried</a:t>
            </a:r>
            <a:r>
              <a:rPr spc="-100" dirty="0"/>
              <a:t> </a:t>
            </a:r>
            <a:r>
              <a:rPr spc="30" dirty="0"/>
              <a:t>out</a:t>
            </a:r>
            <a:r>
              <a:rPr spc="-95" dirty="0"/>
              <a:t> </a:t>
            </a:r>
            <a:r>
              <a:rPr spc="-5" dirty="0"/>
              <a:t>at</a:t>
            </a:r>
            <a:r>
              <a:rPr spc="-90" dirty="0"/>
              <a:t> </a:t>
            </a:r>
            <a:r>
              <a:rPr spc="15" dirty="0"/>
              <a:t>verification</a:t>
            </a:r>
            <a:r>
              <a:rPr spc="-100" dirty="0"/>
              <a:t> </a:t>
            </a:r>
            <a:r>
              <a:rPr spc="-30" dirty="0"/>
              <a:t>stage.</a:t>
            </a:r>
            <a:r>
              <a:rPr spc="-100" dirty="0"/>
              <a:t> </a:t>
            </a:r>
            <a:r>
              <a:rPr spc="30" dirty="0"/>
              <a:t>Often</a:t>
            </a:r>
            <a:r>
              <a:rPr spc="-100" dirty="0"/>
              <a:t> </a:t>
            </a:r>
            <a:r>
              <a:rPr spc="5" dirty="0"/>
              <a:t>used</a:t>
            </a:r>
            <a:r>
              <a:rPr spc="-100" dirty="0"/>
              <a:t> </a:t>
            </a:r>
            <a:r>
              <a:rPr spc="-5" dirty="0"/>
              <a:t>in </a:t>
            </a:r>
            <a:r>
              <a:rPr spc="-690" dirty="0"/>
              <a:t> </a:t>
            </a:r>
            <a:r>
              <a:rPr spc="25" dirty="0"/>
              <a:t>combination</a:t>
            </a:r>
            <a:r>
              <a:rPr spc="-110" dirty="0"/>
              <a:t> </a:t>
            </a:r>
            <a:r>
              <a:rPr spc="25" dirty="0"/>
              <a:t>with</a:t>
            </a:r>
            <a:r>
              <a:rPr spc="-114" dirty="0"/>
              <a:t> </a:t>
            </a:r>
            <a:r>
              <a:rPr spc="-5" dirty="0"/>
              <a:t>state-based</a:t>
            </a:r>
            <a:r>
              <a:rPr spc="-110" dirty="0"/>
              <a:t> </a:t>
            </a:r>
            <a:r>
              <a:rPr spc="10" dirty="0"/>
              <a:t>testing</a:t>
            </a:r>
            <a:endParaRPr spc="10" dirty="0"/>
          </a:p>
          <a:p>
            <a:pPr marL="1071245">
              <a:lnSpc>
                <a:spcPct val="100000"/>
              </a:lnSpc>
            </a:pPr>
            <a:endParaRPr sz="2500"/>
          </a:p>
          <a:p>
            <a:pPr marL="1083945">
              <a:lnSpc>
                <a:spcPct val="100000"/>
              </a:lnSpc>
              <a:spcBef>
                <a:spcPts val="1955"/>
              </a:spcBef>
            </a:pPr>
            <a:r>
              <a:rPr spc="30" dirty="0"/>
              <a:t>Mocks</a:t>
            </a:r>
            <a:r>
              <a:rPr spc="-120" dirty="0"/>
              <a:t> </a:t>
            </a:r>
            <a:r>
              <a:rPr spc="-20" dirty="0"/>
              <a:t>always</a:t>
            </a:r>
            <a:r>
              <a:rPr spc="-114" dirty="0"/>
              <a:t> </a:t>
            </a:r>
            <a:r>
              <a:rPr spc="-20" dirty="0"/>
              <a:t>use</a:t>
            </a:r>
            <a:r>
              <a:rPr spc="-114" dirty="0"/>
              <a:t> </a:t>
            </a:r>
            <a:r>
              <a:rPr spc="-5" dirty="0"/>
              <a:t>this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6031" y="517652"/>
            <a:ext cx="375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</a:rPr>
              <a:t>T</a:t>
            </a:r>
            <a:r>
              <a:rPr sz="3600" spc="3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30" dirty="0">
                <a:solidFill>
                  <a:srgbClr val="404040"/>
                </a:solidFill>
              </a:rPr>
              <a:t>B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5" dirty="0">
                <a:solidFill>
                  <a:srgbClr val="404040"/>
                </a:solidFill>
              </a:rPr>
              <a:t>h</a:t>
            </a:r>
            <a:r>
              <a:rPr sz="3600" spc="-175" dirty="0">
                <a:solidFill>
                  <a:srgbClr val="404040"/>
                </a:solidFill>
              </a:rPr>
              <a:t>a</a:t>
            </a:r>
            <a:r>
              <a:rPr sz="3600" spc="-4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5387340"/>
            <a:ext cx="2124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Mockist,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London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144" y="1892807"/>
            <a:ext cx="774192" cy="7863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4136135"/>
            <a:ext cx="786383" cy="6705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19" y="2983992"/>
            <a:ext cx="701040" cy="7894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048" y="5169408"/>
            <a:ext cx="786383" cy="789431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4" y="1308100"/>
            <a:ext cx="4232275" cy="12630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Collaborator mockCollab = </a:t>
            </a:r>
            <a:r>
              <a:rPr sz="2200" spc="-13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mock(Collaborator.class)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mockCollab.expectation()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4" y="3112515"/>
            <a:ext cx="4232275" cy="69024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UnitUnderTest uut = new </a:t>
            </a:r>
            <a:r>
              <a:rPr sz="2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UnitUnderTest(mockCollab)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94" y="4685284"/>
            <a:ext cx="4569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2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</a:t>
            </a:r>
            <a:r>
              <a:rPr sz="22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uut.exercise()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994" y="5575300"/>
            <a:ext cx="305435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verify(mockCollab)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teardown()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750315"/>
            <a:ext cx="4182110" cy="2555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595755" marR="5080" indent="-839470">
              <a:lnSpc>
                <a:spcPct val="102000"/>
              </a:lnSpc>
              <a:spcBef>
                <a:spcPts val="50"/>
              </a:spcBef>
            </a:pPr>
            <a:r>
              <a:rPr sz="2200" spc="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Typical</a:t>
            </a:r>
            <a:r>
              <a:rPr sz="2200" spc="-1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Behavior-testing </a:t>
            </a:r>
            <a:r>
              <a:rPr sz="2200" spc="-7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Pseudocode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297180" marR="326390" indent="-284480">
              <a:lnSpc>
                <a:spcPct val="76000"/>
              </a:lnSpc>
              <a:spcBef>
                <a:spcPts val="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Setup: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collaborator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object(s)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p: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p: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4468876"/>
            <a:ext cx="1475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3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Exercise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425" y="5334508"/>
            <a:ext cx="444500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Verify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7180" marR="5080" indent="-284480">
              <a:lnSpc>
                <a:spcPts val="2590"/>
              </a:lnSpc>
              <a:spcBef>
                <a:spcPts val="178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Teardown: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doesn’t </a:t>
            </a:r>
            <a:r>
              <a:rPr sz="2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explicit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224532"/>
            <a:ext cx="497776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Let’s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carry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verification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164080">
              <a:lnSpc>
                <a:spcPct val="163000"/>
              </a:lnSpc>
              <a:spcBef>
                <a:spcPts val="25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matchers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Argument</a:t>
            </a:r>
            <a:r>
              <a:rPr sz="24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captors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08120" marR="5080">
              <a:lnSpc>
                <a:spcPct val="101000"/>
              </a:lnSpc>
              <a:spcBef>
                <a:spcPts val="75"/>
              </a:spcBef>
            </a:pPr>
            <a:r>
              <a:rPr spc="30" dirty="0"/>
              <a:t>Compared</a:t>
            </a:r>
            <a:r>
              <a:rPr spc="-125" dirty="0"/>
              <a:t> </a:t>
            </a:r>
            <a:r>
              <a:rPr spc="-15" dirty="0"/>
              <a:t>state</a:t>
            </a:r>
            <a:r>
              <a:rPr spc="-125" dirty="0"/>
              <a:t> </a:t>
            </a:r>
            <a:r>
              <a:rPr spc="10" dirty="0"/>
              <a:t>testing</a:t>
            </a:r>
            <a:r>
              <a:rPr spc="-120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15" dirty="0"/>
              <a:t>behavior </a:t>
            </a:r>
            <a:r>
              <a:rPr spc="-830" dirty="0"/>
              <a:t> </a:t>
            </a:r>
            <a:r>
              <a:rPr spc="10" dirty="0"/>
              <a:t>testing</a:t>
            </a:r>
            <a:endParaRPr spc="10" dirty="0"/>
          </a:p>
          <a:p>
            <a:pPr marL="4008120" marR="191770">
              <a:lnSpc>
                <a:spcPct val="162000"/>
              </a:lnSpc>
              <a:spcBef>
                <a:spcPts val="25"/>
              </a:spcBef>
            </a:pPr>
            <a:r>
              <a:rPr spc="110" dirty="0"/>
              <a:t>Added</a:t>
            </a:r>
            <a:r>
              <a:rPr spc="-140" dirty="0"/>
              <a:t> </a:t>
            </a:r>
            <a:r>
              <a:rPr spc="15" dirty="0"/>
              <a:t>behavior</a:t>
            </a:r>
            <a:r>
              <a:rPr spc="-140" dirty="0"/>
              <a:t> </a:t>
            </a:r>
            <a:r>
              <a:rPr spc="20" dirty="0"/>
              <a:t>verification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-15" dirty="0"/>
              <a:t>tests </a:t>
            </a:r>
            <a:r>
              <a:rPr spc="-830" dirty="0"/>
              <a:t> </a:t>
            </a:r>
            <a:r>
              <a:rPr spc="30" dirty="0"/>
              <a:t>Used </a:t>
            </a:r>
            <a:r>
              <a:rPr spc="-15" dirty="0"/>
              <a:t>matchers </a:t>
            </a:r>
            <a:r>
              <a:rPr spc="35" dirty="0"/>
              <a:t>for </a:t>
            </a:r>
            <a:r>
              <a:rPr spc="20" dirty="0"/>
              <a:t>verification </a:t>
            </a:r>
            <a:r>
              <a:rPr spc="25" dirty="0"/>
              <a:t> Argument</a:t>
            </a:r>
            <a:r>
              <a:rPr spc="-125" dirty="0"/>
              <a:t> </a:t>
            </a:r>
            <a:r>
              <a:rPr spc="30" dirty="0"/>
              <a:t>captors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WPS Presentation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Courier New</vt:lpstr>
      <vt:lpstr>Lucida Sans Unicode</vt:lpstr>
      <vt:lpstr>Microsoft YaHei</vt:lpstr>
      <vt:lpstr>Arial Unicode MS</vt:lpstr>
      <vt:lpstr>Calibri</vt:lpstr>
      <vt:lpstr>Office Theme</vt:lpstr>
      <vt:lpstr>Verifying That Mocked Methods  Behave Accordingly</vt:lpstr>
      <vt:lpstr>Using matchers for verification  Argument captors</vt:lpstr>
      <vt:lpstr>Testing State vs. Testing Behavior</vt:lpstr>
      <vt:lpstr>Testing State</vt:lpstr>
      <vt:lpstr>PowerPoint 演示文稿</vt:lpstr>
      <vt:lpstr>Testing Behavior</vt:lpstr>
      <vt:lpstr>PowerPoint 演示文稿</vt:lpstr>
      <vt:lpstr>PowerPoint 演示文稿</vt:lpstr>
      <vt:lpstr>Added behavior verification to tests  Used matchers for verification  Argument captors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That Mocked Methods  Behave Accordingly</dc:title>
  <dc:creator/>
  <cp:lastModifiedBy>Steve Sam</cp:lastModifiedBy>
  <cp:revision>1</cp:revision>
  <dcterms:created xsi:type="dcterms:W3CDTF">2021-10-15T15:34:43Z</dcterms:created>
  <dcterms:modified xsi:type="dcterms:W3CDTF">2021-10-15T15:34:44Z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4879F7A58AF64DF0B76F24D512512A75</vt:lpwstr>
  </property>
  <property fmtid="{D5CDD505-2E9C-101B-9397-08002B2CF9AE}" pid="3" name="KSOProductBuildVer">
    <vt:lpwstr>1033-11.2.0.10323</vt:lpwstr>
  </property>
</Properties>
</file>