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60779"/>
            <a:ext cx="37014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8898" y="1535684"/>
            <a:ext cx="6390640" cy="245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4270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d</a:t>
            </a:r>
            <a:r>
              <a:rPr sz="4500" spc="-290" dirty="0">
                <a:solidFill>
                  <a:srgbClr val="171717"/>
                </a:solidFill>
              </a:rPr>
              <a:t>v</a:t>
            </a:r>
            <a:r>
              <a:rPr sz="4500" spc="-18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90" dirty="0">
                <a:solidFill>
                  <a:srgbClr val="171717"/>
                </a:solidFill>
              </a:rPr>
              <a:t>hn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q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20" y="4658867"/>
            <a:ext cx="19196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Pluggable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abstraction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5592" y="517652"/>
            <a:ext cx="7233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So</a:t>
            </a:r>
            <a:r>
              <a:rPr sz="3600" spc="-25" dirty="0">
                <a:solidFill>
                  <a:srgbClr val="404040"/>
                </a:solidFill>
              </a:rPr>
              <a:t>l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50" dirty="0">
                <a:solidFill>
                  <a:srgbClr val="404040"/>
                </a:solidFill>
              </a:rPr>
              <a:t>t</a:t>
            </a:r>
            <a:r>
              <a:rPr sz="3600" spc="-30" dirty="0">
                <a:solidFill>
                  <a:srgbClr val="404040"/>
                </a:solidFill>
              </a:rPr>
              <a:t>i</a:t>
            </a:r>
            <a:r>
              <a:rPr sz="3600" spc="15" dirty="0">
                <a:solidFill>
                  <a:srgbClr val="404040"/>
                </a:solidFill>
              </a:rPr>
              <a:t>o</a:t>
            </a:r>
            <a:r>
              <a:rPr sz="3600" spc="20" dirty="0">
                <a:solidFill>
                  <a:srgbClr val="404040"/>
                </a:solidFill>
              </a:rPr>
              <a:t>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250" dirty="0">
                <a:solidFill>
                  <a:srgbClr val="404040"/>
                </a:solidFill>
              </a:rPr>
              <a:t>T</a:t>
            </a:r>
            <a:r>
              <a:rPr sz="3600" spc="55" dirty="0">
                <a:solidFill>
                  <a:srgbClr val="404040"/>
                </a:solidFill>
              </a:rPr>
              <a:t>w</a:t>
            </a:r>
            <a:r>
              <a:rPr sz="3600" spc="-380" dirty="0">
                <a:solidFill>
                  <a:srgbClr val="404040"/>
                </a:solidFill>
              </a:rPr>
              <a:t>o</a:t>
            </a:r>
            <a:r>
              <a:rPr sz="3600" spc="-280" dirty="0">
                <a:solidFill>
                  <a:srgbClr val="404040"/>
                </a:solidFill>
              </a:rPr>
              <a:t>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30" dirty="0">
                <a:solidFill>
                  <a:srgbClr val="404040"/>
                </a:solidFill>
              </a:rPr>
              <a:t>J</a:t>
            </a:r>
            <a:r>
              <a:rPr sz="3600" spc="-180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v</a:t>
            </a:r>
            <a:r>
              <a:rPr sz="3600" spc="-110" dirty="0">
                <a:solidFill>
                  <a:srgbClr val="404040"/>
                </a:solidFill>
              </a:rPr>
              <a:t>a’</a:t>
            </a:r>
            <a:r>
              <a:rPr sz="3600" spc="-125" dirty="0">
                <a:solidFill>
                  <a:srgbClr val="404040"/>
                </a:solidFill>
              </a:rPr>
              <a:t>s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145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155" dirty="0">
                <a:solidFill>
                  <a:srgbClr val="404040"/>
                </a:solidFill>
              </a:rPr>
              <a:t>o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-114" dirty="0">
                <a:solidFill>
                  <a:srgbClr val="404040"/>
                </a:solidFill>
              </a:rPr>
              <a:t>k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5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25" dirty="0">
                <a:solidFill>
                  <a:srgbClr val="404040"/>
                </a:solidFill>
              </a:rPr>
              <a:t>s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667787" y="4658867"/>
            <a:ext cx="20967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useful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making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2103" y="4658867"/>
            <a:ext cx="215328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24130" indent="-11430" algn="just">
              <a:lnSpc>
                <a:spcPct val="100000"/>
              </a:lnSpc>
              <a:spcBef>
                <a:spcPts val="100"/>
              </a:spcBef>
            </a:pPr>
            <a:r>
              <a:rPr sz="2000" u="sng" spc="-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h</a:t>
            </a:r>
            <a:r>
              <a:rPr sz="20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tt</a:t>
            </a:r>
            <a:r>
              <a:rPr sz="2000" u="sng" spc="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2000" u="sng" spc="-20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s:</a:t>
            </a:r>
            <a:r>
              <a:rPr sz="2000" u="sng" spc="1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//</a:t>
            </a:r>
            <a:r>
              <a:rPr sz="2000" u="sng" spc="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2000" u="sng" spc="-14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2000" u="sng" spc="-10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.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-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2000" u="sng" spc="-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cle.com/javase/ </a:t>
            </a:r>
            <a:r>
              <a:rPr sz="2000" spc="-6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spc="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8/docs/api/java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290" marR="5080" indent="-22225" algn="just">
              <a:lnSpc>
                <a:spcPct val="100000"/>
              </a:lnSpc>
            </a:pPr>
            <a:r>
              <a:rPr sz="2000" u="sng" spc="1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20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sng" spc="2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sng" spc="-1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me</a:t>
            </a:r>
            <a:r>
              <a:rPr sz="2000" u="sng" spc="1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2000" u="sng" spc="7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2000" u="sng" spc="2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2000" u="sng" spc="-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k</a:t>
            </a:r>
            <a:r>
              <a:rPr sz="2000" u="sng" spc="-1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.</a:t>
            </a:r>
            <a:r>
              <a:rPr sz="2000" u="sng" spc="-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h</a:t>
            </a:r>
            <a:r>
              <a:rPr sz="20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sng" spc="-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m 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spc="2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(since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1.8)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6570" y="4658867"/>
            <a:ext cx="19932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 marR="5080" indent="-548005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Let’s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action!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944" y="1868423"/>
            <a:ext cx="2505456" cy="25847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8623" y="1905000"/>
            <a:ext cx="2505455" cy="25115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2303" y="1908048"/>
            <a:ext cx="2508504" cy="25054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7" y="2593848"/>
            <a:ext cx="2508504" cy="113385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596388"/>
            <a:ext cx="5122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deals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42194" y="517652"/>
            <a:ext cx="522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Mocking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Final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8342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final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now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(since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2.1.0)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7835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methods/classes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non-final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4981955"/>
            <a:ext cx="8640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‘/mockito-extensions/org.mockito.plugins.MockMaker’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‘mock-maker-inline’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" y="3639311"/>
            <a:ext cx="883919" cy="402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4837176"/>
            <a:ext cx="853440" cy="862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048" y="1981200"/>
            <a:ext cx="786383" cy="85953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69594" y="517652"/>
            <a:ext cx="516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Selective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Partial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Mocks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8697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turn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selectively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enabling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578600" cy="176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SomeType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spy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spy(SomeType.class);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SomeType mock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mock(SomeType.class);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when(mock.someMethod).</a:t>
            </a: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thenCallRealMethod();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" y="2109216"/>
            <a:ext cx="883919" cy="6035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3407664"/>
            <a:ext cx="862584" cy="8625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5065776"/>
            <a:ext cx="883919" cy="40233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940" y="533400"/>
            <a:ext cx="10866120" cy="5307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More</a:t>
            </a:r>
            <a:r>
              <a:rPr spc="-150" dirty="0"/>
              <a:t> </a:t>
            </a:r>
            <a:r>
              <a:rPr spc="20" dirty="0"/>
              <a:t>verification</a:t>
            </a:r>
            <a:r>
              <a:rPr spc="-145" dirty="0"/>
              <a:t> </a:t>
            </a:r>
            <a:r>
              <a:rPr spc="40" dirty="0"/>
              <a:t>toolkit</a:t>
            </a:r>
            <a:endParaRPr spc="4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9880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pc="-20" dirty="0"/>
              <a:t>verifyNoMoreInteractions</a:t>
            </a:r>
            <a:endParaRPr spc="-20" dirty="0"/>
          </a:p>
          <a:p>
            <a:pPr marL="598170" marR="5080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pc="-20" dirty="0"/>
              <a:t>verifyNoMoreInteractions(ignoreStubs </a:t>
            </a:r>
            <a:r>
              <a:rPr spc="-830" dirty="0"/>
              <a:t> </a:t>
            </a:r>
            <a:r>
              <a:rPr spc="-114" dirty="0"/>
              <a:t>(…)</a:t>
            </a:r>
            <a:endParaRPr spc="-114" dirty="0"/>
          </a:p>
          <a:p>
            <a:pPr marL="12700" marR="2872740">
              <a:lnSpc>
                <a:spcPct val="163000"/>
              </a:lnSpc>
            </a:pPr>
            <a:r>
              <a:rPr spc="15" dirty="0"/>
              <a:t>Partial </a:t>
            </a:r>
            <a:r>
              <a:rPr spc="20" dirty="0"/>
              <a:t>mocks </a:t>
            </a:r>
            <a:r>
              <a:rPr spc="-10" dirty="0"/>
              <a:t>(spies) </a:t>
            </a:r>
            <a:r>
              <a:rPr spc="-5" dirty="0"/>
              <a:t> </a:t>
            </a:r>
            <a:r>
              <a:rPr spc="-25" dirty="0"/>
              <a:t>Tested</a:t>
            </a:r>
            <a:r>
              <a:rPr spc="-130" dirty="0"/>
              <a:t> </a:t>
            </a:r>
            <a:r>
              <a:rPr spc="15" dirty="0"/>
              <a:t>tricky</a:t>
            </a:r>
            <a:r>
              <a:rPr spc="-135" dirty="0"/>
              <a:t> </a:t>
            </a:r>
            <a:r>
              <a:rPr dirty="0"/>
              <a:t>scenarios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2224532"/>
            <a:ext cx="62045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Partial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Dealing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difficult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7183" y="517652"/>
            <a:ext cx="5130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More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Verification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313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verifyNoMoreInteractions(mocks)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7246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stubbed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treated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interactions!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4981955"/>
            <a:ext cx="87915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verifyNoMoreInteractions(ignoreStubs(mocks))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ignores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8472" y="1981200"/>
            <a:ext cx="862584" cy="8595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3410711"/>
            <a:ext cx="883919" cy="8564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4965191"/>
            <a:ext cx="883919" cy="60655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103" y="4466844"/>
            <a:ext cx="45840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9335">
              <a:lnSpc>
                <a:spcPct val="125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Complaints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logged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console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056640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5262" y="4466844"/>
            <a:ext cx="4752975" cy="13963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Enabling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explicitly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2.X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means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ignoreStubs(…)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anymore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8518" y="517652"/>
            <a:ext cx="764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Mockito</a:t>
            </a:r>
            <a:r>
              <a:rPr sz="3600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Strictness:</a:t>
            </a:r>
            <a:r>
              <a:rPr sz="3600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Default</a:t>
            </a:r>
            <a:r>
              <a:rPr sz="3600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Modes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92807" y="1828800"/>
            <a:ext cx="2715768" cy="24323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1" y="1828800"/>
            <a:ext cx="2435352" cy="24323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636011"/>
            <a:ext cx="64008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Verify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unexpected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invocations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395" y="4658867"/>
            <a:ext cx="1988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5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real</a:t>
            </a:r>
            <a:endParaRPr sz="2925" baseline="1000">
              <a:latin typeface="Verdana" panose="020B0604030504040204"/>
              <a:cs typeface="Verdana" panose="020B0604030504040204"/>
            </a:endParaRPr>
          </a:p>
          <a:p>
            <a:pPr marL="4445" algn="ctr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6203" y="517652"/>
            <a:ext cx="3011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Partial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Mocks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642864" y="4658867"/>
            <a:ext cx="2146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963" y="4658867"/>
            <a:ext cx="2091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marR="5080" indent="-6197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Spies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partial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8529" y="4658867"/>
            <a:ext cx="21285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creates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object,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doesn’t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delegate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944" y="2374392"/>
            <a:ext cx="2505456" cy="15727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8623" y="1969007"/>
            <a:ext cx="2505455" cy="23835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2303" y="1889760"/>
            <a:ext cx="2508504" cy="25420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40" y="1831848"/>
            <a:ext cx="2301240" cy="265785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661" y="1099820"/>
            <a:ext cx="8039100" cy="386905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indent="-1270" algn="ctr">
              <a:lnSpc>
                <a:spcPct val="85000"/>
              </a:lnSpc>
              <a:spcBef>
                <a:spcPts val="955"/>
              </a:spcBef>
            </a:pP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4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sio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 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  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26050" y="2520188"/>
            <a:ext cx="538416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spies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tricky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situations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307" y="4658867"/>
            <a:ext cx="21393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cannot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methods,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such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040" y="517652"/>
            <a:ext cx="9458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So</a:t>
            </a:r>
            <a:r>
              <a:rPr sz="3600" spc="-25" dirty="0">
                <a:solidFill>
                  <a:srgbClr val="404040"/>
                </a:solidFill>
              </a:rPr>
              <a:t>l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50" dirty="0">
                <a:solidFill>
                  <a:srgbClr val="404040"/>
                </a:solidFill>
              </a:rPr>
              <a:t>t</a:t>
            </a:r>
            <a:r>
              <a:rPr sz="3600" spc="-30" dirty="0">
                <a:solidFill>
                  <a:srgbClr val="404040"/>
                </a:solidFill>
              </a:rPr>
              <a:t>i</a:t>
            </a:r>
            <a:r>
              <a:rPr sz="3600" spc="15" dirty="0">
                <a:solidFill>
                  <a:srgbClr val="404040"/>
                </a:solidFill>
              </a:rPr>
              <a:t>o</a:t>
            </a:r>
            <a:r>
              <a:rPr sz="3600" spc="20" dirty="0">
                <a:solidFill>
                  <a:srgbClr val="404040"/>
                </a:solidFill>
              </a:rPr>
              <a:t>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225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-470" dirty="0">
                <a:solidFill>
                  <a:srgbClr val="404040"/>
                </a:solidFill>
              </a:rPr>
              <a:t>e</a:t>
            </a:r>
            <a:r>
              <a:rPr sz="3600" spc="-355" dirty="0">
                <a:solidFill>
                  <a:srgbClr val="404040"/>
                </a:solidFill>
              </a:rPr>
              <a:t>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</a:t>
            </a:r>
            <a:r>
              <a:rPr sz="3600" spc="-70" dirty="0">
                <a:solidFill>
                  <a:srgbClr val="404040"/>
                </a:solidFill>
              </a:rPr>
              <a:t>h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50" dirty="0">
                <a:solidFill>
                  <a:srgbClr val="404040"/>
                </a:solidFill>
              </a:rPr>
              <a:t>P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55" dirty="0">
                <a:solidFill>
                  <a:srgbClr val="404040"/>
                </a:solidFill>
              </a:rPr>
              <a:t>w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85" dirty="0">
                <a:solidFill>
                  <a:srgbClr val="404040"/>
                </a:solidFill>
              </a:rPr>
              <a:t>M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14" dirty="0">
                <a:solidFill>
                  <a:srgbClr val="404040"/>
                </a:solidFill>
              </a:rPr>
              <a:t>k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10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r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75" dirty="0">
                <a:solidFill>
                  <a:srgbClr val="404040"/>
                </a:solidFill>
              </a:rPr>
              <a:t>m</a:t>
            </a:r>
            <a:r>
              <a:rPr sz="3600" spc="-145" dirty="0">
                <a:solidFill>
                  <a:srgbClr val="404040"/>
                </a:solidFill>
              </a:rPr>
              <a:t>e</a:t>
            </a:r>
            <a:r>
              <a:rPr sz="3600" spc="60" dirty="0">
                <a:solidFill>
                  <a:srgbClr val="404040"/>
                </a:solidFill>
              </a:rPr>
              <a:t>w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114" dirty="0">
                <a:solidFill>
                  <a:srgbClr val="404040"/>
                </a:solidFill>
              </a:rPr>
              <a:t>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640165" y="4658867"/>
            <a:ext cx="21507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useful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000" i="1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making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7028" y="4658867"/>
            <a:ext cx="2082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12065" algn="ctr">
              <a:lnSpc>
                <a:spcPct val="100000"/>
              </a:lnSpc>
              <a:spcBef>
                <a:spcPts val="100"/>
              </a:spcBef>
            </a:pPr>
            <a:r>
              <a:rPr sz="2000" u="sng" spc="-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h</a:t>
            </a:r>
            <a:r>
              <a:rPr sz="20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tt</a:t>
            </a:r>
            <a:r>
              <a:rPr sz="2000" u="sng" spc="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2000" u="sng" spc="-20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s:</a:t>
            </a:r>
            <a:r>
              <a:rPr sz="2000" u="sng" spc="1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//</a:t>
            </a:r>
            <a:r>
              <a:rPr sz="2000" u="sng" spc="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g</a:t>
            </a:r>
            <a:r>
              <a:rPr sz="2000" u="sng" spc="2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sng" spc="-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hu</a:t>
            </a:r>
            <a:r>
              <a:rPr sz="2000" u="sng" spc="6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b</a:t>
            </a:r>
            <a:r>
              <a:rPr sz="2000" u="sng" spc="-1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.</a:t>
            </a:r>
            <a:r>
              <a:rPr sz="2000" u="sng" spc="8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c </a:t>
            </a:r>
            <a:r>
              <a:rPr sz="20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6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m</a:t>
            </a:r>
            <a:r>
              <a:rPr sz="2000" u="sng" spc="2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2000" u="sng" spc="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2000" u="sng" spc="4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2000" u="sng" spc="1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u="sng" spc="-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2000" u="sng" spc="3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m</a:t>
            </a:r>
            <a:r>
              <a:rPr sz="2000" u="sng" spc="1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2000" u="sng" spc="-2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u="sng" spc="1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2000" u="sng" spc="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2000" u="sng" spc="4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2000" u="sng" spc="1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u="sng" spc="-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2000" u="sng" spc="3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m</a:t>
            </a:r>
            <a:r>
              <a:rPr sz="2000" u="sng" spc="1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sng" spc="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2000" u="sng" spc="-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k</a:t>
            </a:r>
            <a:r>
              <a:rPr sz="2000" u="sng" spc="1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2000" u="sng" spc="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2000" u="sng" spc="2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i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spc="4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ki/Mockito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5632" y="2078735"/>
            <a:ext cx="2164080" cy="21640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2303" y="2127504"/>
            <a:ext cx="2508504" cy="2066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9311" y="1831848"/>
            <a:ext cx="2167128" cy="265785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Presentation</Application>
  <PresentationFormat>On-screen Show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Tahoma</vt:lpstr>
      <vt:lpstr>Courier New</vt:lpstr>
      <vt:lpstr>Lucida Sans Unicode</vt:lpstr>
      <vt:lpstr>Microsoft YaHei</vt:lpstr>
      <vt:lpstr>Arial Unicode MS</vt:lpstr>
      <vt:lpstr>Calibri</vt:lpstr>
      <vt:lpstr>Office Theme</vt:lpstr>
      <vt:lpstr>Advanced Mocking Techniques</vt:lpstr>
      <vt:lpstr>PowerPoint 演示文稿</vt:lpstr>
      <vt:lpstr>More Verification Tools</vt:lpstr>
      <vt:lpstr>Mockito Strictness: Default Modes</vt:lpstr>
      <vt:lpstr>PowerPoint 演示文稿</vt:lpstr>
      <vt:lpstr>Partial Mocks</vt:lpstr>
      <vt:lpstr>PowerPoint 演示文稿</vt:lpstr>
      <vt:lpstr>Demo</vt:lpstr>
      <vt:lpstr>Solution One: The PowerMock Framework</vt:lpstr>
      <vt:lpstr>Solution Two: Java’s Clock Class</vt:lpstr>
      <vt:lpstr>PowerPoint 演示文稿</vt:lpstr>
      <vt:lpstr>Mocking Final Methods</vt:lpstr>
      <vt:lpstr>Selective Partial Mocks</vt:lpstr>
      <vt:lpstr>PowerPoint 演示文稿</vt:lpstr>
      <vt:lpstr>More verification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Mocking Techniques</dc:title>
  <dc:creator/>
  <cp:lastModifiedBy>Steve Sam</cp:lastModifiedBy>
  <cp:revision>3</cp:revision>
  <dcterms:created xsi:type="dcterms:W3CDTF">2021-10-16T15:30:52Z</dcterms:created>
  <dcterms:modified xsi:type="dcterms:W3CDTF">2021-10-16T17:07:35Z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4AF4FA0277D04057A01E4961652EC15D</vt:lpwstr>
  </property>
  <property fmtid="{D5CDD505-2E9C-101B-9397-08002B2CF9AE}" pid="3" name="KSOProductBuildVer">
    <vt:lpwstr>1033-11.2.0.10323</vt:lpwstr>
  </property>
</Properties>
</file>