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2"/>
  </p:notesMasterIdLst>
  <p:sldIdLst>
    <p:sldId id="256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3" r:id="rId50"/>
    <p:sldId id="334" r:id="rId51"/>
    <p:sldId id="335" r:id="rId52"/>
    <p:sldId id="336" r:id="rId53"/>
    <p:sldId id="337" r:id="rId54"/>
    <p:sldId id="338" r:id="rId55"/>
    <p:sldId id="339" r:id="rId56"/>
    <p:sldId id="340" r:id="rId57"/>
    <p:sldId id="341" r:id="rId58"/>
    <p:sldId id="345" r:id="rId59"/>
    <p:sldId id="346" r:id="rId60"/>
    <p:sldId id="347" r:id="rId61"/>
    <p:sldId id="348" r:id="rId62"/>
    <p:sldId id="349" r:id="rId63"/>
    <p:sldId id="350" r:id="rId64"/>
    <p:sldId id="351" r:id="rId65"/>
    <p:sldId id="352" r:id="rId66"/>
    <p:sldId id="353" r:id="rId67"/>
    <p:sldId id="354" r:id="rId68"/>
    <p:sldId id="330" r:id="rId69"/>
    <p:sldId id="331" r:id="rId70"/>
    <p:sldId id="332" r:id="rId7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28"/>
        <p:guide pos="21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5" Type="http://schemas.openxmlformats.org/officeDocument/2006/relationships/tableStyles" Target="tableStyles.xml"/><Relationship Id="rId74" Type="http://schemas.openxmlformats.org/officeDocument/2006/relationships/viewProps" Target="viewProps.xml"/><Relationship Id="rId73" Type="http://schemas.openxmlformats.org/officeDocument/2006/relationships/presProps" Target="presProps.xml"/><Relationship Id="rId72" Type="http://schemas.openxmlformats.org/officeDocument/2006/relationships/notesMaster" Target="notesMasters/notesMaster1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73451" y="519066"/>
            <a:ext cx="804509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6335" y="2019326"/>
            <a:ext cx="3717290" cy="221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1959" y="1549908"/>
            <a:ext cx="11052175" cy="4631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5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2470" y="1981200"/>
            <a:ext cx="1134173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>
                <a:solidFill>
                  <a:srgbClr val="101010"/>
                </a:solidFill>
              </a:rPr>
              <a:t>M</a:t>
            </a:r>
            <a:r>
              <a:rPr sz="4500" spc="-200" dirty="0">
                <a:solidFill>
                  <a:srgbClr val="101010"/>
                </a:solidFill>
              </a:rPr>
              <a:t>u</a:t>
            </a:r>
            <a:r>
              <a:rPr sz="4500" spc="-145" dirty="0">
                <a:solidFill>
                  <a:srgbClr val="101010"/>
                </a:solidFill>
              </a:rPr>
              <a:t>l</a:t>
            </a:r>
            <a:r>
              <a:rPr sz="4500" spc="-75" dirty="0">
                <a:solidFill>
                  <a:srgbClr val="101010"/>
                </a:solidFill>
              </a:rPr>
              <a:t>t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75" dirty="0">
                <a:solidFill>
                  <a:srgbClr val="101010"/>
                </a:solidFill>
              </a:rPr>
              <a:t>t</a:t>
            </a:r>
            <a:r>
              <a:rPr sz="4500" spc="-215" dirty="0">
                <a:solidFill>
                  <a:srgbClr val="101010"/>
                </a:solidFill>
              </a:rPr>
              <a:t>h</a:t>
            </a:r>
            <a:r>
              <a:rPr sz="4500" spc="-275" dirty="0">
                <a:solidFill>
                  <a:srgbClr val="101010"/>
                </a:solidFill>
              </a:rPr>
              <a:t>r</a:t>
            </a:r>
            <a:r>
              <a:rPr sz="4500" spc="-90" dirty="0">
                <a:solidFill>
                  <a:srgbClr val="101010"/>
                </a:solidFill>
              </a:rPr>
              <a:t>ea</a:t>
            </a:r>
            <a:r>
              <a:rPr sz="4500" spc="-105" dirty="0">
                <a:solidFill>
                  <a:srgbClr val="101010"/>
                </a:solidFill>
              </a:rPr>
              <a:t>d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65" dirty="0">
                <a:solidFill>
                  <a:srgbClr val="101010"/>
                </a:solidFill>
              </a:rPr>
              <a:t> </a:t>
            </a:r>
            <a:r>
              <a:rPr sz="4500" spc="-110" dirty="0">
                <a:solidFill>
                  <a:srgbClr val="101010"/>
                </a:solidFill>
              </a:rPr>
              <a:t>an</a:t>
            </a:r>
            <a:r>
              <a:rPr sz="4500" dirty="0">
                <a:solidFill>
                  <a:srgbClr val="101010"/>
                </a:solidFill>
              </a:rPr>
              <a:t>d</a:t>
            </a:r>
            <a:r>
              <a:rPr sz="4500" spc="-465" dirty="0">
                <a:solidFill>
                  <a:srgbClr val="101010"/>
                </a:solidFill>
              </a:rPr>
              <a:t> </a:t>
            </a:r>
            <a:r>
              <a:rPr sz="4500" spc="20" dirty="0">
                <a:solidFill>
                  <a:srgbClr val="101010"/>
                </a:solidFill>
              </a:rPr>
              <a:t>C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140" dirty="0">
                <a:solidFill>
                  <a:srgbClr val="101010"/>
                </a:solidFill>
              </a:rPr>
              <a:t>ncur</a:t>
            </a:r>
            <a:r>
              <a:rPr sz="4500" spc="-225" dirty="0">
                <a:solidFill>
                  <a:srgbClr val="101010"/>
                </a:solidFill>
              </a:rPr>
              <a:t>r</a:t>
            </a:r>
            <a:r>
              <a:rPr sz="4500" spc="-65" dirty="0">
                <a:solidFill>
                  <a:srgbClr val="101010"/>
                </a:solidFill>
              </a:rPr>
              <a:t>en</a:t>
            </a:r>
            <a:r>
              <a:rPr sz="4500" spc="-100" dirty="0">
                <a:solidFill>
                  <a:srgbClr val="101010"/>
                </a:solidFill>
              </a:rPr>
              <a:t>c</a:t>
            </a:r>
            <a:r>
              <a:rPr sz="4500" spc="-5" dirty="0">
                <a:solidFill>
                  <a:srgbClr val="101010"/>
                </a:solidFill>
              </a:rPr>
              <a:t>y</a:t>
            </a:r>
            <a:r>
              <a:rPr lang="en-US" sz="4500" spc="-5" dirty="0">
                <a:solidFill>
                  <a:srgbClr val="101010"/>
                </a:solidFill>
              </a:rPr>
              <a:t> - Part II</a:t>
            </a:r>
            <a:endParaRPr lang="en-US" sz="4500" spc="-5" dirty="0">
              <a:solidFill>
                <a:srgbClr val="10101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79258" y="2098302"/>
            <a:ext cx="607060" cy="269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oA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47803" y="519066"/>
            <a:ext cx="74079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Adder</a:t>
            </a:r>
            <a:r>
              <a:rPr spc="-210" dirty="0"/>
              <a:t> </a:t>
            </a:r>
            <a:r>
              <a:rPr spc="40" dirty="0"/>
              <a:t>Method</a:t>
            </a:r>
            <a:r>
              <a:rPr spc="-195" dirty="0"/>
              <a:t> </a:t>
            </a:r>
            <a:r>
              <a:rPr spc="-30" dirty="0"/>
              <a:t>Returning</a:t>
            </a:r>
            <a:r>
              <a:rPr spc="-200" dirty="0"/>
              <a:t> </a:t>
            </a:r>
            <a:r>
              <a:rPr spc="-100" dirty="0"/>
              <a:t>a</a:t>
            </a:r>
            <a:r>
              <a:rPr spc="-204" dirty="0"/>
              <a:t> </a:t>
            </a:r>
            <a:r>
              <a:rPr spc="-65" dirty="0"/>
              <a:t>Value</a:t>
            </a:r>
            <a:endParaRPr spc="-65" dirty="0"/>
          </a:p>
        </p:txBody>
      </p:sp>
      <p:sp>
        <p:nvSpPr>
          <p:cNvPr id="6" name="object 6"/>
          <p:cNvSpPr/>
          <p:nvPr/>
        </p:nvSpPr>
        <p:spPr>
          <a:xfrm>
            <a:off x="1540763" y="2069592"/>
            <a:ext cx="612775" cy="340360"/>
          </a:xfrm>
          <a:custGeom>
            <a:avLst/>
            <a:gdLst/>
            <a:ahLst/>
            <a:cxnLst/>
            <a:rect l="l" t="t" r="r" b="b"/>
            <a:pathLst>
              <a:path w="612775" h="340360">
                <a:moveTo>
                  <a:pt x="612648" y="0"/>
                </a:moveTo>
                <a:lnTo>
                  <a:pt x="0" y="0"/>
                </a:lnTo>
                <a:lnTo>
                  <a:pt x="0" y="339851"/>
                </a:lnTo>
                <a:lnTo>
                  <a:pt x="612648" y="339851"/>
                </a:lnTo>
                <a:lnTo>
                  <a:pt x="612648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88633" y="2024815"/>
            <a:ext cx="6676390" cy="3698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3258185" indent="-111760">
              <a:lnSpc>
                <a:spcPct val="131000"/>
              </a:lnSpc>
              <a:spcBef>
                <a:spcPts val="100"/>
              </a:spcBef>
              <a:tabLst>
                <a:tab pos="943610" algn="l"/>
                <a:tab pos="1496695" algn="l"/>
              </a:tabLst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	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	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 </a:t>
            </a:r>
            <a:r>
              <a:rPr sz="1600" spc="-42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0;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 line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null;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 marR="5080" indent="-111760">
              <a:lnSpc>
                <a:spcPct val="131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(BufferedReader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Files.newBufferedReader(Paths.get(inFile)))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while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((line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reader.readLine())</a:t>
            </a:r>
            <a:r>
              <a:rPr sz="1600" spc="4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!=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null)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34607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+=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Integer.parseInt(inline);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</a:pP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1600" spc="-3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</a:pPr>
            <a:endParaRPr sz="23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4" y="2164513"/>
            <a:ext cx="4082415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1936750" indent="-111760">
              <a:lnSpc>
                <a:spcPct val="131000"/>
              </a:lnSpc>
              <a:spcBef>
                <a:spcPts val="1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class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implements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Adder(String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inFile)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600" spc="-1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62298" y="519066"/>
            <a:ext cx="657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Adder</a:t>
            </a:r>
            <a:r>
              <a:rPr spc="-220" dirty="0"/>
              <a:t> </a:t>
            </a:r>
            <a:r>
              <a:rPr spc="-70" dirty="0"/>
              <a:t>Implementing</a:t>
            </a:r>
            <a:r>
              <a:rPr spc="-195" dirty="0"/>
              <a:t> </a:t>
            </a:r>
            <a:r>
              <a:rPr spc="-35" dirty="0"/>
              <a:t>Callable</a:t>
            </a:r>
            <a:endParaRPr spc="-35" dirty="0"/>
          </a:p>
        </p:txBody>
      </p:sp>
      <p:sp>
        <p:nvSpPr>
          <p:cNvPr id="6" name="object 6"/>
          <p:cNvSpPr txBox="1"/>
          <p:nvPr/>
        </p:nvSpPr>
        <p:spPr>
          <a:xfrm>
            <a:off x="2958971" y="2285901"/>
            <a:ext cx="9861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Runnable</a:t>
            </a:r>
            <a:r>
              <a:rPr sz="1600" spc="-6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847" y="3657754"/>
            <a:ext cx="5670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run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9912" y="3673961"/>
            <a:ext cx="139509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97585" algn="l"/>
              </a:tabLst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	</a:t>
            </a:r>
            <a:r>
              <a:rPr sz="24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</a:t>
            </a:r>
            <a:r>
              <a:rPr sz="2400" spc="-15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24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</a:t>
            </a:r>
            <a:endParaRPr sz="2400" baseline="20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634" y="4463455"/>
            <a:ext cx="2732405" cy="1384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787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>
              <a:lnSpc>
                <a:spcPct val="100000"/>
              </a:lnSpc>
              <a:spcBef>
                <a:spcPts val="122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e)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4" y="2139730"/>
            <a:ext cx="215074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5080" indent="-111760">
              <a:lnSpc>
                <a:spcPct val="131000"/>
              </a:lnSpc>
              <a:spcBef>
                <a:spcPts val="1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class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implements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inFile;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912" y="2881435"/>
            <a:ext cx="397129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Adder(String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inFile)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600" spc="-1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9912" y="3673961"/>
            <a:ext cx="568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62298" y="519066"/>
            <a:ext cx="657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Adder</a:t>
            </a:r>
            <a:r>
              <a:rPr spc="-220" dirty="0"/>
              <a:t> </a:t>
            </a:r>
            <a:r>
              <a:rPr spc="-70" dirty="0"/>
              <a:t>Implementing</a:t>
            </a:r>
            <a:r>
              <a:rPr spc="-195" dirty="0"/>
              <a:t> </a:t>
            </a:r>
            <a:r>
              <a:rPr spc="-35" dirty="0"/>
              <a:t>Callable</a:t>
            </a:r>
            <a:endParaRPr spc="-35" dirty="0"/>
          </a:p>
        </p:txBody>
      </p:sp>
      <p:sp>
        <p:nvSpPr>
          <p:cNvPr id="8" name="object 8"/>
          <p:cNvSpPr txBox="1"/>
          <p:nvPr/>
        </p:nvSpPr>
        <p:spPr>
          <a:xfrm>
            <a:off x="2895471" y="2215930"/>
            <a:ext cx="216281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13155" algn="l"/>
              </a:tabLst>
            </a:pPr>
            <a:r>
              <a:rPr lang="en-US"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Call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able</a:t>
            </a:r>
            <a:r>
              <a:rPr sz="1600" spc="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&lt;</a:t>
            </a:r>
            <a:r>
              <a:rPr sz="2400" spc="-7" baseline="200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Integer</a:t>
            </a:r>
            <a:r>
              <a:rPr sz="24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&gt;</a:t>
            </a:r>
            <a:r>
              <a:rPr sz="2400" spc="-6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 baseline="20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84987" y="3653377"/>
            <a:ext cx="37769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16635" algn="l"/>
                <a:tab pos="1910080" algn="l"/>
              </a:tabLst>
            </a:pP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Integer	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call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	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2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0394" y="4191182"/>
            <a:ext cx="2125345" cy="827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787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1600" spc="-4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295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32891" y="519066"/>
            <a:ext cx="5237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Start</a:t>
            </a:r>
            <a:r>
              <a:rPr spc="-245" dirty="0"/>
              <a:t> </a:t>
            </a:r>
            <a:r>
              <a:rPr spc="80" dirty="0"/>
              <a:t>Adder</a:t>
            </a:r>
            <a:r>
              <a:rPr spc="-225" dirty="0"/>
              <a:t> </a:t>
            </a:r>
            <a:r>
              <a:rPr dirty="0"/>
              <a:t>Processing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88634" y="2797594"/>
            <a:ext cx="4956175" cy="2494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ExecutorService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 = Executors.newFixedThreadPool(3);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Ebrima" panose="02000000000000000000"/>
              <a:cs typeface="Ebrima" panose="02000000000000000000"/>
            </a:endParaRPr>
          </a:p>
          <a:p>
            <a:pPr marL="124460" marR="1590675" indent="-111760">
              <a:lnSpc>
                <a:spcPct val="131000"/>
              </a:lnSpc>
              <a:spcBef>
                <a:spcPts val="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 &lt;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inFiles.length;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1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Adder(inFiles[i]);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50190">
              <a:lnSpc>
                <a:spcPct val="100000"/>
              </a:lnSpc>
              <a:spcBef>
                <a:spcPts val="66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es.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submit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113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4" y="2797594"/>
            <a:ext cx="4956175" cy="177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63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ExecutorService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Executors.newFixedThreadPool(3); </a:t>
            </a:r>
            <a:r>
              <a:rPr sz="1600" spc="-4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Future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&lt;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Integer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&gt;[]</a:t>
            </a:r>
            <a:r>
              <a:rPr sz="1600" spc="4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results</a:t>
            </a:r>
            <a:r>
              <a:rPr sz="1600" spc="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new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Future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[inFiles.length];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&lt;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inFiles.length;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new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Adder(inFiles[i]);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648" y="5022746"/>
            <a:ext cx="869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32891" y="519066"/>
            <a:ext cx="5237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Start</a:t>
            </a:r>
            <a:r>
              <a:rPr spc="-240" dirty="0"/>
              <a:t> </a:t>
            </a:r>
            <a:r>
              <a:rPr spc="80" dirty="0"/>
              <a:t>Adder</a:t>
            </a:r>
            <a:r>
              <a:rPr spc="-229" dirty="0"/>
              <a:t> </a:t>
            </a:r>
            <a:r>
              <a:rPr dirty="0"/>
              <a:t>Processing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926388" y="4651685"/>
            <a:ext cx="775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results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[i]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47332" y="4634861"/>
            <a:ext cx="17519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-7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es.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submit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4" y="2165133"/>
            <a:ext cx="5811520" cy="3759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Future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&lt;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Integer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&gt;</a:t>
            </a:r>
            <a:r>
              <a:rPr sz="1600" spc="4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result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: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results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 marR="307340">
              <a:lnSpc>
                <a:spcPct val="163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value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result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get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blocks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until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return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value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available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System.out.println(“Total: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value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 marR="5080" indent="-111760">
              <a:lnSpc>
                <a:spcPct val="163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ExecutionException</a:t>
            </a:r>
            <a:r>
              <a:rPr sz="1600" spc="5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Exception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raised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Throwable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adderEx</a:t>
            </a:r>
            <a:r>
              <a:rPr sz="1600" spc="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getCause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Get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the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exception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Do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something</a:t>
            </a:r>
            <a:r>
              <a:rPr sz="16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with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adderEx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catch(Exception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e)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Non-Adder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exceptions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es.shutdown();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93135" y="519066"/>
            <a:ext cx="6917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Retrieving</a:t>
            </a:r>
            <a:r>
              <a:rPr spc="-220" dirty="0"/>
              <a:t> </a:t>
            </a:r>
            <a:r>
              <a:rPr spc="80" dirty="0"/>
              <a:t>Adder</a:t>
            </a:r>
            <a:r>
              <a:rPr spc="-215" dirty="0"/>
              <a:t> </a:t>
            </a:r>
            <a:r>
              <a:rPr spc="-55" dirty="0"/>
              <a:t>Class</a:t>
            </a:r>
            <a:r>
              <a:rPr spc="-204" dirty="0"/>
              <a:t> </a:t>
            </a:r>
            <a:r>
              <a:rPr spc="-45" dirty="0"/>
              <a:t>Results</a:t>
            </a:r>
            <a:endParaRPr spc="-4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1591083"/>
            <a:ext cx="4565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The</a:t>
            </a:r>
            <a:r>
              <a:rPr sz="2400" spc="-16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challenge</a:t>
            </a:r>
            <a:r>
              <a:rPr sz="2400" spc="-160" dirty="0">
                <a:solidFill>
                  <a:srgbClr val="F05A28"/>
                </a:solidFill>
              </a:rPr>
              <a:t> </a:t>
            </a:r>
            <a:r>
              <a:rPr sz="2400" spc="85" dirty="0">
                <a:solidFill>
                  <a:srgbClr val="F05A28"/>
                </a:solidFill>
              </a:rPr>
              <a:t>of</a:t>
            </a:r>
            <a:r>
              <a:rPr sz="2400" spc="-155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concurrency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956843"/>
            <a:ext cx="571246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sometimes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share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problem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resources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Changes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877083"/>
            <a:ext cx="649859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Failure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problems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Receive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wrong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Crash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program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2226" y="2499387"/>
            <a:ext cx="2920365" cy="157988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00"/>
              </a:spcBef>
            </a:pP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Concurrency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20955" algn="r">
              <a:lnSpc>
                <a:spcPct val="100000"/>
              </a:lnSpc>
              <a:spcBef>
                <a:spcPts val="1800"/>
              </a:spcBef>
            </a:pPr>
            <a:r>
              <a:rPr sz="36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Issues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404" y="1681086"/>
            <a:ext cx="3957954" cy="438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 marR="1275715" indent="-123825">
              <a:lnSpc>
                <a:spcPct val="128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class BankAccount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 int 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5080" indent="-123825">
              <a:lnSpc>
                <a:spcPct val="128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BankAccount(int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startBalance)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startBalance;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1438910" indent="-123825">
              <a:lnSpc>
                <a:spcPct val="128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int getBalance()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514985" indent="-123825">
              <a:lnSpc>
                <a:spcPct val="128000"/>
              </a:lnSpc>
              <a:spcBef>
                <a:spcPts val="60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void deposit(int amount)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+=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amount;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30295" y="519066"/>
            <a:ext cx="66427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0" dirty="0"/>
              <a:t>A</a:t>
            </a:r>
            <a:r>
              <a:rPr spc="-200" dirty="0"/>
              <a:t> </a:t>
            </a:r>
            <a:r>
              <a:rPr spc="-60" dirty="0"/>
              <a:t>Simple</a:t>
            </a:r>
            <a:r>
              <a:rPr spc="-195" dirty="0"/>
              <a:t> </a:t>
            </a:r>
            <a:r>
              <a:rPr spc="-40" dirty="0"/>
              <a:t>Bank</a:t>
            </a:r>
            <a:r>
              <a:rPr spc="-210" dirty="0"/>
              <a:t> </a:t>
            </a:r>
            <a:r>
              <a:rPr spc="75" dirty="0"/>
              <a:t>Account</a:t>
            </a:r>
            <a:r>
              <a:rPr spc="-215" dirty="0"/>
              <a:t> </a:t>
            </a:r>
            <a:r>
              <a:rPr spc="-55" dirty="0"/>
              <a:t>Class</a:t>
            </a:r>
            <a:endParaRPr spc="-5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3" y="1543925"/>
            <a:ext cx="4359910" cy="4657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 marR="5080" indent="-123825">
              <a:lnSpc>
                <a:spcPct val="128000"/>
              </a:lnSpc>
              <a:spcBef>
                <a:spcPts val="9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class Worker implements Runnable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351790" indent="-123825">
              <a:lnSpc>
                <a:spcPct val="128000"/>
              </a:lnSpc>
              <a:spcBef>
                <a:spcPts val="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Worker(BankAccount account)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this.account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run()</a:t>
            </a:r>
            <a:r>
              <a:rPr sz="1800" spc="-4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&lt;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10;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384175" marR="6350">
              <a:lnSpc>
                <a:spcPct val="128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 startBalance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account.getBalance();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account.deposit(10);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38417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endBalance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account.getBalance();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28671" y="519066"/>
            <a:ext cx="8245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0" dirty="0"/>
              <a:t>A</a:t>
            </a:r>
            <a:r>
              <a:rPr spc="-200" dirty="0"/>
              <a:t> </a:t>
            </a:r>
            <a:r>
              <a:rPr spc="-55" dirty="0"/>
              <a:t>Class</a:t>
            </a:r>
            <a:r>
              <a:rPr spc="-195" dirty="0"/>
              <a:t> </a:t>
            </a:r>
            <a:r>
              <a:rPr spc="45" dirty="0"/>
              <a:t>to</a:t>
            </a:r>
            <a:r>
              <a:rPr spc="-210" dirty="0"/>
              <a:t> </a:t>
            </a:r>
            <a:r>
              <a:rPr spc="30" dirty="0"/>
              <a:t>Update</a:t>
            </a:r>
            <a:r>
              <a:rPr spc="-220" dirty="0"/>
              <a:t> </a:t>
            </a:r>
            <a:r>
              <a:rPr spc="-35" dirty="0"/>
              <a:t>the</a:t>
            </a:r>
            <a:r>
              <a:rPr spc="-200" dirty="0"/>
              <a:t> </a:t>
            </a:r>
            <a:r>
              <a:rPr spc="-40" dirty="0"/>
              <a:t>Bank</a:t>
            </a:r>
            <a:r>
              <a:rPr spc="-204" dirty="0"/>
              <a:t> </a:t>
            </a:r>
            <a:r>
              <a:rPr spc="75" dirty="0"/>
              <a:t>Account</a:t>
            </a:r>
            <a:endParaRPr spc="7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3" y="2633586"/>
            <a:ext cx="557022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ExecutorService es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Executors.newFixedThreadPool(5);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BankAccount(</a:t>
            </a:r>
            <a:r>
              <a:rPr sz="1800" spc="-5" dirty="0">
                <a:solidFill>
                  <a:srgbClr val="FF0000"/>
                </a:solidFill>
                <a:latin typeface="Ebrima" panose="02000000000000000000"/>
                <a:cs typeface="Ebrima" panose="02000000000000000000"/>
              </a:rPr>
              <a:t>100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1848" y="3685145"/>
            <a:ext cx="399669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8000"/>
              </a:lnSpc>
              <a:spcBef>
                <a:spcPts val="9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 worker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 Worker(account);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es.submit(worker);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404" y="4812830"/>
            <a:ext cx="2479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Shutdown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wait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43687" y="519066"/>
            <a:ext cx="6215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85" dirty="0"/>
              <a:t> </a:t>
            </a:r>
            <a:r>
              <a:rPr spc="20" dirty="0"/>
              <a:t>on</a:t>
            </a:r>
            <a:r>
              <a:rPr spc="-210" dirty="0"/>
              <a:t> </a:t>
            </a:r>
            <a:r>
              <a:rPr spc="-100" dirty="0"/>
              <a:t>a</a:t>
            </a:r>
            <a:r>
              <a:rPr spc="-200" dirty="0"/>
              <a:t> </a:t>
            </a:r>
            <a:r>
              <a:rPr spc="-55" dirty="0"/>
              <a:t>Single</a:t>
            </a:r>
            <a:r>
              <a:rPr spc="-210" dirty="0"/>
              <a:t> </a:t>
            </a:r>
            <a:r>
              <a:rPr spc="-40" dirty="0"/>
              <a:t>Thread</a:t>
            </a:r>
            <a:endParaRPr spc="-40" dirty="0"/>
          </a:p>
        </p:txBody>
      </p:sp>
      <p:sp>
        <p:nvSpPr>
          <p:cNvPr id="8" name="object 8"/>
          <p:cNvSpPr txBox="1"/>
          <p:nvPr/>
        </p:nvSpPr>
        <p:spPr>
          <a:xfrm>
            <a:off x="6582918" y="3118866"/>
            <a:ext cx="4970145" cy="3554095"/>
          </a:xfrm>
          <a:prstGeom prst="rect">
            <a:avLst/>
          </a:prstGeom>
          <a:solidFill>
            <a:srgbClr val="FFFFFF"/>
          </a:solidFill>
          <a:ln w="28955">
            <a:solidFill>
              <a:srgbClr val="3E3E3E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110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100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120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110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130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120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140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130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150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140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160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150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170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160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180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170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190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180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200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190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2772183"/>
            <a:ext cx="6529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Multithreading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always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loosely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coupled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1843" y="3137944"/>
            <a:ext cx="579945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Caller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worker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know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succeeded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Creating</a:t>
            </a:r>
            <a:r>
              <a:rPr spc="-270" dirty="0"/>
              <a:t> </a:t>
            </a:r>
            <a:r>
              <a:rPr spc="-100" dirty="0"/>
              <a:t>a</a:t>
            </a:r>
            <a:endParaRPr spc="-100" dirty="0"/>
          </a:p>
          <a:p>
            <a:pPr marL="12700" marR="13970" indent="2261235" algn="r">
              <a:lnSpc>
                <a:spcPct val="100000"/>
              </a:lnSpc>
            </a:pPr>
            <a:r>
              <a:rPr spc="135" dirty="0"/>
              <a:t>C</a:t>
            </a:r>
            <a:r>
              <a:rPr spc="-95" dirty="0"/>
              <a:t>l</a:t>
            </a:r>
            <a:r>
              <a:rPr spc="-5" dirty="0"/>
              <a:t>os</a:t>
            </a:r>
            <a:r>
              <a:rPr spc="-10" dirty="0"/>
              <a:t>e</a:t>
            </a:r>
            <a:r>
              <a:rPr spc="-85" dirty="0"/>
              <a:t>r  </a:t>
            </a:r>
            <a:r>
              <a:rPr spc="-30" dirty="0"/>
              <a:t>Relationship </a:t>
            </a:r>
            <a:r>
              <a:rPr spc="-25" dirty="0"/>
              <a:t> </a:t>
            </a:r>
            <a:r>
              <a:rPr dirty="0"/>
              <a:t>Between</a:t>
            </a:r>
            <a:r>
              <a:rPr spc="-290" dirty="0"/>
              <a:t> </a:t>
            </a:r>
            <a:r>
              <a:rPr spc="-40" dirty="0"/>
              <a:t>Thread</a:t>
            </a:r>
            <a:endParaRPr spc="-40" dirty="0"/>
          </a:p>
        </p:txBody>
      </p:sp>
      <p:sp>
        <p:nvSpPr>
          <p:cNvPr id="6" name="object 6"/>
          <p:cNvSpPr txBox="1"/>
          <p:nvPr/>
        </p:nvSpPr>
        <p:spPr>
          <a:xfrm>
            <a:off x="2911158" y="4213886"/>
            <a:ext cx="1233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sks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3" y="2633586"/>
            <a:ext cx="5570220" cy="2479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ExecutorService es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Executors.newFixedThreadPool(5);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18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BankAccount(100);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0;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&lt;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5;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 marR="1454785">
              <a:lnSpc>
                <a:spcPct val="128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 worker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 Worker(account);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es.submit(worker);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Shutdown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and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wait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29355" y="519066"/>
            <a:ext cx="6445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85" dirty="0"/>
              <a:t> </a:t>
            </a:r>
            <a:r>
              <a:rPr spc="20" dirty="0"/>
              <a:t>on</a:t>
            </a:r>
            <a:r>
              <a:rPr spc="-204" dirty="0"/>
              <a:t> </a:t>
            </a:r>
            <a:r>
              <a:rPr spc="-20" dirty="0"/>
              <a:t>Multiple</a:t>
            </a:r>
            <a:r>
              <a:rPr spc="-195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15" name="Content Placeholder 14"/>
          <p:cNvGraphicFramePr/>
          <p:nvPr>
            <p:ph sz="half" idx="2"/>
          </p:nvPr>
        </p:nvGraphicFramePr>
        <p:xfrm>
          <a:off x="762000" y="361315"/>
          <a:ext cx="11262360" cy="632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" imgW="10410825" imgH="5800725" progId="Paint.Picture">
                  <p:embed/>
                </p:oleObj>
              </mc:Choice>
              <mc:Fallback>
                <p:oleObj name="" r:id="rId1" imgW="10410825" imgH="5800725" progId="Paint.Picture">
                  <p:embed/>
                  <p:pic>
                    <p:nvPicPr>
                      <p:cNvPr id="0" name="Picture 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0" y="361315"/>
                        <a:ext cx="11262360" cy="632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5027" y="519066"/>
            <a:ext cx="7634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What</a:t>
            </a:r>
            <a:r>
              <a:rPr spc="-220" dirty="0"/>
              <a:t> </a:t>
            </a:r>
            <a:r>
              <a:rPr spc="20" dirty="0"/>
              <a:t>Happened</a:t>
            </a:r>
            <a:r>
              <a:rPr spc="-195" dirty="0"/>
              <a:t> </a:t>
            </a:r>
            <a:r>
              <a:rPr spc="20" dirty="0"/>
              <a:t>on</a:t>
            </a:r>
            <a:r>
              <a:rPr spc="-195" dirty="0"/>
              <a:t> </a:t>
            </a:r>
            <a:r>
              <a:rPr spc="-35" dirty="0"/>
              <a:t>the</a:t>
            </a:r>
            <a:r>
              <a:rPr spc="-204" dirty="0"/>
              <a:t> </a:t>
            </a:r>
            <a:r>
              <a:rPr spc="-114" dirty="0"/>
              <a:t>5</a:t>
            </a:r>
            <a:r>
              <a:rPr spc="-200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2724150" y="1181861"/>
            <a:ext cx="6661784" cy="2847340"/>
          </a:xfrm>
          <a:prstGeom prst="rect">
            <a:avLst/>
          </a:prstGeom>
          <a:ln w="28955">
            <a:solidFill>
              <a:srgbClr val="3E3E3E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110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100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120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110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2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130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120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3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140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130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4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150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140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160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150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170</a:t>
            </a:r>
            <a:r>
              <a:rPr sz="1800" spc="48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160</a:t>
            </a:r>
            <a:r>
              <a:rPr sz="1800" spc="48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3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170</a:t>
            </a:r>
            <a:r>
              <a:rPr sz="1800" spc="48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160</a:t>
            </a:r>
            <a:r>
              <a:rPr sz="1800" spc="48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2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24150" y="4589526"/>
            <a:ext cx="6661784" cy="2139950"/>
          </a:xfrm>
          <a:prstGeom prst="rect">
            <a:avLst/>
          </a:prstGeom>
          <a:ln w="28955">
            <a:solidFill>
              <a:srgbClr val="3E3E3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510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500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4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520</a:t>
            </a:r>
            <a:r>
              <a:rPr sz="1800" spc="48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510</a:t>
            </a:r>
            <a:r>
              <a:rPr sz="1800" spc="48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5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520</a:t>
            </a:r>
            <a:r>
              <a:rPr sz="1800" spc="48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510</a:t>
            </a:r>
            <a:r>
              <a:rPr sz="1800" spc="48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1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530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520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2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540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530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3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550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540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3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53328" y="4094988"/>
            <a:ext cx="91439" cy="914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53328" y="4453128"/>
            <a:ext cx="91439" cy="914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53328" y="4273296"/>
            <a:ext cx="91439" cy="9143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404" y="1681086"/>
            <a:ext cx="3957954" cy="438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 marR="1275715" indent="-123825">
              <a:lnSpc>
                <a:spcPct val="128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class BankAccount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 int 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5080" indent="-123825">
              <a:lnSpc>
                <a:spcPct val="128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BankAccount(int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startBalance)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startBalance;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1438910" indent="-123825">
              <a:lnSpc>
                <a:spcPct val="128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int getBalance()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514985" indent="-123825">
              <a:lnSpc>
                <a:spcPct val="128000"/>
              </a:lnSpc>
              <a:spcBef>
                <a:spcPts val="60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void deposit(int amount)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+=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amount;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37135" y="519066"/>
            <a:ext cx="7430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There’s</a:t>
            </a:r>
            <a:r>
              <a:rPr spc="-200" dirty="0"/>
              <a:t> </a:t>
            </a:r>
            <a:r>
              <a:rPr spc="-5" dirty="0"/>
              <a:t>More</a:t>
            </a:r>
            <a:r>
              <a:rPr spc="-210" dirty="0"/>
              <a:t> </a:t>
            </a:r>
            <a:r>
              <a:rPr spc="-55" dirty="0"/>
              <a:t>Than</a:t>
            </a:r>
            <a:r>
              <a:rPr spc="-180" dirty="0"/>
              <a:t> </a:t>
            </a:r>
            <a:r>
              <a:rPr spc="-15" dirty="0"/>
              <a:t>Meets</a:t>
            </a:r>
            <a:r>
              <a:rPr spc="-210" dirty="0"/>
              <a:t> </a:t>
            </a:r>
            <a:r>
              <a:rPr spc="-35" dirty="0"/>
              <a:t>the</a:t>
            </a:r>
            <a:r>
              <a:rPr spc="-195" dirty="0"/>
              <a:t> </a:t>
            </a:r>
            <a:r>
              <a:rPr spc="-30" dirty="0"/>
              <a:t>Eye</a:t>
            </a:r>
            <a:endParaRPr spc="-30" dirty="0"/>
          </a:p>
        </p:txBody>
      </p:sp>
      <p:sp>
        <p:nvSpPr>
          <p:cNvPr id="6" name="object 6"/>
          <p:cNvSpPr txBox="1"/>
          <p:nvPr/>
        </p:nvSpPr>
        <p:spPr>
          <a:xfrm>
            <a:off x="6432803" y="4131564"/>
            <a:ext cx="4455160" cy="36893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36194" rIns="0" bIns="0" rtlCol="0">
            <a:spAutoFit/>
          </a:bodyPr>
          <a:lstStyle/>
          <a:p>
            <a:pPr marL="328930">
              <a:lnSpc>
                <a:spcPct val="100000"/>
              </a:lnSpc>
              <a:spcBef>
                <a:spcPts val="285"/>
              </a:spcBef>
            </a:pP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Read</a:t>
            </a:r>
            <a:r>
              <a:rPr sz="1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18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18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32803" y="5096255"/>
            <a:ext cx="4455160" cy="37084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36830" rIns="0" bIns="0" rtlCol="0">
            <a:spAutoFit/>
          </a:bodyPr>
          <a:lstStyle/>
          <a:p>
            <a:pPr marL="1250950">
              <a:lnSpc>
                <a:spcPct val="100000"/>
              </a:lnSpc>
              <a:spcBef>
                <a:spcPts val="290"/>
              </a:spcBef>
            </a:pP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Perform</a:t>
            </a:r>
            <a:r>
              <a:rPr sz="18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addition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32803" y="6062471"/>
            <a:ext cx="4455160" cy="36893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18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Write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result</a:t>
            </a:r>
            <a:r>
              <a:rPr sz="1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back</a:t>
            </a:r>
            <a:r>
              <a:rPr sz="1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36864" y="4628388"/>
            <a:ext cx="447040" cy="340360"/>
          </a:xfrm>
          <a:custGeom>
            <a:avLst/>
            <a:gdLst/>
            <a:ahLst/>
            <a:cxnLst/>
            <a:rect l="l" t="t" r="r" b="b"/>
            <a:pathLst>
              <a:path w="447040" h="340360">
                <a:moveTo>
                  <a:pt x="334899" y="0"/>
                </a:moveTo>
                <a:lnTo>
                  <a:pt x="111632" y="0"/>
                </a:lnTo>
                <a:lnTo>
                  <a:pt x="111632" y="169925"/>
                </a:lnTo>
                <a:lnTo>
                  <a:pt x="0" y="169925"/>
                </a:lnTo>
                <a:lnTo>
                  <a:pt x="223265" y="339852"/>
                </a:lnTo>
                <a:lnTo>
                  <a:pt x="446531" y="169925"/>
                </a:lnTo>
                <a:lnTo>
                  <a:pt x="334899" y="169925"/>
                </a:lnTo>
                <a:lnTo>
                  <a:pt x="33489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436864" y="5597652"/>
            <a:ext cx="447040" cy="340360"/>
          </a:xfrm>
          <a:custGeom>
            <a:avLst/>
            <a:gdLst/>
            <a:ahLst/>
            <a:cxnLst/>
            <a:rect l="l" t="t" r="r" b="b"/>
            <a:pathLst>
              <a:path w="447040" h="340360">
                <a:moveTo>
                  <a:pt x="334899" y="0"/>
                </a:moveTo>
                <a:lnTo>
                  <a:pt x="111632" y="0"/>
                </a:lnTo>
                <a:lnTo>
                  <a:pt x="111632" y="169926"/>
                </a:lnTo>
                <a:lnTo>
                  <a:pt x="0" y="169926"/>
                </a:lnTo>
                <a:lnTo>
                  <a:pt x="223265" y="339852"/>
                </a:lnTo>
                <a:lnTo>
                  <a:pt x="446531" y="169926"/>
                </a:lnTo>
                <a:lnTo>
                  <a:pt x="334899" y="169926"/>
                </a:lnTo>
                <a:lnTo>
                  <a:pt x="33489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583173" y="4132326"/>
            <a:ext cx="669290" cy="2299970"/>
          </a:xfrm>
          <a:custGeom>
            <a:avLst/>
            <a:gdLst/>
            <a:ahLst/>
            <a:cxnLst/>
            <a:rect l="l" t="t" r="r" b="b"/>
            <a:pathLst>
              <a:path w="669289" h="2299970">
                <a:moveTo>
                  <a:pt x="669036" y="2299716"/>
                </a:moveTo>
                <a:lnTo>
                  <a:pt x="592334" y="2298243"/>
                </a:lnTo>
                <a:lnTo>
                  <a:pt x="521924" y="2294050"/>
                </a:lnTo>
                <a:lnTo>
                  <a:pt x="459813" y="2287469"/>
                </a:lnTo>
                <a:lnTo>
                  <a:pt x="408008" y="2278836"/>
                </a:lnTo>
                <a:lnTo>
                  <a:pt x="368519" y="2268484"/>
                </a:lnTo>
                <a:lnTo>
                  <a:pt x="334518" y="2243963"/>
                </a:lnTo>
                <a:lnTo>
                  <a:pt x="334518" y="1205611"/>
                </a:lnTo>
                <a:lnTo>
                  <a:pt x="325683" y="1192825"/>
                </a:lnTo>
                <a:lnTo>
                  <a:pt x="261027" y="1170737"/>
                </a:lnTo>
                <a:lnTo>
                  <a:pt x="209222" y="1162104"/>
                </a:lnTo>
                <a:lnTo>
                  <a:pt x="147111" y="1155523"/>
                </a:lnTo>
                <a:lnTo>
                  <a:pt x="76701" y="1151330"/>
                </a:lnTo>
                <a:lnTo>
                  <a:pt x="0" y="1149858"/>
                </a:lnTo>
                <a:lnTo>
                  <a:pt x="76701" y="1148385"/>
                </a:lnTo>
                <a:lnTo>
                  <a:pt x="147111" y="1144192"/>
                </a:lnTo>
                <a:lnTo>
                  <a:pt x="209222" y="1137611"/>
                </a:lnTo>
                <a:lnTo>
                  <a:pt x="261027" y="1128978"/>
                </a:lnTo>
                <a:lnTo>
                  <a:pt x="300516" y="1118626"/>
                </a:lnTo>
                <a:lnTo>
                  <a:pt x="334518" y="1094105"/>
                </a:lnTo>
                <a:lnTo>
                  <a:pt x="334518" y="55753"/>
                </a:lnTo>
                <a:lnTo>
                  <a:pt x="343352" y="42967"/>
                </a:lnTo>
                <a:lnTo>
                  <a:pt x="408008" y="20879"/>
                </a:lnTo>
                <a:lnTo>
                  <a:pt x="459813" y="12246"/>
                </a:lnTo>
                <a:lnTo>
                  <a:pt x="521924" y="5665"/>
                </a:lnTo>
                <a:lnTo>
                  <a:pt x="592334" y="1472"/>
                </a:lnTo>
                <a:lnTo>
                  <a:pt x="669036" y="0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17620" y="5096255"/>
            <a:ext cx="1583690" cy="297180"/>
          </a:xfrm>
          <a:custGeom>
            <a:avLst/>
            <a:gdLst/>
            <a:ahLst/>
            <a:cxnLst/>
            <a:rect l="l" t="t" r="r" b="b"/>
            <a:pathLst>
              <a:path w="1583689" h="297179">
                <a:moveTo>
                  <a:pt x="1434846" y="0"/>
                </a:moveTo>
                <a:lnTo>
                  <a:pt x="1434846" y="74295"/>
                </a:lnTo>
                <a:lnTo>
                  <a:pt x="0" y="74295"/>
                </a:lnTo>
                <a:lnTo>
                  <a:pt x="0" y="222885"/>
                </a:lnTo>
                <a:lnTo>
                  <a:pt x="1434846" y="222885"/>
                </a:lnTo>
                <a:lnTo>
                  <a:pt x="1434846" y="297180"/>
                </a:lnTo>
                <a:lnTo>
                  <a:pt x="1583436" y="148590"/>
                </a:lnTo>
                <a:lnTo>
                  <a:pt x="143484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2819" y="519066"/>
            <a:ext cx="5877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Unprotected</a:t>
            </a:r>
            <a:r>
              <a:rPr spc="-285" dirty="0"/>
              <a:t> </a:t>
            </a:r>
            <a:r>
              <a:rPr dirty="0"/>
              <a:t>Concurrency</a:t>
            </a:r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1676406" y="1946148"/>
            <a:ext cx="1696720" cy="3789045"/>
            <a:chOff x="1676406" y="1946148"/>
            <a:chExt cx="1696720" cy="3789045"/>
          </a:xfrm>
        </p:grpSpPr>
        <p:sp>
          <p:nvSpPr>
            <p:cNvPr id="6" name="object 6"/>
            <p:cNvSpPr/>
            <p:nvPr/>
          </p:nvSpPr>
          <p:spPr>
            <a:xfrm>
              <a:off x="1676406" y="1946148"/>
              <a:ext cx="1696720" cy="3789045"/>
            </a:xfrm>
            <a:custGeom>
              <a:avLst/>
              <a:gdLst/>
              <a:ahLst/>
              <a:cxnLst/>
              <a:rect l="l" t="t" r="r" b="b"/>
              <a:pathLst>
                <a:path w="1696720" h="3789045">
                  <a:moveTo>
                    <a:pt x="1413497" y="0"/>
                  </a:moveTo>
                  <a:lnTo>
                    <a:pt x="282701" y="0"/>
                  </a:lnTo>
                  <a:lnTo>
                    <a:pt x="236845" y="3700"/>
                  </a:lnTo>
                  <a:lnTo>
                    <a:pt x="193345" y="14412"/>
                  </a:lnTo>
                  <a:lnTo>
                    <a:pt x="152783" y="31554"/>
                  </a:lnTo>
                  <a:lnTo>
                    <a:pt x="115741" y="54544"/>
                  </a:lnTo>
                  <a:lnTo>
                    <a:pt x="82800" y="82800"/>
                  </a:lnTo>
                  <a:lnTo>
                    <a:pt x="54544" y="115741"/>
                  </a:lnTo>
                  <a:lnTo>
                    <a:pt x="31554" y="152783"/>
                  </a:lnTo>
                  <a:lnTo>
                    <a:pt x="14412" y="193345"/>
                  </a:lnTo>
                  <a:lnTo>
                    <a:pt x="3700" y="236845"/>
                  </a:lnTo>
                  <a:lnTo>
                    <a:pt x="0" y="282701"/>
                  </a:lnTo>
                  <a:lnTo>
                    <a:pt x="0" y="3505962"/>
                  </a:lnTo>
                  <a:lnTo>
                    <a:pt x="3700" y="3551818"/>
                  </a:lnTo>
                  <a:lnTo>
                    <a:pt x="14412" y="3595318"/>
                  </a:lnTo>
                  <a:lnTo>
                    <a:pt x="31554" y="3635880"/>
                  </a:lnTo>
                  <a:lnTo>
                    <a:pt x="54544" y="3672922"/>
                  </a:lnTo>
                  <a:lnTo>
                    <a:pt x="82800" y="3705863"/>
                  </a:lnTo>
                  <a:lnTo>
                    <a:pt x="115741" y="3734119"/>
                  </a:lnTo>
                  <a:lnTo>
                    <a:pt x="152783" y="3757109"/>
                  </a:lnTo>
                  <a:lnTo>
                    <a:pt x="193345" y="3774251"/>
                  </a:lnTo>
                  <a:lnTo>
                    <a:pt x="236845" y="3784963"/>
                  </a:lnTo>
                  <a:lnTo>
                    <a:pt x="282701" y="3788664"/>
                  </a:lnTo>
                  <a:lnTo>
                    <a:pt x="1413497" y="3788664"/>
                  </a:lnTo>
                  <a:lnTo>
                    <a:pt x="1459353" y="3784963"/>
                  </a:lnTo>
                  <a:lnTo>
                    <a:pt x="1502853" y="3774251"/>
                  </a:lnTo>
                  <a:lnTo>
                    <a:pt x="1543415" y="3757109"/>
                  </a:lnTo>
                  <a:lnTo>
                    <a:pt x="1580458" y="3734119"/>
                  </a:lnTo>
                  <a:lnTo>
                    <a:pt x="1613398" y="3705863"/>
                  </a:lnTo>
                  <a:lnTo>
                    <a:pt x="1641654" y="3672922"/>
                  </a:lnTo>
                  <a:lnTo>
                    <a:pt x="1664644" y="3635880"/>
                  </a:lnTo>
                  <a:lnTo>
                    <a:pt x="1681787" y="3595318"/>
                  </a:lnTo>
                  <a:lnTo>
                    <a:pt x="1692499" y="3551818"/>
                  </a:lnTo>
                  <a:lnTo>
                    <a:pt x="1696199" y="3505962"/>
                  </a:lnTo>
                  <a:lnTo>
                    <a:pt x="1696199" y="282701"/>
                  </a:lnTo>
                  <a:lnTo>
                    <a:pt x="1692499" y="236845"/>
                  </a:lnTo>
                  <a:lnTo>
                    <a:pt x="1681787" y="193345"/>
                  </a:lnTo>
                  <a:lnTo>
                    <a:pt x="1664644" y="152783"/>
                  </a:lnTo>
                  <a:lnTo>
                    <a:pt x="1641654" y="115741"/>
                  </a:lnTo>
                  <a:lnTo>
                    <a:pt x="1613398" y="82800"/>
                  </a:lnTo>
                  <a:lnTo>
                    <a:pt x="1580458" y="54544"/>
                  </a:lnTo>
                  <a:lnTo>
                    <a:pt x="1543415" y="31554"/>
                  </a:lnTo>
                  <a:lnTo>
                    <a:pt x="1502853" y="14412"/>
                  </a:lnTo>
                  <a:lnTo>
                    <a:pt x="1459353" y="3700"/>
                  </a:lnTo>
                  <a:lnTo>
                    <a:pt x="141349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18894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1380744" y="0"/>
                  </a:moveTo>
                  <a:lnTo>
                    <a:pt x="0" y="0"/>
                  </a:lnTo>
                  <a:lnTo>
                    <a:pt x="0" y="1383791"/>
                  </a:lnTo>
                  <a:lnTo>
                    <a:pt x="1380744" y="1383791"/>
                  </a:lnTo>
                  <a:lnTo>
                    <a:pt x="1380744" y="0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18894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0" y="0"/>
                  </a:moveTo>
                  <a:lnTo>
                    <a:pt x="1380744" y="0"/>
                  </a:lnTo>
                  <a:lnTo>
                    <a:pt x="1380744" y="1383791"/>
                  </a:lnTo>
                  <a:lnTo>
                    <a:pt x="0" y="138379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3840479" y="6117334"/>
            <a:ext cx="6207760" cy="538480"/>
          </a:xfrm>
          <a:custGeom>
            <a:avLst/>
            <a:gdLst/>
            <a:ahLst/>
            <a:cxnLst/>
            <a:rect l="l" t="t" r="r" b="b"/>
            <a:pathLst>
              <a:path w="6207759" h="538479">
                <a:moveTo>
                  <a:pt x="5938266" y="0"/>
                </a:moveTo>
                <a:lnTo>
                  <a:pt x="5938266" y="134493"/>
                </a:lnTo>
                <a:lnTo>
                  <a:pt x="0" y="134493"/>
                </a:lnTo>
                <a:lnTo>
                  <a:pt x="0" y="403479"/>
                </a:lnTo>
                <a:lnTo>
                  <a:pt x="5938266" y="403479"/>
                </a:lnTo>
                <a:lnTo>
                  <a:pt x="5938266" y="537972"/>
                </a:lnTo>
                <a:lnTo>
                  <a:pt x="6207252" y="268986"/>
                </a:lnTo>
                <a:lnTo>
                  <a:pt x="593826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40479" y="2174748"/>
            <a:ext cx="620776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marL="580390">
              <a:lnSpc>
                <a:spcPct val="100000"/>
              </a:lnSpc>
              <a:spcBef>
                <a:spcPts val="155"/>
              </a:spcBef>
              <a:tabLst>
                <a:tab pos="3103880" algn="l"/>
              </a:tabLst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5508" y="2718816"/>
            <a:ext cx="531114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7323" y="4902708"/>
            <a:ext cx="5259705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0732" y="6203339"/>
            <a:ext cx="6546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67633" y="3504763"/>
            <a:ext cx="713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balance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88152" y="3137916"/>
            <a:ext cx="541020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13932" y="3531108"/>
            <a:ext cx="542925" cy="34290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13932" y="4498847"/>
            <a:ext cx="542925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59523" y="4094988"/>
            <a:ext cx="542925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89582" y="3769614"/>
            <a:ext cx="1071880" cy="365760"/>
          </a:xfrm>
          <a:prstGeom prst="rect">
            <a:avLst/>
          </a:prstGeom>
          <a:solidFill>
            <a:srgbClr val="B4B5B4"/>
          </a:solidFill>
          <a:ln w="25908">
            <a:solidFill>
              <a:srgbClr val="3E3E3E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32702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048000" y="3289367"/>
            <a:ext cx="3825240" cy="1402715"/>
            <a:chOff x="3048000" y="3289367"/>
            <a:chExt cx="3825240" cy="1402715"/>
          </a:xfrm>
        </p:grpSpPr>
        <p:sp>
          <p:nvSpPr>
            <p:cNvPr id="21" name="object 21"/>
            <p:cNvSpPr/>
            <p:nvPr/>
          </p:nvSpPr>
          <p:spPr>
            <a:xfrm>
              <a:off x="3060953" y="3324214"/>
              <a:ext cx="2664460" cy="628015"/>
            </a:xfrm>
            <a:custGeom>
              <a:avLst/>
              <a:gdLst/>
              <a:ahLst/>
              <a:cxnLst/>
              <a:rect l="l" t="t" r="r" b="b"/>
              <a:pathLst>
                <a:path w="2664460" h="628014">
                  <a:moveTo>
                    <a:pt x="0" y="627735"/>
                  </a:moveTo>
                  <a:lnTo>
                    <a:pt x="2663913" y="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703347" y="3289367"/>
              <a:ext cx="85090" cy="76200"/>
            </a:xfrm>
            <a:custGeom>
              <a:avLst/>
              <a:gdLst/>
              <a:ahLst/>
              <a:cxnLst/>
              <a:rect l="l" t="t" r="r" b="b"/>
              <a:pathLst>
                <a:path w="85089" h="76200">
                  <a:moveTo>
                    <a:pt x="0" y="0"/>
                  </a:moveTo>
                  <a:lnTo>
                    <a:pt x="17830" y="75653"/>
                  </a:lnTo>
                  <a:lnTo>
                    <a:pt x="84569" y="20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125530" y="3704082"/>
              <a:ext cx="3188970" cy="243840"/>
            </a:xfrm>
            <a:custGeom>
              <a:avLst/>
              <a:gdLst/>
              <a:ahLst/>
              <a:cxnLst/>
              <a:rect l="l" t="t" r="r" b="b"/>
              <a:pathLst>
                <a:path w="3188970" h="243839">
                  <a:moveTo>
                    <a:pt x="3188830" y="0"/>
                  </a:moveTo>
                  <a:lnTo>
                    <a:pt x="0" y="243459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060955" y="3907805"/>
              <a:ext cx="80645" cy="78105"/>
            </a:xfrm>
            <a:custGeom>
              <a:avLst/>
              <a:gdLst/>
              <a:ahLst/>
              <a:cxnLst/>
              <a:rect l="l" t="t" r="r" b="b"/>
              <a:pathLst>
                <a:path w="80644" h="78104">
                  <a:moveTo>
                    <a:pt x="74536" y="0"/>
                  </a:moveTo>
                  <a:lnTo>
                    <a:pt x="0" y="44665"/>
                  </a:lnTo>
                  <a:lnTo>
                    <a:pt x="80454" y="77495"/>
                  </a:lnTo>
                  <a:lnTo>
                    <a:pt x="7453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074669" y="3952494"/>
              <a:ext cx="3176905" cy="704215"/>
            </a:xfrm>
            <a:custGeom>
              <a:avLst/>
              <a:gdLst/>
              <a:ahLst/>
              <a:cxnLst/>
              <a:rect l="l" t="t" r="r" b="b"/>
              <a:pathLst>
                <a:path w="3176904" h="704214">
                  <a:moveTo>
                    <a:pt x="0" y="0"/>
                  </a:moveTo>
                  <a:lnTo>
                    <a:pt x="3176816" y="704113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230425" y="4615863"/>
              <a:ext cx="84455" cy="76200"/>
            </a:xfrm>
            <a:custGeom>
              <a:avLst/>
              <a:gdLst/>
              <a:ahLst/>
              <a:cxnLst/>
              <a:rect l="l" t="t" r="r" b="b"/>
              <a:pathLst>
                <a:path w="84454" h="76200">
                  <a:moveTo>
                    <a:pt x="16827" y="0"/>
                  </a:moveTo>
                  <a:lnTo>
                    <a:pt x="0" y="75882"/>
                  </a:lnTo>
                  <a:lnTo>
                    <a:pt x="84302" y="54762"/>
                  </a:lnTo>
                  <a:lnTo>
                    <a:pt x="16827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125506" y="3957837"/>
              <a:ext cx="3734435" cy="309245"/>
            </a:xfrm>
            <a:custGeom>
              <a:avLst/>
              <a:gdLst/>
              <a:ahLst/>
              <a:cxnLst/>
              <a:rect l="l" t="t" r="r" b="b"/>
              <a:pathLst>
                <a:path w="3734434" h="309245">
                  <a:moveTo>
                    <a:pt x="3734193" y="308825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060951" y="3920176"/>
              <a:ext cx="81280" cy="77470"/>
            </a:xfrm>
            <a:custGeom>
              <a:avLst/>
              <a:gdLst/>
              <a:ahLst/>
              <a:cxnLst/>
              <a:rect l="l" t="t" r="r" b="b"/>
              <a:pathLst>
                <a:path w="81280" h="77470">
                  <a:moveTo>
                    <a:pt x="80670" y="0"/>
                  </a:moveTo>
                  <a:lnTo>
                    <a:pt x="0" y="32321"/>
                  </a:lnTo>
                  <a:lnTo>
                    <a:pt x="74256" y="77457"/>
                  </a:lnTo>
                  <a:lnTo>
                    <a:pt x="8067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2564648" y="4121307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35741" y="2742693"/>
            <a:ext cx="731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cc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un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38727" y="519066"/>
            <a:ext cx="5827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Coordinated</a:t>
            </a:r>
            <a:r>
              <a:rPr spc="-290" dirty="0"/>
              <a:t> </a:t>
            </a:r>
            <a:r>
              <a:rPr dirty="0"/>
              <a:t>Concurrency</a:t>
            </a:r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1676406" y="1946148"/>
            <a:ext cx="1696720" cy="3789045"/>
            <a:chOff x="1676406" y="1946148"/>
            <a:chExt cx="1696720" cy="3789045"/>
          </a:xfrm>
        </p:grpSpPr>
        <p:sp>
          <p:nvSpPr>
            <p:cNvPr id="6" name="object 6"/>
            <p:cNvSpPr/>
            <p:nvPr/>
          </p:nvSpPr>
          <p:spPr>
            <a:xfrm>
              <a:off x="1676406" y="1946148"/>
              <a:ext cx="1696720" cy="3789045"/>
            </a:xfrm>
            <a:custGeom>
              <a:avLst/>
              <a:gdLst/>
              <a:ahLst/>
              <a:cxnLst/>
              <a:rect l="l" t="t" r="r" b="b"/>
              <a:pathLst>
                <a:path w="1696720" h="3789045">
                  <a:moveTo>
                    <a:pt x="1413497" y="0"/>
                  </a:moveTo>
                  <a:lnTo>
                    <a:pt x="282701" y="0"/>
                  </a:lnTo>
                  <a:lnTo>
                    <a:pt x="236845" y="3700"/>
                  </a:lnTo>
                  <a:lnTo>
                    <a:pt x="193345" y="14412"/>
                  </a:lnTo>
                  <a:lnTo>
                    <a:pt x="152783" y="31554"/>
                  </a:lnTo>
                  <a:lnTo>
                    <a:pt x="115741" y="54544"/>
                  </a:lnTo>
                  <a:lnTo>
                    <a:pt x="82800" y="82800"/>
                  </a:lnTo>
                  <a:lnTo>
                    <a:pt x="54544" y="115741"/>
                  </a:lnTo>
                  <a:lnTo>
                    <a:pt x="31554" y="152783"/>
                  </a:lnTo>
                  <a:lnTo>
                    <a:pt x="14412" y="193345"/>
                  </a:lnTo>
                  <a:lnTo>
                    <a:pt x="3700" y="236845"/>
                  </a:lnTo>
                  <a:lnTo>
                    <a:pt x="0" y="282701"/>
                  </a:lnTo>
                  <a:lnTo>
                    <a:pt x="0" y="3505962"/>
                  </a:lnTo>
                  <a:lnTo>
                    <a:pt x="3700" y="3551818"/>
                  </a:lnTo>
                  <a:lnTo>
                    <a:pt x="14412" y="3595318"/>
                  </a:lnTo>
                  <a:lnTo>
                    <a:pt x="31554" y="3635880"/>
                  </a:lnTo>
                  <a:lnTo>
                    <a:pt x="54544" y="3672922"/>
                  </a:lnTo>
                  <a:lnTo>
                    <a:pt x="82800" y="3705863"/>
                  </a:lnTo>
                  <a:lnTo>
                    <a:pt x="115741" y="3734119"/>
                  </a:lnTo>
                  <a:lnTo>
                    <a:pt x="152783" y="3757109"/>
                  </a:lnTo>
                  <a:lnTo>
                    <a:pt x="193345" y="3774251"/>
                  </a:lnTo>
                  <a:lnTo>
                    <a:pt x="236845" y="3784963"/>
                  </a:lnTo>
                  <a:lnTo>
                    <a:pt x="282701" y="3788664"/>
                  </a:lnTo>
                  <a:lnTo>
                    <a:pt x="1413497" y="3788664"/>
                  </a:lnTo>
                  <a:lnTo>
                    <a:pt x="1459353" y="3784963"/>
                  </a:lnTo>
                  <a:lnTo>
                    <a:pt x="1502853" y="3774251"/>
                  </a:lnTo>
                  <a:lnTo>
                    <a:pt x="1543415" y="3757109"/>
                  </a:lnTo>
                  <a:lnTo>
                    <a:pt x="1580458" y="3734119"/>
                  </a:lnTo>
                  <a:lnTo>
                    <a:pt x="1613398" y="3705863"/>
                  </a:lnTo>
                  <a:lnTo>
                    <a:pt x="1641654" y="3672922"/>
                  </a:lnTo>
                  <a:lnTo>
                    <a:pt x="1664644" y="3635880"/>
                  </a:lnTo>
                  <a:lnTo>
                    <a:pt x="1681787" y="3595318"/>
                  </a:lnTo>
                  <a:lnTo>
                    <a:pt x="1692499" y="3551818"/>
                  </a:lnTo>
                  <a:lnTo>
                    <a:pt x="1696199" y="3505962"/>
                  </a:lnTo>
                  <a:lnTo>
                    <a:pt x="1696199" y="282701"/>
                  </a:lnTo>
                  <a:lnTo>
                    <a:pt x="1692499" y="236845"/>
                  </a:lnTo>
                  <a:lnTo>
                    <a:pt x="1681787" y="193345"/>
                  </a:lnTo>
                  <a:lnTo>
                    <a:pt x="1664644" y="152783"/>
                  </a:lnTo>
                  <a:lnTo>
                    <a:pt x="1641654" y="115741"/>
                  </a:lnTo>
                  <a:lnTo>
                    <a:pt x="1613398" y="82800"/>
                  </a:lnTo>
                  <a:lnTo>
                    <a:pt x="1580458" y="54544"/>
                  </a:lnTo>
                  <a:lnTo>
                    <a:pt x="1543415" y="31554"/>
                  </a:lnTo>
                  <a:lnTo>
                    <a:pt x="1502853" y="14412"/>
                  </a:lnTo>
                  <a:lnTo>
                    <a:pt x="1459353" y="3700"/>
                  </a:lnTo>
                  <a:lnTo>
                    <a:pt x="141349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18894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1380744" y="0"/>
                  </a:moveTo>
                  <a:lnTo>
                    <a:pt x="0" y="0"/>
                  </a:lnTo>
                  <a:lnTo>
                    <a:pt x="0" y="1383791"/>
                  </a:lnTo>
                  <a:lnTo>
                    <a:pt x="1380744" y="1383791"/>
                  </a:lnTo>
                  <a:lnTo>
                    <a:pt x="1380744" y="0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18894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0" y="0"/>
                  </a:moveTo>
                  <a:lnTo>
                    <a:pt x="1380744" y="0"/>
                  </a:lnTo>
                  <a:lnTo>
                    <a:pt x="1380744" y="1383791"/>
                  </a:lnTo>
                  <a:lnTo>
                    <a:pt x="0" y="138379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3840479" y="6117334"/>
            <a:ext cx="6207760" cy="538480"/>
          </a:xfrm>
          <a:custGeom>
            <a:avLst/>
            <a:gdLst/>
            <a:ahLst/>
            <a:cxnLst/>
            <a:rect l="l" t="t" r="r" b="b"/>
            <a:pathLst>
              <a:path w="6207759" h="538479">
                <a:moveTo>
                  <a:pt x="5938266" y="0"/>
                </a:moveTo>
                <a:lnTo>
                  <a:pt x="5938266" y="134493"/>
                </a:lnTo>
                <a:lnTo>
                  <a:pt x="0" y="134493"/>
                </a:lnTo>
                <a:lnTo>
                  <a:pt x="0" y="403479"/>
                </a:lnTo>
                <a:lnTo>
                  <a:pt x="5938266" y="403479"/>
                </a:lnTo>
                <a:lnTo>
                  <a:pt x="5938266" y="537972"/>
                </a:lnTo>
                <a:lnTo>
                  <a:pt x="6207252" y="268986"/>
                </a:lnTo>
                <a:lnTo>
                  <a:pt x="593826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40479" y="2174748"/>
            <a:ext cx="620776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marL="580390">
              <a:lnSpc>
                <a:spcPct val="100000"/>
              </a:lnSpc>
              <a:spcBef>
                <a:spcPts val="155"/>
              </a:spcBef>
              <a:tabLst>
                <a:tab pos="3103880" algn="l"/>
              </a:tabLst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5508" y="2718816"/>
            <a:ext cx="530225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7323" y="4902708"/>
            <a:ext cx="525018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0734" y="6203339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67633" y="3504763"/>
            <a:ext cx="713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balance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88152" y="3137916"/>
            <a:ext cx="541020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24600" y="3531108"/>
            <a:ext cx="542925" cy="34290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09816" y="4498847"/>
            <a:ext cx="541020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55407" y="4094988"/>
            <a:ext cx="541020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530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89582" y="3769614"/>
            <a:ext cx="1071880" cy="365760"/>
          </a:xfrm>
          <a:prstGeom prst="rect">
            <a:avLst/>
          </a:prstGeom>
          <a:solidFill>
            <a:srgbClr val="B4B5B4"/>
          </a:solidFill>
          <a:ln w="25908">
            <a:solidFill>
              <a:srgbClr val="3E3E3E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047936" y="3289367"/>
            <a:ext cx="4420235" cy="1382395"/>
            <a:chOff x="3047936" y="3289367"/>
            <a:chExt cx="4420235" cy="1382395"/>
          </a:xfrm>
        </p:grpSpPr>
        <p:sp>
          <p:nvSpPr>
            <p:cNvPr id="21" name="object 21"/>
            <p:cNvSpPr/>
            <p:nvPr/>
          </p:nvSpPr>
          <p:spPr>
            <a:xfrm>
              <a:off x="3060953" y="3324214"/>
              <a:ext cx="2664460" cy="628015"/>
            </a:xfrm>
            <a:custGeom>
              <a:avLst/>
              <a:gdLst/>
              <a:ahLst/>
              <a:cxnLst/>
              <a:rect l="l" t="t" r="r" b="b"/>
              <a:pathLst>
                <a:path w="2664460" h="628014">
                  <a:moveTo>
                    <a:pt x="0" y="627735"/>
                  </a:moveTo>
                  <a:lnTo>
                    <a:pt x="2663913" y="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703347" y="3289367"/>
              <a:ext cx="85090" cy="76200"/>
            </a:xfrm>
            <a:custGeom>
              <a:avLst/>
              <a:gdLst/>
              <a:ahLst/>
              <a:cxnLst/>
              <a:rect l="l" t="t" r="r" b="b"/>
              <a:pathLst>
                <a:path w="85089" h="76200">
                  <a:moveTo>
                    <a:pt x="0" y="0"/>
                  </a:moveTo>
                  <a:lnTo>
                    <a:pt x="17830" y="75653"/>
                  </a:lnTo>
                  <a:lnTo>
                    <a:pt x="84569" y="20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125542" y="3704082"/>
              <a:ext cx="3199765" cy="243840"/>
            </a:xfrm>
            <a:custGeom>
              <a:avLst/>
              <a:gdLst/>
              <a:ahLst/>
              <a:cxnLst/>
              <a:rect l="l" t="t" r="r" b="b"/>
              <a:pathLst>
                <a:path w="3199765" h="243839">
                  <a:moveTo>
                    <a:pt x="3199447" y="0"/>
                  </a:moveTo>
                  <a:lnTo>
                    <a:pt x="0" y="243484"/>
                  </a:lnTo>
                </a:path>
              </a:pathLst>
            </a:custGeom>
            <a:ln w="25907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060953" y="3907824"/>
              <a:ext cx="80645" cy="78105"/>
            </a:xfrm>
            <a:custGeom>
              <a:avLst/>
              <a:gdLst/>
              <a:ahLst/>
              <a:cxnLst/>
              <a:rect l="l" t="t" r="r" b="b"/>
              <a:pathLst>
                <a:path w="80644" h="78104">
                  <a:moveTo>
                    <a:pt x="74549" y="0"/>
                  </a:moveTo>
                  <a:lnTo>
                    <a:pt x="0" y="44653"/>
                  </a:lnTo>
                  <a:lnTo>
                    <a:pt x="80454" y="77495"/>
                  </a:lnTo>
                  <a:lnTo>
                    <a:pt x="7454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060953" y="3952494"/>
              <a:ext cx="3785235" cy="706755"/>
            </a:xfrm>
            <a:custGeom>
              <a:avLst/>
              <a:gdLst/>
              <a:ahLst/>
              <a:cxnLst/>
              <a:rect l="l" t="t" r="r" b="b"/>
              <a:pathLst>
                <a:path w="3785234" h="706754">
                  <a:moveTo>
                    <a:pt x="0" y="0"/>
                  </a:moveTo>
                  <a:lnTo>
                    <a:pt x="3785158" y="706246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125552" y="3957113"/>
              <a:ext cx="4330065" cy="309880"/>
            </a:xfrm>
            <a:custGeom>
              <a:avLst/>
              <a:gdLst/>
              <a:ahLst/>
              <a:cxnLst/>
              <a:rect l="l" t="t" r="r" b="b"/>
              <a:pathLst>
                <a:path w="4330065" h="309879">
                  <a:moveTo>
                    <a:pt x="4329569" y="309549"/>
                  </a:moveTo>
                  <a:lnTo>
                    <a:pt x="0" y="0"/>
                  </a:lnTo>
                </a:path>
              </a:pathLst>
            </a:custGeom>
            <a:ln w="25907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060953" y="3919282"/>
              <a:ext cx="80645" cy="78105"/>
            </a:xfrm>
            <a:custGeom>
              <a:avLst/>
              <a:gdLst/>
              <a:ahLst/>
              <a:cxnLst/>
              <a:rect l="l" t="t" r="r" b="b"/>
              <a:pathLst>
                <a:path w="80644" h="78104">
                  <a:moveTo>
                    <a:pt x="80302" y="0"/>
                  </a:moveTo>
                  <a:lnTo>
                    <a:pt x="0" y="33210"/>
                  </a:lnTo>
                  <a:lnTo>
                    <a:pt x="74752" y="77520"/>
                  </a:lnTo>
                  <a:lnTo>
                    <a:pt x="8030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2586203" y="4121307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35741" y="2742693"/>
            <a:ext cx="731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cc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un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89622" y="4388032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530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318504" y="4498847"/>
            <a:ext cx="591820" cy="338455"/>
          </a:xfrm>
          <a:custGeom>
            <a:avLst/>
            <a:gdLst/>
            <a:ahLst/>
            <a:cxnLst/>
            <a:rect l="l" t="t" r="r" b="b"/>
            <a:pathLst>
              <a:path w="591820" h="338454">
                <a:moveTo>
                  <a:pt x="86855" y="0"/>
                </a:moveTo>
                <a:lnTo>
                  <a:pt x="0" y="0"/>
                </a:lnTo>
                <a:lnTo>
                  <a:pt x="0" y="338328"/>
                </a:lnTo>
                <a:lnTo>
                  <a:pt x="86855" y="338328"/>
                </a:lnTo>
                <a:lnTo>
                  <a:pt x="86855" y="0"/>
                </a:lnTo>
                <a:close/>
              </a:path>
              <a:path w="591820" h="338454">
                <a:moveTo>
                  <a:pt x="591312" y="0"/>
                </a:moveTo>
                <a:lnTo>
                  <a:pt x="86868" y="0"/>
                </a:lnTo>
                <a:lnTo>
                  <a:pt x="86868" y="338328"/>
                </a:lnTo>
                <a:lnTo>
                  <a:pt x="591312" y="338328"/>
                </a:lnTo>
                <a:lnTo>
                  <a:pt x="59131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2255" y="1629183"/>
            <a:ext cx="35547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Synchronized</a:t>
            </a:r>
            <a:r>
              <a:rPr sz="2400" spc="-16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methods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962255" y="1994943"/>
            <a:ext cx="6469380" cy="31953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020" indent="-290195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modifier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needed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Arial MT"/>
              <a:buChar char="•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Synchronization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any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time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442" y="2842287"/>
            <a:ext cx="34759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7365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Coordinating  </a:t>
            </a:r>
            <a:r>
              <a:rPr sz="3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3600" spc="-2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707165"/>
            <a:ext cx="4100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F05A28"/>
                </a:solidFill>
              </a:rPr>
              <a:t>When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75" dirty="0">
                <a:solidFill>
                  <a:srgbClr val="F05A28"/>
                </a:solidFill>
              </a:rPr>
              <a:t>to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-25" dirty="0">
                <a:solidFill>
                  <a:srgbClr val="F05A28"/>
                </a:solidFill>
              </a:rPr>
              <a:t>use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synchronized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072924"/>
            <a:ext cx="6499860" cy="12750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Protect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modification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marR="508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Reading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might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modified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another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2993165"/>
            <a:ext cx="5851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Why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always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1843" y="3358923"/>
            <a:ext cx="579183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significant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overhead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multithreading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scenarios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2575" y="4837202"/>
            <a:ext cx="6441440" cy="12750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Constructors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never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9560">
              <a:lnSpc>
                <a:spcPct val="1000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Arial MT"/>
                <a:cs typeface="Arial MT"/>
              </a:rPr>
              <a:t>-	</a:t>
            </a: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given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always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exactly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6966" y="2567966"/>
            <a:ext cx="307657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79905" algn="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Using  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oni</a:t>
            </a: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</a:pP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404" y="4987785"/>
            <a:ext cx="2320290" cy="10769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59080">
              <a:lnSpc>
                <a:spcPct val="100000"/>
              </a:lnSpc>
              <a:spcBef>
                <a:spcPts val="7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+=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9231" y="519066"/>
            <a:ext cx="10464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Synchronized</a:t>
            </a:r>
            <a:r>
              <a:rPr spc="-204" dirty="0"/>
              <a:t> </a:t>
            </a:r>
            <a:r>
              <a:rPr spc="20" dirty="0"/>
              <a:t>Methods</a:t>
            </a:r>
            <a:r>
              <a:rPr spc="-195" dirty="0"/>
              <a:t> </a:t>
            </a:r>
            <a:r>
              <a:rPr spc="20" dirty="0"/>
              <a:t>on</a:t>
            </a:r>
            <a:r>
              <a:rPr spc="-204" dirty="0"/>
              <a:t> </a:t>
            </a:r>
            <a:r>
              <a:rPr spc="-40" dirty="0"/>
              <a:t>Bank</a:t>
            </a:r>
            <a:r>
              <a:rPr spc="-204" dirty="0"/>
              <a:t> </a:t>
            </a:r>
            <a:r>
              <a:rPr spc="75" dirty="0"/>
              <a:t>Account</a:t>
            </a:r>
            <a:r>
              <a:rPr spc="-204" dirty="0"/>
              <a:t> </a:t>
            </a:r>
            <a:r>
              <a:rPr spc="-55" dirty="0"/>
              <a:t>Class</a:t>
            </a:r>
            <a:endParaRPr spc="-55" dirty="0"/>
          </a:p>
        </p:txBody>
      </p:sp>
      <p:sp>
        <p:nvSpPr>
          <p:cNvPr id="6" name="object 6"/>
          <p:cNvSpPr txBox="1"/>
          <p:nvPr/>
        </p:nvSpPr>
        <p:spPr>
          <a:xfrm>
            <a:off x="3729667" y="4721753"/>
            <a:ext cx="264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deposit(int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amount)</a:t>
            </a:r>
            <a:r>
              <a:rPr sz="1800" spc="-4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1848" y="4130248"/>
            <a:ext cx="2475230" cy="887094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1134110" algn="l"/>
              </a:tabLst>
            </a:pPr>
            <a:r>
              <a:rPr sz="27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	</a:t>
            </a:r>
            <a:r>
              <a:rPr sz="18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synchronized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633" y="1681086"/>
            <a:ext cx="4763770" cy="255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 marR="2081530" indent="-123825">
              <a:lnSpc>
                <a:spcPct val="128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class BankAccount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 int 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810260" indent="-123825">
              <a:lnSpc>
                <a:spcPct val="128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BankAccount(int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startBalance)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startBalance;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5080" indent="-123825">
              <a:lnSpc>
                <a:spcPct val="126000"/>
              </a:lnSpc>
              <a:spcBef>
                <a:spcPts val="680"/>
              </a:spcBef>
              <a:tabLst>
                <a:tab pos="1244600" algn="l"/>
                <a:tab pos="3053080" algn="l"/>
              </a:tabLst>
            </a:pPr>
            <a:r>
              <a:rPr sz="27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	</a:t>
            </a:r>
            <a:r>
              <a:rPr sz="18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synchronized	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800" spc="-5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getBalance()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7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balance;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6307" y="519066"/>
            <a:ext cx="6450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5</a:t>
            </a:r>
            <a:r>
              <a:rPr spc="-200" dirty="0"/>
              <a:t> </a:t>
            </a:r>
            <a:r>
              <a:rPr spc="-50" dirty="0"/>
              <a:t>Threads</a:t>
            </a:r>
            <a:r>
              <a:rPr spc="-190" dirty="0"/>
              <a:t> </a:t>
            </a:r>
            <a:r>
              <a:rPr spc="-25" dirty="0"/>
              <a:t>Running</a:t>
            </a:r>
            <a:r>
              <a:rPr spc="-195" dirty="0"/>
              <a:t> </a:t>
            </a:r>
            <a:r>
              <a:rPr spc="-5" dirty="0"/>
              <a:t>Correctly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768356" y="2244843"/>
            <a:ext cx="7682865" cy="2585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105"/>
              </a:spcBef>
              <a:tabLst>
                <a:tab pos="932180" algn="l"/>
                <a:tab pos="1630045" algn="l"/>
                <a:tab pos="2327275" algn="l"/>
                <a:tab pos="3024505" algn="l"/>
                <a:tab pos="3721735" algn="l"/>
                <a:tab pos="4418965" algn="l"/>
                <a:tab pos="5116195" algn="l"/>
                <a:tab pos="5814060" algn="l"/>
                <a:tab pos="6511290" algn="l"/>
                <a:tab pos="7208520" algn="l"/>
              </a:tabLst>
            </a:pPr>
            <a:r>
              <a:rPr sz="2000" spc="-48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6350" algn="r">
              <a:lnSpc>
                <a:spcPct val="100000"/>
              </a:lnSpc>
              <a:spcBef>
                <a:spcPts val="2035"/>
              </a:spcBef>
              <a:tabLst>
                <a:tab pos="697230" algn="l"/>
                <a:tab pos="1394460" algn="l"/>
                <a:tab pos="2091055" algn="l"/>
                <a:tab pos="2788920" algn="l"/>
                <a:tab pos="3486150" algn="l"/>
                <a:tab pos="4184015" algn="l"/>
                <a:tab pos="4881245" algn="l"/>
                <a:tab pos="5578475" algn="l"/>
                <a:tab pos="6275705" algn="l"/>
              </a:tabLst>
            </a:pPr>
            <a:r>
              <a:rPr sz="2000" spc="-2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+10	+10	+10	+10	+10	+10	+10	+10	+10	+10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5715" algn="r">
              <a:lnSpc>
                <a:spcPct val="100000"/>
              </a:lnSpc>
              <a:spcBef>
                <a:spcPts val="2035"/>
              </a:spcBef>
              <a:tabLst>
                <a:tab pos="697230" algn="l"/>
                <a:tab pos="1394460" algn="l"/>
                <a:tab pos="2091055" algn="l"/>
                <a:tab pos="2788920" algn="l"/>
                <a:tab pos="3486150" algn="l"/>
                <a:tab pos="4184015" algn="l"/>
                <a:tab pos="4881245" algn="l"/>
                <a:tab pos="5578475" algn="l"/>
                <a:tab pos="6275705" algn="l"/>
              </a:tabLst>
            </a:pPr>
            <a:r>
              <a:rPr sz="2000" spc="-2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+10	+10	+10	+10	+10	+10	+10	+10	+10	+10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2040"/>
              </a:spcBef>
              <a:tabLst>
                <a:tab pos="697230" algn="l"/>
                <a:tab pos="1394460" algn="l"/>
                <a:tab pos="2091055" algn="l"/>
                <a:tab pos="2788920" algn="l"/>
                <a:tab pos="3486150" algn="l"/>
                <a:tab pos="4184015" algn="l"/>
                <a:tab pos="4881245" algn="l"/>
                <a:tab pos="5578475" algn="l"/>
                <a:tab pos="6275705" algn="l"/>
              </a:tabLst>
            </a:pPr>
            <a:r>
              <a:rPr sz="2000" spc="-2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+10	+10	+10	+10	+10	+10	+10	+10	+10	+10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2035"/>
              </a:spcBef>
              <a:tabLst>
                <a:tab pos="697230" algn="l"/>
                <a:tab pos="1394460" algn="l"/>
                <a:tab pos="2091055" algn="l"/>
                <a:tab pos="2788920" algn="l"/>
                <a:tab pos="3486150" algn="l"/>
                <a:tab pos="4184015" algn="l"/>
                <a:tab pos="4881245" algn="l"/>
                <a:tab pos="5578475" algn="l"/>
                <a:tab pos="6275705" algn="l"/>
              </a:tabLst>
            </a:pPr>
            <a:r>
              <a:rPr sz="2000" spc="-2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+10	+10	+10	+10	+10	+10	+10	+10	+10	+10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41816" y="4498766"/>
            <a:ext cx="7988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1666" y="4877561"/>
            <a:ext cx="6838315" cy="558165"/>
          </a:xfrm>
          <a:custGeom>
            <a:avLst/>
            <a:gdLst/>
            <a:ahLst/>
            <a:cxnLst/>
            <a:rect l="l" t="t" r="r" b="b"/>
            <a:pathLst>
              <a:path w="6838315" h="558164">
                <a:moveTo>
                  <a:pt x="6838188" y="0"/>
                </a:moveTo>
                <a:lnTo>
                  <a:pt x="6836528" y="74139"/>
                </a:lnTo>
                <a:lnTo>
                  <a:pt x="6831843" y="140761"/>
                </a:lnTo>
                <a:lnTo>
                  <a:pt x="6824576" y="197205"/>
                </a:lnTo>
                <a:lnTo>
                  <a:pt x="6815169" y="240814"/>
                </a:lnTo>
                <a:lnTo>
                  <a:pt x="6791706" y="278892"/>
                </a:lnTo>
                <a:lnTo>
                  <a:pt x="3465576" y="278892"/>
                </a:lnTo>
                <a:lnTo>
                  <a:pt x="3453216" y="288854"/>
                </a:lnTo>
                <a:lnTo>
                  <a:pt x="3432705" y="360578"/>
                </a:lnTo>
                <a:lnTo>
                  <a:pt x="3425438" y="417022"/>
                </a:lnTo>
                <a:lnTo>
                  <a:pt x="3420753" y="483644"/>
                </a:lnTo>
                <a:lnTo>
                  <a:pt x="3419094" y="557784"/>
                </a:lnTo>
                <a:lnTo>
                  <a:pt x="3417433" y="483644"/>
                </a:lnTo>
                <a:lnTo>
                  <a:pt x="3412746" y="417022"/>
                </a:lnTo>
                <a:lnTo>
                  <a:pt x="3405478" y="360578"/>
                </a:lnTo>
                <a:lnTo>
                  <a:pt x="3396070" y="316969"/>
                </a:lnTo>
                <a:lnTo>
                  <a:pt x="3372612" y="278892"/>
                </a:lnTo>
                <a:lnTo>
                  <a:pt x="46482" y="278892"/>
                </a:lnTo>
                <a:lnTo>
                  <a:pt x="34122" y="268929"/>
                </a:lnTo>
                <a:lnTo>
                  <a:pt x="23018" y="240814"/>
                </a:lnTo>
                <a:lnTo>
                  <a:pt x="13611" y="197205"/>
                </a:lnTo>
                <a:lnTo>
                  <a:pt x="6344" y="140761"/>
                </a:lnTo>
                <a:lnTo>
                  <a:pt x="1659" y="74139"/>
                </a:lnTo>
                <a:lnTo>
                  <a:pt x="0" y="0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440244" y="5377261"/>
            <a:ext cx="1282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20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50495" y="519066"/>
            <a:ext cx="7002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Thread</a:t>
            </a:r>
            <a:r>
              <a:rPr spc="-210" dirty="0"/>
              <a:t> </a:t>
            </a:r>
            <a:r>
              <a:rPr spc="-35" dirty="0"/>
              <a:t>Result</a:t>
            </a:r>
            <a:r>
              <a:rPr spc="-215" dirty="0"/>
              <a:t> </a:t>
            </a:r>
            <a:r>
              <a:rPr spc="-60" dirty="0"/>
              <a:t>Manual</a:t>
            </a:r>
            <a:r>
              <a:rPr spc="-195" dirty="0"/>
              <a:t> </a:t>
            </a:r>
            <a:r>
              <a:rPr spc="-20" dirty="0"/>
              <a:t>Handling</a:t>
            </a:r>
            <a:endParaRPr spc="-20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40479" y="2104580"/>
            <a:ext cx="5521960" cy="2599055"/>
            <a:chOff x="3840479" y="2104580"/>
            <a:chExt cx="5521960" cy="2599055"/>
          </a:xfrm>
        </p:grpSpPr>
        <p:sp>
          <p:nvSpPr>
            <p:cNvPr id="8" name="object 8"/>
            <p:cNvSpPr/>
            <p:nvPr/>
          </p:nvSpPr>
          <p:spPr>
            <a:xfrm>
              <a:off x="4198619" y="4337303"/>
              <a:ext cx="3825240" cy="365760"/>
            </a:xfrm>
            <a:custGeom>
              <a:avLst/>
              <a:gdLst/>
              <a:ahLst/>
              <a:cxnLst/>
              <a:rect l="l" t="t" r="r" b="b"/>
              <a:pathLst>
                <a:path w="3825240" h="365760">
                  <a:moveTo>
                    <a:pt x="38252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825239" y="365760"/>
                  </a:lnTo>
                  <a:lnTo>
                    <a:pt x="382523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186427" y="2537459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79" y="0"/>
                  </a:lnTo>
                </a:path>
              </a:pathLst>
            </a:custGeom>
            <a:ln w="1828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08106" y="2546603"/>
              <a:ext cx="0" cy="1740535"/>
            </a:xfrm>
            <a:custGeom>
              <a:avLst/>
              <a:gdLst/>
              <a:ahLst/>
              <a:cxnLst/>
              <a:rect l="l" t="t" r="r" b="b"/>
              <a:pathLst>
                <a:path h="1740535">
                  <a:moveTo>
                    <a:pt x="0" y="0"/>
                  </a:moveTo>
                  <a:lnTo>
                    <a:pt x="0" y="1740065"/>
                  </a:lnTo>
                </a:path>
              </a:pathLst>
            </a:custGeom>
            <a:ln w="1828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177841" y="4260367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774"/>
                  </a:lnTo>
                  <a:lnTo>
                    <a:pt x="39636" y="78105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840480" y="2180843"/>
              <a:ext cx="5521960" cy="366395"/>
            </a:xfrm>
            <a:custGeom>
              <a:avLst/>
              <a:gdLst/>
              <a:ahLst/>
              <a:cxnLst/>
              <a:rect l="l" t="t" r="r" b="b"/>
              <a:pathLst>
                <a:path w="5521959" h="366394">
                  <a:moveTo>
                    <a:pt x="4183380" y="0"/>
                  </a:moveTo>
                  <a:lnTo>
                    <a:pt x="376428" y="0"/>
                  </a:lnTo>
                  <a:lnTo>
                    <a:pt x="252984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252984" y="365772"/>
                  </a:lnTo>
                  <a:lnTo>
                    <a:pt x="376428" y="365772"/>
                  </a:lnTo>
                  <a:lnTo>
                    <a:pt x="4183380" y="365772"/>
                  </a:lnTo>
                  <a:lnTo>
                    <a:pt x="4183380" y="0"/>
                  </a:lnTo>
                  <a:close/>
                </a:path>
                <a:path w="5521959" h="366394">
                  <a:moveTo>
                    <a:pt x="5521452" y="0"/>
                  </a:moveTo>
                  <a:lnTo>
                    <a:pt x="4186428" y="0"/>
                  </a:lnTo>
                  <a:lnTo>
                    <a:pt x="4186428" y="365772"/>
                  </a:lnTo>
                  <a:lnTo>
                    <a:pt x="5521452" y="365772"/>
                  </a:lnTo>
                  <a:lnTo>
                    <a:pt x="552145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024621" y="2117597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40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65847" y="4372355"/>
              <a:ext cx="858519" cy="295910"/>
            </a:xfrm>
            <a:custGeom>
              <a:avLst/>
              <a:gdLst/>
              <a:ahLst/>
              <a:cxnLst/>
              <a:rect l="l" t="t" r="r" b="b"/>
              <a:pathLst>
                <a:path w="858520" h="295910">
                  <a:moveTo>
                    <a:pt x="429006" y="0"/>
                  </a:moveTo>
                  <a:lnTo>
                    <a:pt x="359419" y="1934"/>
                  </a:lnTo>
                  <a:lnTo>
                    <a:pt x="293407" y="7535"/>
                  </a:lnTo>
                  <a:lnTo>
                    <a:pt x="231854" y="16499"/>
                  </a:lnTo>
                  <a:lnTo>
                    <a:pt x="175641" y="28520"/>
                  </a:lnTo>
                  <a:lnTo>
                    <a:pt x="125653" y="43295"/>
                  </a:lnTo>
                  <a:lnTo>
                    <a:pt x="82773" y="60520"/>
                  </a:lnTo>
                  <a:lnTo>
                    <a:pt x="47885" y="79890"/>
                  </a:lnTo>
                  <a:lnTo>
                    <a:pt x="5615" y="123848"/>
                  </a:lnTo>
                  <a:lnTo>
                    <a:pt x="0" y="147828"/>
                  </a:lnTo>
                  <a:lnTo>
                    <a:pt x="5615" y="171807"/>
                  </a:lnTo>
                  <a:lnTo>
                    <a:pt x="47885" y="215765"/>
                  </a:lnTo>
                  <a:lnTo>
                    <a:pt x="82773" y="235135"/>
                  </a:lnTo>
                  <a:lnTo>
                    <a:pt x="125653" y="252360"/>
                  </a:lnTo>
                  <a:lnTo>
                    <a:pt x="175641" y="267135"/>
                  </a:lnTo>
                  <a:lnTo>
                    <a:pt x="231854" y="279156"/>
                  </a:lnTo>
                  <a:lnTo>
                    <a:pt x="293407" y="288120"/>
                  </a:lnTo>
                  <a:lnTo>
                    <a:pt x="359419" y="293721"/>
                  </a:lnTo>
                  <a:lnTo>
                    <a:pt x="429006" y="295656"/>
                  </a:lnTo>
                  <a:lnTo>
                    <a:pt x="498592" y="293721"/>
                  </a:lnTo>
                  <a:lnTo>
                    <a:pt x="564604" y="288120"/>
                  </a:lnTo>
                  <a:lnTo>
                    <a:pt x="626157" y="279156"/>
                  </a:lnTo>
                  <a:lnTo>
                    <a:pt x="682370" y="267135"/>
                  </a:lnTo>
                  <a:lnTo>
                    <a:pt x="732358" y="252360"/>
                  </a:lnTo>
                  <a:lnTo>
                    <a:pt x="775238" y="235135"/>
                  </a:lnTo>
                  <a:lnTo>
                    <a:pt x="810126" y="215765"/>
                  </a:lnTo>
                  <a:lnTo>
                    <a:pt x="852396" y="171807"/>
                  </a:lnTo>
                  <a:lnTo>
                    <a:pt x="858012" y="147828"/>
                  </a:lnTo>
                  <a:lnTo>
                    <a:pt x="852396" y="123848"/>
                  </a:lnTo>
                  <a:lnTo>
                    <a:pt x="810126" y="79890"/>
                  </a:lnTo>
                  <a:lnTo>
                    <a:pt x="775238" y="60520"/>
                  </a:lnTo>
                  <a:lnTo>
                    <a:pt x="732358" y="43295"/>
                  </a:lnTo>
                  <a:lnTo>
                    <a:pt x="682370" y="28520"/>
                  </a:lnTo>
                  <a:lnTo>
                    <a:pt x="626157" y="16499"/>
                  </a:lnTo>
                  <a:lnTo>
                    <a:pt x="564604" y="7535"/>
                  </a:lnTo>
                  <a:lnTo>
                    <a:pt x="498592" y="1934"/>
                  </a:lnTo>
                  <a:lnTo>
                    <a:pt x="42900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296446" y="4377846"/>
            <a:ext cx="5949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21052" y="2889503"/>
            <a:ext cx="4830445" cy="1589405"/>
          </a:xfrm>
          <a:custGeom>
            <a:avLst/>
            <a:gdLst/>
            <a:ahLst/>
            <a:cxnLst/>
            <a:rect l="l" t="t" r="r" b="b"/>
            <a:pathLst>
              <a:path w="4830445" h="1589404">
                <a:moveTo>
                  <a:pt x="856488" y="147066"/>
                </a:moveTo>
                <a:lnTo>
                  <a:pt x="834644" y="100584"/>
                </a:lnTo>
                <a:lnTo>
                  <a:pt x="773849" y="60223"/>
                </a:lnTo>
                <a:lnTo>
                  <a:pt x="731050" y="43078"/>
                </a:lnTo>
                <a:lnTo>
                  <a:pt x="681151" y="28384"/>
                </a:lnTo>
                <a:lnTo>
                  <a:pt x="625043" y="16421"/>
                </a:lnTo>
                <a:lnTo>
                  <a:pt x="563600" y="7505"/>
                </a:lnTo>
                <a:lnTo>
                  <a:pt x="497700" y="1930"/>
                </a:lnTo>
                <a:lnTo>
                  <a:pt x="428244" y="0"/>
                </a:lnTo>
                <a:lnTo>
                  <a:pt x="358775" y="1930"/>
                </a:lnTo>
                <a:lnTo>
                  <a:pt x="292874" y="7505"/>
                </a:lnTo>
                <a:lnTo>
                  <a:pt x="231432" y="16421"/>
                </a:lnTo>
                <a:lnTo>
                  <a:pt x="175323" y="28384"/>
                </a:lnTo>
                <a:lnTo>
                  <a:pt x="125425" y="43078"/>
                </a:lnTo>
                <a:lnTo>
                  <a:pt x="82626" y="60223"/>
                </a:lnTo>
                <a:lnTo>
                  <a:pt x="47790" y="79489"/>
                </a:lnTo>
                <a:lnTo>
                  <a:pt x="5600" y="123215"/>
                </a:lnTo>
                <a:lnTo>
                  <a:pt x="0" y="147066"/>
                </a:lnTo>
                <a:lnTo>
                  <a:pt x="5600" y="170929"/>
                </a:lnTo>
                <a:lnTo>
                  <a:pt x="47790" y="214655"/>
                </a:lnTo>
                <a:lnTo>
                  <a:pt x="82626" y="233921"/>
                </a:lnTo>
                <a:lnTo>
                  <a:pt x="125425" y="251066"/>
                </a:lnTo>
                <a:lnTo>
                  <a:pt x="175323" y="265760"/>
                </a:lnTo>
                <a:lnTo>
                  <a:pt x="231432" y="277723"/>
                </a:lnTo>
                <a:lnTo>
                  <a:pt x="292874" y="286639"/>
                </a:lnTo>
                <a:lnTo>
                  <a:pt x="358775" y="292214"/>
                </a:lnTo>
                <a:lnTo>
                  <a:pt x="428244" y="294132"/>
                </a:lnTo>
                <a:lnTo>
                  <a:pt x="497700" y="292214"/>
                </a:lnTo>
                <a:lnTo>
                  <a:pt x="563600" y="286639"/>
                </a:lnTo>
                <a:lnTo>
                  <a:pt x="625043" y="277723"/>
                </a:lnTo>
                <a:lnTo>
                  <a:pt x="681151" y="265760"/>
                </a:lnTo>
                <a:lnTo>
                  <a:pt x="731050" y="251066"/>
                </a:lnTo>
                <a:lnTo>
                  <a:pt x="773849" y="233921"/>
                </a:lnTo>
                <a:lnTo>
                  <a:pt x="808685" y="214655"/>
                </a:lnTo>
                <a:lnTo>
                  <a:pt x="850874" y="170929"/>
                </a:lnTo>
                <a:lnTo>
                  <a:pt x="856488" y="147066"/>
                </a:lnTo>
                <a:close/>
              </a:path>
              <a:path w="4830445" h="1589404">
                <a:moveTo>
                  <a:pt x="4830318" y="1491983"/>
                </a:moveTo>
                <a:lnTo>
                  <a:pt x="917638" y="285470"/>
                </a:lnTo>
                <a:lnTo>
                  <a:pt x="932599" y="236969"/>
                </a:lnTo>
                <a:lnTo>
                  <a:pt x="805675" y="304063"/>
                </a:lnTo>
                <a:lnTo>
                  <a:pt x="872769" y="430987"/>
                </a:lnTo>
                <a:lnTo>
                  <a:pt x="887730" y="382485"/>
                </a:lnTo>
                <a:lnTo>
                  <a:pt x="4800409" y="1588985"/>
                </a:lnTo>
                <a:lnTo>
                  <a:pt x="4830318" y="1491983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451512" y="2894487"/>
            <a:ext cx="5949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601740" y="1204038"/>
            <a:ext cx="5504180" cy="1617345"/>
            <a:chOff x="2601740" y="1204038"/>
            <a:chExt cx="5504180" cy="1617345"/>
          </a:xfrm>
        </p:grpSpPr>
        <p:sp>
          <p:nvSpPr>
            <p:cNvPr id="19" name="object 19"/>
            <p:cNvSpPr/>
            <p:nvPr/>
          </p:nvSpPr>
          <p:spPr>
            <a:xfrm>
              <a:off x="2601740" y="1263806"/>
              <a:ext cx="2681605" cy="1557655"/>
            </a:xfrm>
            <a:custGeom>
              <a:avLst/>
              <a:gdLst/>
              <a:ahLst/>
              <a:cxnLst/>
              <a:rect l="l" t="t" r="r" b="b"/>
              <a:pathLst>
                <a:path w="2681604" h="1557655">
                  <a:moveTo>
                    <a:pt x="2681071" y="0"/>
                  </a:moveTo>
                  <a:lnTo>
                    <a:pt x="2552522" y="18275"/>
                  </a:lnTo>
                  <a:lnTo>
                    <a:pt x="2488986" y="27647"/>
                  </a:lnTo>
                  <a:lnTo>
                    <a:pt x="2425862" y="37632"/>
                  </a:lnTo>
                  <a:lnTo>
                    <a:pt x="2363168" y="48220"/>
                  </a:lnTo>
                  <a:lnTo>
                    <a:pt x="2300921" y="59401"/>
                  </a:lnTo>
                  <a:lnTo>
                    <a:pt x="2239139" y="71167"/>
                  </a:lnTo>
                  <a:lnTo>
                    <a:pt x="2177840" y="83507"/>
                  </a:lnTo>
                  <a:lnTo>
                    <a:pt x="2117042" y="96412"/>
                  </a:lnTo>
                  <a:lnTo>
                    <a:pt x="2056762" y="109873"/>
                  </a:lnTo>
                  <a:lnTo>
                    <a:pt x="1997019" y="123880"/>
                  </a:lnTo>
                  <a:lnTo>
                    <a:pt x="1937829" y="138423"/>
                  </a:lnTo>
                  <a:lnTo>
                    <a:pt x="1879212" y="153494"/>
                  </a:lnTo>
                  <a:lnTo>
                    <a:pt x="1821185" y="169082"/>
                  </a:lnTo>
                  <a:lnTo>
                    <a:pt x="1763765" y="185178"/>
                  </a:lnTo>
                  <a:lnTo>
                    <a:pt x="1706970" y="201772"/>
                  </a:lnTo>
                  <a:lnTo>
                    <a:pt x="1650819" y="218856"/>
                  </a:lnTo>
                  <a:lnTo>
                    <a:pt x="1595328" y="236419"/>
                  </a:lnTo>
                  <a:lnTo>
                    <a:pt x="1540517" y="254452"/>
                  </a:lnTo>
                  <a:lnTo>
                    <a:pt x="1486401" y="272945"/>
                  </a:lnTo>
                  <a:lnTo>
                    <a:pt x="1433001" y="291890"/>
                  </a:lnTo>
                  <a:lnTo>
                    <a:pt x="1380332" y="311276"/>
                  </a:lnTo>
                  <a:lnTo>
                    <a:pt x="1328413" y="331094"/>
                  </a:lnTo>
                  <a:lnTo>
                    <a:pt x="1277262" y="351335"/>
                  </a:lnTo>
                  <a:lnTo>
                    <a:pt x="1226897" y="371988"/>
                  </a:lnTo>
                  <a:lnTo>
                    <a:pt x="1177335" y="393045"/>
                  </a:lnTo>
                  <a:lnTo>
                    <a:pt x="1128594" y="414496"/>
                  </a:lnTo>
                  <a:lnTo>
                    <a:pt x="1080692" y="436331"/>
                  </a:lnTo>
                  <a:lnTo>
                    <a:pt x="1033647" y="458542"/>
                  </a:lnTo>
                  <a:lnTo>
                    <a:pt x="987477" y="481117"/>
                  </a:lnTo>
                  <a:lnTo>
                    <a:pt x="942199" y="504049"/>
                  </a:lnTo>
                  <a:lnTo>
                    <a:pt x="897831" y="527327"/>
                  </a:lnTo>
                  <a:lnTo>
                    <a:pt x="854391" y="550942"/>
                  </a:lnTo>
                  <a:lnTo>
                    <a:pt x="811897" y="574885"/>
                  </a:lnTo>
                  <a:lnTo>
                    <a:pt x="770366" y="599145"/>
                  </a:lnTo>
                  <a:lnTo>
                    <a:pt x="729817" y="623714"/>
                  </a:lnTo>
                  <a:lnTo>
                    <a:pt x="690267" y="648582"/>
                  </a:lnTo>
                  <a:lnTo>
                    <a:pt x="651734" y="673739"/>
                  </a:lnTo>
                  <a:lnTo>
                    <a:pt x="614235" y="699176"/>
                  </a:lnTo>
                  <a:lnTo>
                    <a:pt x="577790" y="724883"/>
                  </a:lnTo>
                  <a:lnTo>
                    <a:pt x="542415" y="750851"/>
                  </a:lnTo>
                  <a:lnTo>
                    <a:pt x="508127" y="777071"/>
                  </a:lnTo>
                  <a:lnTo>
                    <a:pt x="474946" y="803532"/>
                  </a:lnTo>
                  <a:lnTo>
                    <a:pt x="442889" y="830226"/>
                  </a:lnTo>
                  <a:lnTo>
                    <a:pt x="411973" y="857142"/>
                  </a:lnTo>
                  <a:lnTo>
                    <a:pt x="382217" y="884272"/>
                  </a:lnTo>
                  <a:lnTo>
                    <a:pt x="353638" y="911606"/>
                  </a:lnTo>
                  <a:lnTo>
                    <a:pt x="326254" y="939134"/>
                  </a:lnTo>
                  <a:lnTo>
                    <a:pt x="300083" y="966847"/>
                  </a:lnTo>
                  <a:lnTo>
                    <a:pt x="251450" y="1022789"/>
                  </a:lnTo>
                  <a:lnTo>
                    <a:pt x="207881" y="1079357"/>
                  </a:lnTo>
                  <a:lnTo>
                    <a:pt x="169520" y="1136473"/>
                  </a:lnTo>
                  <a:lnTo>
                    <a:pt x="136509" y="1194063"/>
                  </a:lnTo>
                  <a:lnTo>
                    <a:pt x="108990" y="1252050"/>
                  </a:lnTo>
                  <a:lnTo>
                    <a:pt x="87105" y="1310358"/>
                  </a:lnTo>
                  <a:lnTo>
                    <a:pt x="78320" y="1339608"/>
                  </a:lnTo>
                  <a:lnTo>
                    <a:pt x="0" y="1350746"/>
                  </a:lnTo>
                  <a:lnTo>
                    <a:pt x="126530" y="1557121"/>
                  </a:lnTo>
                  <a:lnTo>
                    <a:pt x="285178" y="1310195"/>
                  </a:lnTo>
                  <a:lnTo>
                    <a:pt x="206870" y="1321333"/>
                  </a:lnTo>
                  <a:lnTo>
                    <a:pt x="215655" y="1292082"/>
                  </a:lnTo>
                  <a:lnTo>
                    <a:pt x="237539" y="1233775"/>
                  </a:lnTo>
                  <a:lnTo>
                    <a:pt x="265058" y="1175788"/>
                  </a:lnTo>
                  <a:lnTo>
                    <a:pt x="298069" y="1118198"/>
                  </a:lnTo>
                  <a:lnTo>
                    <a:pt x="336430" y="1061082"/>
                  </a:lnTo>
                  <a:lnTo>
                    <a:pt x="379998" y="1004514"/>
                  </a:lnTo>
                  <a:lnTo>
                    <a:pt x="428631" y="948572"/>
                  </a:lnTo>
                  <a:lnTo>
                    <a:pt x="454802" y="920859"/>
                  </a:lnTo>
                  <a:lnTo>
                    <a:pt x="482186" y="893331"/>
                  </a:lnTo>
                  <a:lnTo>
                    <a:pt x="510764" y="865997"/>
                  </a:lnTo>
                  <a:lnTo>
                    <a:pt x="540521" y="838867"/>
                  </a:lnTo>
                  <a:lnTo>
                    <a:pt x="571436" y="811950"/>
                  </a:lnTo>
                  <a:lnTo>
                    <a:pt x="603493" y="785257"/>
                  </a:lnTo>
                  <a:lnTo>
                    <a:pt x="636674" y="758795"/>
                  </a:lnTo>
                  <a:lnTo>
                    <a:pt x="670961" y="732576"/>
                  </a:lnTo>
                  <a:lnTo>
                    <a:pt x="706336" y="706608"/>
                  </a:lnTo>
                  <a:lnTo>
                    <a:pt x="742781" y="680900"/>
                  </a:lnTo>
                  <a:lnTo>
                    <a:pt x="780279" y="655463"/>
                  </a:lnTo>
                  <a:lnTo>
                    <a:pt x="818812" y="630306"/>
                  </a:lnTo>
                  <a:lnTo>
                    <a:pt x="858362" y="605439"/>
                  </a:lnTo>
                  <a:lnTo>
                    <a:pt x="898911" y="580870"/>
                  </a:lnTo>
                  <a:lnTo>
                    <a:pt x="940442" y="556610"/>
                  </a:lnTo>
                  <a:lnTo>
                    <a:pt x="982936" y="532667"/>
                  </a:lnTo>
                  <a:lnTo>
                    <a:pt x="1026375" y="509052"/>
                  </a:lnTo>
                  <a:lnTo>
                    <a:pt x="1070743" y="485774"/>
                  </a:lnTo>
                  <a:lnTo>
                    <a:pt x="1116021" y="462842"/>
                  </a:lnTo>
                  <a:lnTo>
                    <a:pt x="1162192" y="440266"/>
                  </a:lnTo>
                  <a:lnTo>
                    <a:pt x="1209236" y="418056"/>
                  </a:lnTo>
                  <a:lnTo>
                    <a:pt x="1257138" y="396221"/>
                  </a:lnTo>
                  <a:lnTo>
                    <a:pt x="1305879" y="374770"/>
                  </a:lnTo>
                  <a:lnTo>
                    <a:pt x="1355441" y="353713"/>
                  </a:lnTo>
                  <a:lnTo>
                    <a:pt x="1405806" y="333059"/>
                  </a:lnTo>
                  <a:lnTo>
                    <a:pt x="1456957" y="312819"/>
                  </a:lnTo>
                  <a:lnTo>
                    <a:pt x="1508876" y="293001"/>
                  </a:lnTo>
                  <a:lnTo>
                    <a:pt x="1561544" y="273615"/>
                  </a:lnTo>
                  <a:lnTo>
                    <a:pt x="1614945" y="254670"/>
                  </a:lnTo>
                  <a:lnTo>
                    <a:pt x="1669060" y="236176"/>
                  </a:lnTo>
                  <a:lnTo>
                    <a:pt x="1723872" y="218143"/>
                  </a:lnTo>
                  <a:lnTo>
                    <a:pt x="1779363" y="200580"/>
                  </a:lnTo>
                  <a:lnTo>
                    <a:pt x="1835514" y="183497"/>
                  </a:lnTo>
                  <a:lnTo>
                    <a:pt x="1892309" y="166902"/>
                  </a:lnTo>
                  <a:lnTo>
                    <a:pt x="1949729" y="150806"/>
                  </a:lnTo>
                  <a:lnTo>
                    <a:pt x="2007757" y="135218"/>
                  </a:lnTo>
                  <a:lnTo>
                    <a:pt x="2066374" y="120148"/>
                  </a:lnTo>
                  <a:lnTo>
                    <a:pt x="2125564" y="105604"/>
                  </a:lnTo>
                  <a:lnTo>
                    <a:pt x="2185308" y="91598"/>
                  </a:lnTo>
                  <a:lnTo>
                    <a:pt x="2245588" y="78137"/>
                  </a:lnTo>
                  <a:lnTo>
                    <a:pt x="2306386" y="65232"/>
                  </a:lnTo>
                  <a:lnTo>
                    <a:pt x="2367686" y="52891"/>
                  </a:lnTo>
                  <a:lnTo>
                    <a:pt x="2429468" y="41126"/>
                  </a:lnTo>
                  <a:lnTo>
                    <a:pt x="2491715" y="29944"/>
                  </a:lnTo>
                  <a:lnTo>
                    <a:pt x="2554410" y="19356"/>
                  </a:lnTo>
                  <a:lnTo>
                    <a:pt x="2617535" y="9372"/>
                  </a:lnTo>
                  <a:lnTo>
                    <a:pt x="2681071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218587" y="1204038"/>
              <a:ext cx="2887345" cy="870585"/>
            </a:xfrm>
            <a:custGeom>
              <a:avLst/>
              <a:gdLst/>
              <a:ahLst/>
              <a:cxnLst/>
              <a:rect l="l" t="t" r="r" b="b"/>
              <a:pathLst>
                <a:path w="2887345" h="870585">
                  <a:moveTo>
                    <a:pt x="873832" y="0"/>
                  </a:moveTo>
                  <a:lnTo>
                    <a:pt x="813988" y="494"/>
                  </a:lnTo>
                  <a:lnTo>
                    <a:pt x="753672" y="1654"/>
                  </a:lnTo>
                  <a:lnTo>
                    <a:pt x="692904" y="3483"/>
                  </a:lnTo>
                  <a:lnTo>
                    <a:pt x="631703" y="5988"/>
                  </a:lnTo>
                  <a:lnTo>
                    <a:pt x="570087" y="9173"/>
                  </a:lnTo>
                  <a:lnTo>
                    <a:pt x="508075" y="13043"/>
                  </a:lnTo>
                  <a:lnTo>
                    <a:pt x="445687" y="17602"/>
                  </a:lnTo>
                  <a:lnTo>
                    <a:pt x="382940" y="22856"/>
                  </a:lnTo>
                  <a:lnTo>
                    <a:pt x="319854" y="28811"/>
                  </a:lnTo>
                  <a:lnTo>
                    <a:pt x="256448" y="35469"/>
                  </a:lnTo>
                  <a:lnTo>
                    <a:pt x="192741" y="42838"/>
                  </a:lnTo>
                  <a:lnTo>
                    <a:pt x="128751" y="50921"/>
                  </a:lnTo>
                  <a:lnTo>
                    <a:pt x="64498" y="59723"/>
                  </a:lnTo>
                  <a:lnTo>
                    <a:pt x="0" y="69250"/>
                  </a:lnTo>
                  <a:lnTo>
                    <a:pt x="65480" y="61005"/>
                  </a:lnTo>
                  <a:lnTo>
                    <a:pt x="130639" y="53505"/>
                  </a:lnTo>
                  <a:lnTo>
                    <a:pt x="195457" y="46746"/>
                  </a:lnTo>
                  <a:lnTo>
                    <a:pt x="259916" y="40720"/>
                  </a:lnTo>
                  <a:lnTo>
                    <a:pt x="323996" y="35424"/>
                  </a:lnTo>
                  <a:lnTo>
                    <a:pt x="387679" y="30851"/>
                  </a:lnTo>
                  <a:lnTo>
                    <a:pt x="450944" y="26996"/>
                  </a:lnTo>
                  <a:lnTo>
                    <a:pt x="513773" y="23853"/>
                  </a:lnTo>
                  <a:lnTo>
                    <a:pt x="576148" y="21417"/>
                  </a:lnTo>
                  <a:lnTo>
                    <a:pt x="638048" y="19682"/>
                  </a:lnTo>
                  <a:lnTo>
                    <a:pt x="699455" y="18643"/>
                  </a:lnTo>
                  <a:lnTo>
                    <a:pt x="760350" y="18294"/>
                  </a:lnTo>
                  <a:lnTo>
                    <a:pt x="820713" y="18629"/>
                  </a:lnTo>
                  <a:lnTo>
                    <a:pt x="880526" y="19643"/>
                  </a:lnTo>
                  <a:lnTo>
                    <a:pt x="939769" y="21331"/>
                  </a:lnTo>
                  <a:lnTo>
                    <a:pt x="998424" y="23687"/>
                  </a:lnTo>
                  <a:lnTo>
                    <a:pt x="1056471" y="26705"/>
                  </a:lnTo>
                  <a:lnTo>
                    <a:pt x="1113891" y="30380"/>
                  </a:lnTo>
                  <a:lnTo>
                    <a:pt x="1170665" y="34706"/>
                  </a:lnTo>
                  <a:lnTo>
                    <a:pt x="1226774" y="39678"/>
                  </a:lnTo>
                  <a:lnTo>
                    <a:pt x="1282198" y="45290"/>
                  </a:lnTo>
                  <a:lnTo>
                    <a:pt x="1336920" y="51537"/>
                  </a:lnTo>
                  <a:lnTo>
                    <a:pt x="1390919" y="58413"/>
                  </a:lnTo>
                  <a:lnTo>
                    <a:pt x="1444177" y="65913"/>
                  </a:lnTo>
                  <a:lnTo>
                    <a:pt x="1496675" y="74030"/>
                  </a:lnTo>
                  <a:lnTo>
                    <a:pt x="1548393" y="82760"/>
                  </a:lnTo>
                  <a:lnTo>
                    <a:pt x="1599312" y="92097"/>
                  </a:lnTo>
                  <a:lnTo>
                    <a:pt x="1649414" y="102035"/>
                  </a:lnTo>
                  <a:lnTo>
                    <a:pt x="1698679" y="112569"/>
                  </a:lnTo>
                  <a:lnTo>
                    <a:pt x="1747087" y="123694"/>
                  </a:lnTo>
                  <a:lnTo>
                    <a:pt x="1794621" y="135403"/>
                  </a:lnTo>
                  <a:lnTo>
                    <a:pt x="1841261" y="147692"/>
                  </a:lnTo>
                  <a:lnTo>
                    <a:pt x="1886988" y="160554"/>
                  </a:lnTo>
                  <a:lnTo>
                    <a:pt x="1931782" y="173984"/>
                  </a:lnTo>
                  <a:lnTo>
                    <a:pt x="1975625" y="187977"/>
                  </a:lnTo>
                  <a:lnTo>
                    <a:pt x="2018498" y="202527"/>
                  </a:lnTo>
                  <a:lnTo>
                    <a:pt x="2060381" y="217628"/>
                  </a:lnTo>
                  <a:lnTo>
                    <a:pt x="2101255" y="233275"/>
                  </a:lnTo>
                  <a:lnTo>
                    <a:pt x="2141102" y="249463"/>
                  </a:lnTo>
                  <a:lnTo>
                    <a:pt x="2179902" y="266186"/>
                  </a:lnTo>
                  <a:lnTo>
                    <a:pt x="2217636" y="283437"/>
                  </a:lnTo>
                  <a:lnTo>
                    <a:pt x="2254285" y="301213"/>
                  </a:lnTo>
                  <a:lnTo>
                    <a:pt x="2289830" y="319507"/>
                  </a:lnTo>
                  <a:lnTo>
                    <a:pt x="2324252" y="338313"/>
                  </a:lnTo>
                  <a:lnTo>
                    <a:pt x="2357532" y="357627"/>
                  </a:lnTo>
                  <a:lnTo>
                    <a:pt x="2420588" y="397754"/>
                  </a:lnTo>
                  <a:lnTo>
                    <a:pt x="2478846" y="439842"/>
                  </a:lnTo>
                  <a:lnTo>
                    <a:pt x="2532154" y="483849"/>
                  </a:lnTo>
                  <a:lnTo>
                    <a:pt x="2580358" y="529728"/>
                  </a:lnTo>
                  <a:lnTo>
                    <a:pt x="2623306" y="577437"/>
                  </a:lnTo>
                  <a:lnTo>
                    <a:pt x="2660846" y="626930"/>
                  </a:lnTo>
                  <a:lnTo>
                    <a:pt x="2692823" y="678163"/>
                  </a:lnTo>
                  <a:lnTo>
                    <a:pt x="2719087" y="731092"/>
                  </a:lnTo>
                  <a:lnTo>
                    <a:pt x="2739484" y="785673"/>
                  </a:lnTo>
                  <a:lnTo>
                    <a:pt x="2753861" y="841861"/>
                  </a:lnTo>
                  <a:lnTo>
                    <a:pt x="2758744" y="870544"/>
                  </a:lnTo>
                  <a:lnTo>
                    <a:pt x="2887281" y="852269"/>
                  </a:lnTo>
                  <a:lnTo>
                    <a:pt x="2876110" y="795977"/>
                  </a:lnTo>
                  <a:lnTo>
                    <a:pt x="2858916" y="741007"/>
                  </a:lnTo>
                  <a:lnTo>
                    <a:pt x="2835912" y="687669"/>
                  </a:lnTo>
                  <a:lnTo>
                    <a:pt x="2807248" y="636004"/>
                  </a:lnTo>
                  <a:lnTo>
                    <a:pt x="2773075" y="586050"/>
                  </a:lnTo>
                  <a:lnTo>
                    <a:pt x="2733544" y="537848"/>
                  </a:lnTo>
                  <a:lnTo>
                    <a:pt x="2688807" y="491436"/>
                  </a:lnTo>
                  <a:lnTo>
                    <a:pt x="2639015" y="446855"/>
                  </a:lnTo>
                  <a:lnTo>
                    <a:pt x="2584317" y="404144"/>
                  </a:lnTo>
                  <a:lnTo>
                    <a:pt x="2524866" y="363342"/>
                  </a:lnTo>
                  <a:lnTo>
                    <a:pt x="2460812" y="324489"/>
                  </a:lnTo>
                  <a:lnTo>
                    <a:pt x="2427106" y="305806"/>
                  </a:lnTo>
                  <a:lnTo>
                    <a:pt x="2392306" y="287625"/>
                  </a:lnTo>
                  <a:lnTo>
                    <a:pt x="2356431" y="269951"/>
                  </a:lnTo>
                  <a:lnTo>
                    <a:pt x="2319500" y="252789"/>
                  </a:lnTo>
                  <a:lnTo>
                    <a:pt x="2281531" y="236143"/>
                  </a:lnTo>
                  <a:lnTo>
                    <a:pt x="2242544" y="220020"/>
                  </a:lnTo>
                  <a:lnTo>
                    <a:pt x="2202557" y="204423"/>
                  </a:lnTo>
                  <a:lnTo>
                    <a:pt x="2161589" y="189358"/>
                  </a:lnTo>
                  <a:lnTo>
                    <a:pt x="2119659" y="174830"/>
                  </a:lnTo>
                  <a:lnTo>
                    <a:pt x="2076786" y="160843"/>
                  </a:lnTo>
                  <a:lnTo>
                    <a:pt x="2032989" y="147403"/>
                  </a:lnTo>
                  <a:lnTo>
                    <a:pt x="1988287" y="134515"/>
                  </a:lnTo>
                  <a:lnTo>
                    <a:pt x="1942698" y="122182"/>
                  </a:lnTo>
                  <a:lnTo>
                    <a:pt x="1896241" y="110411"/>
                  </a:lnTo>
                  <a:lnTo>
                    <a:pt x="1848936" y="99207"/>
                  </a:lnTo>
                  <a:lnTo>
                    <a:pt x="1800801" y="88574"/>
                  </a:lnTo>
                  <a:lnTo>
                    <a:pt x="1751855" y="78517"/>
                  </a:lnTo>
                  <a:lnTo>
                    <a:pt x="1702117" y="69041"/>
                  </a:lnTo>
                  <a:lnTo>
                    <a:pt x="1651606" y="60151"/>
                  </a:lnTo>
                  <a:lnTo>
                    <a:pt x="1600341" y="51852"/>
                  </a:lnTo>
                  <a:lnTo>
                    <a:pt x="1548340" y="44149"/>
                  </a:lnTo>
                  <a:lnTo>
                    <a:pt x="1495622" y="37047"/>
                  </a:lnTo>
                  <a:lnTo>
                    <a:pt x="1442207" y="30551"/>
                  </a:lnTo>
                  <a:lnTo>
                    <a:pt x="1388113" y="24666"/>
                  </a:lnTo>
                  <a:lnTo>
                    <a:pt x="1333359" y="19396"/>
                  </a:lnTo>
                  <a:lnTo>
                    <a:pt x="1277964" y="14747"/>
                  </a:lnTo>
                  <a:lnTo>
                    <a:pt x="1221946" y="10724"/>
                  </a:lnTo>
                  <a:lnTo>
                    <a:pt x="1165326" y="7332"/>
                  </a:lnTo>
                  <a:lnTo>
                    <a:pt x="1108120" y="4574"/>
                  </a:lnTo>
                  <a:lnTo>
                    <a:pt x="1050350" y="2458"/>
                  </a:lnTo>
                  <a:lnTo>
                    <a:pt x="992032" y="986"/>
                  </a:lnTo>
                  <a:lnTo>
                    <a:pt x="933187" y="165"/>
                  </a:lnTo>
                  <a:lnTo>
                    <a:pt x="873832" y="0"/>
                  </a:lnTo>
                  <a:close/>
                </a:path>
              </a:pathLst>
            </a:custGeom>
            <a:solidFill>
              <a:srgbClr val="22809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14631" y="519066"/>
            <a:ext cx="7875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Behavior</a:t>
            </a:r>
            <a:r>
              <a:rPr spc="-215" dirty="0"/>
              <a:t> </a:t>
            </a:r>
            <a:r>
              <a:rPr spc="75" dirty="0"/>
              <a:t>of</a:t>
            </a:r>
            <a:r>
              <a:rPr spc="-210" dirty="0"/>
              <a:t> </a:t>
            </a:r>
            <a:r>
              <a:rPr spc="-25" dirty="0"/>
              <a:t>Synchronized</a:t>
            </a:r>
            <a:r>
              <a:rPr spc="-220" dirty="0"/>
              <a:t> </a:t>
            </a:r>
            <a:r>
              <a:rPr spc="20" dirty="0"/>
              <a:t>Methods</a:t>
            </a:r>
            <a:endParaRPr spc="20" dirty="0"/>
          </a:p>
        </p:txBody>
      </p:sp>
      <p:grpSp>
        <p:nvGrpSpPr>
          <p:cNvPr id="5" name="object 5"/>
          <p:cNvGrpSpPr/>
          <p:nvPr/>
        </p:nvGrpSpPr>
        <p:grpSpPr>
          <a:xfrm>
            <a:off x="1676406" y="1946148"/>
            <a:ext cx="1696720" cy="3789045"/>
            <a:chOff x="1676406" y="1946148"/>
            <a:chExt cx="1696720" cy="3789045"/>
          </a:xfrm>
        </p:grpSpPr>
        <p:sp>
          <p:nvSpPr>
            <p:cNvPr id="6" name="object 6"/>
            <p:cNvSpPr/>
            <p:nvPr/>
          </p:nvSpPr>
          <p:spPr>
            <a:xfrm>
              <a:off x="1676406" y="1946148"/>
              <a:ext cx="1696720" cy="3789045"/>
            </a:xfrm>
            <a:custGeom>
              <a:avLst/>
              <a:gdLst/>
              <a:ahLst/>
              <a:cxnLst/>
              <a:rect l="l" t="t" r="r" b="b"/>
              <a:pathLst>
                <a:path w="1696720" h="3789045">
                  <a:moveTo>
                    <a:pt x="1413497" y="0"/>
                  </a:moveTo>
                  <a:lnTo>
                    <a:pt x="282701" y="0"/>
                  </a:lnTo>
                  <a:lnTo>
                    <a:pt x="236845" y="3700"/>
                  </a:lnTo>
                  <a:lnTo>
                    <a:pt x="193345" y="14412"/>
                  </a:lnTo>
                  <a:lnTo>
                    <a:pt x="152783" y="31554"/>
                  </a:lnTo>
                  <a:lnTo>
                    <a:pt x="115741" y="54544"/>
                  </a:lnTo>
                  <a:lnTo>
                    <a:pt x="82800" y="82800"/>
                  </a:lnTo>
                  <a:lnTo>
                    <a:pt x="54544" y="115741"/>
                  </a:lnTo>
                  <a:lnTo>
                    <a:pt x="31554" y="152783"/>
                  </a:lnTo>
                  <a:lnTo>
                    <a:pt x="14412" y="193345"/>
                  </a:lnTo>
                  <a:lnTo>
                    <a:pt x="3700" y="236845"/>
                  </a:lnTo>
                  <a:lnTo>
                    <a:pt x="0" y="282701"/>
                  </a:lnTo>
                  <a:lnTo>
                    <a:pt x="0" y="3505962"/>
                  </a:lnTo>
                  <a:lnTo>
                    <a:pt x="3700" y="3551818"/>
                  </a:lnTo>
                  <a:lnTo>
                    <a:pt x="14412" y="3595318"/>
                  </a:lnTo>
                  <a:lnTo>
                    <a:pt x="31554" y="3635880"/>
                  </a:lnTo>
                  <a:lnTo>
                    <a:pt x="54544" y="3672922"/>
                  </a:lnTo>
                  <a:lnTo>
                    <a:pt x="82800" y="3705863"/>
                  </a:lnTo>
                  <a:lnTo>
                    <a:pt x="115741" y="3734119"/>
                  </a:lnTo>
                  <a:lnTo>
                    <a:pt x="152783" y="3757109"/>
                  </a:lnTo>
                  <a:lnTo>
                    <a:pt x="193345" y="3774251"/>
                  </a:lnTo>
                  <a:lnTo>
                    <a:pt x="236845" y="3784963"/>
                  </a:lnTo>
                  <a:lnTo>
                    <a:pt x="282701" y="3788664"/>
                  </a:lnTo>
                  <a:lnTo>
                    <a:pt x="1413497" y="3788664"/>
                  </a:lnTo>
                  <a:lnTo>
                    <a:pt x="1459353" y="3784963"/>
                  </a:lnTo>
                  <a:lnTo>
                    <a:pt x="1502853" y="3774251"/>
                  </a:lnTo>
                  <a:lnTo>
                    <a:pt x="1543415" y="3757109"/>
                  </a:lnTo>
                  <a:lnTo>
                    <a:pt x="1580458" y="3734119"/>
                  </a:lnTo>
                  <a:lnTo>
                    <a:pt x="1613398" y="3705863"/>
                  </a:lnTo>
                  <a:lnTo>
                    <a:pt x="1641654" y="3672922"/>
                  </a:lnTo>
                  <a:lnTo>
                    <a:pt x="1664644" y="3635880"/>
                  </a:lnTo>
                  <a:lnTo>
                    <a:pt x="1681787" y="3595318"/>
                  </a:lnTo>
                  <a:lnTo>
                    <a:pt x="1692499" y="3551818"/>
                  </a:lnTo>
                  <a:lnTo>
                    <a:pt x="1696199" y="3505962"/>
                  </a:lnTo>
                  <a:lnTo>
                    <a:pt x="1696199" y="282701"/>
                  </a:lnTo>
                  <a:lnTo>
                    <a:pt x="1692499" y="236845"/>
                  </a:lnTo>
                  <a:lnTo>
                    <a:pt x="1681787" y="193345"/>
                  </a:lnTo>
                  <a:lnTo>
                    <a:pt x="1664644" y="152783"/>
                  </a:lnTo>
                  <a:lnTo>
                    <a:pt x="1641654" y="115741"/>
                  </a:lnTo>
                  <a:lnTo>
                    <a:pt x="1613398" y="82800"/>
                  </a:lnTo>
                  <a:lnTo>
                    <a:pt x="1580458" y="54544"/>
                  </a:lnTo>
                  <a:lnTo>
                    <a:pt x="1543415" y="31554"/>
                  </a:lnTo>
                  <a:lnTo>
                    <a:pt x="1502853" y="14412"/>
                  </a:lnTo>
                  <a:lnTo>
                    <a:pt x="1459353" y="3700"/>
                  </a:lnTo>
                  <a:lnTo>
                    <a:pt x="141349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18894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1380744" y="0"/>
                  </a:moveTo>
                  <a:lnTo>
                    <a:pt x="0" y="0"/>
                  </a:lnTo>
                  <a:lnTo>
                    <a:pt x="0" y="1383791"/>
                  </a:lnTo>
                  <a:lnTo>
                    <a:pt x="1380744" y="1383791"/>
                  </a:lnTo>
                  <a:lnTo>
                    <a:pt x="1380744" y="0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18894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0" y="0"/>
                  </a:moveTo>
                  <a:lnTo>
                    <a:pt x="1380744" y="0"/>
                  </a:lnTo>
                  <a:lnTo>
                    <a:pt x="1380744" y="1383791"/>
                  </a:lnTo>
                  <a:lnTo>
                    <a:pt x="0" y="138379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3840479" y="6117334"/>
            <a:ext cx="6207760" cy="538480"/>
          </a:xfrm>
          <a:custGeom>
            <a:avLst/>
            <a:gdLst/>
            <a:ahLst/>
            <a:cxnLst/>
            <a:rect l="l" t="t" r="r" b="b"/>
            <a:pathLst>
              <a:path w="6207759" h="538479">
                <a:moveTo>
                  <a:pt x="5938266" y="0"/>
                </a:moveTo>
                <a:lnTo>
                  <a:pt x="5938266" y="134493"/>
                </a:lnTo>
                <a:lnTo>
                  <a:pt x="0" y="134493"/>
                </a:lnTo>
                <a:lnTo>
                  <a:pt x="0" y="403479"/>
                </a:lnTo>
                <a:lnTo>
                  <a:pt x="5938266" y="403479"/>
                </a:lnTo>
                <a:lnTo>
                  <a:pt x="5938266" y="537972"/>
                </a:lnTo>
                <a:lnTo>
                  <a:pt x="6207252" y="268986"/>
                </a:lnTo>
                <a:lnTo>
                  <a:pt x="593826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40479" y="2174748"/>
            <a:ext cx="620776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marL="580390">
              <a:lnSpc>
                <a:spcPct val="100000"/>
              </a:lnSpc>
              <a:spcBef>
                <a:spcPts val="155"/>
              </a:spcBef>
              <a:tabLst>
                <a:tab pos="3103880" algn="l"/>
              </a:tabLst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5508" y="2718816"/>
            <a:ext cx="5302250" cy="32194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ts val="2370"/>
              </a:lnSpc>
              <a:spcBef>
                <a:spcPts val="160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97323" y="4902708"/>
            <a:ext cx="5250180" cy="365760"/>
          </a:xfrm>
          <a:custGeom>
            <a:avLst/>
            <a:gdLst/>
            <a:ahLst/>
            <a:cxnLst/>
            <a:rect l="l" t="t" r="r" b="b"/>
            <a:pathLst>
              <a:path w="5250180" h="365760">
                <a:moveTo>
                  <a:pt x="5250180" y="0"/>
                </a:moveTo>
                <a:lnTo>
                  <a:pt x="0" y="0"/>
                </a:lnTo>
                <a:lnTo>
                  <a:pt x="0" y="365760"/>
                </a:lnTo>
                <a:lnTo>
                  <a:pt x="5250180" y="365760"/>
                </a:lnTo>
                <a:lnTo>
                  <a:pt x="525018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545708" y="4909421"/>
            <a:ext cx="11531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20734" y="6203339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89582" y="3769614"/>
            <a:ext cx="1071880" cy="365760"/>
          </a:xfrm>
          <a:custGeom>
            <a:avLst/>
            <a:gdLst/>
            <a:ahLst/>
            <a:cxnLst/>
            <a:rect l="l" t="t" r="r" b="b"/>
            <a:pathLst>
              <a:path w="1071880" h="365760">
                <a:moveTo>
                  <a:pt x="0" y="0"/>
                </a:moveTo>
                <a:lnTo>
                  <a:pt x="1071371" y="0"/>
                </a:lnTo>
                <a:lnTo>
                  <a:pt x="1071371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788152" y="3137916"/>
            <a:ext cx="541020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24600" y="3531108"/>
            <a:ext cx="542925" cy="34290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09816" y="4498847"/>
            <a:ext cx="541020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55407" y="4094988"/>
            <a:ext cx="541020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530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67633" y="3470499"/>
            <a:ext cx="713740" cy="61595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6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balance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R="35560" algn="ctr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047936" y="3289367"/>
            <a:ext cx="4420235" cy="1382395"/>
            <a:chOff x="3047936" y="3289367"/>
            <a:chExt cx="4420235" cy="1382395"/>
          </a:xfrm>
        </p:grpSpPr>
        <p:sp>
          <p:nvSpPr>
            <p:cNvPr id="22" name="object 22"/>
            <p:cNvSpPr/>
            <p:nvPr/>
          </p:nvSpPr>
          <p:spPr>
            <a:xfrm>
              <a:off x="3060953" y="3324214"/>
              <a:ext cx="2664460" cy="628015"/>
            </a:xfrm>
            <a:custGeom>
              <a:avLst/>
              <a:gdLst/>
              <a:ahLst/>
              <a:cxnLst/>
              <a:rect l="l" t="t" r="r" b="b"/>
              <a:pathLst>
                <a:path w="2664460" h="628014">
                  <a:moveTo>
                    <a:pt x="0" y="627735"/>
                  </a:moveTo>
                  <a:lnTo>
                    <a:pt x="2663913" y="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703347" y="3289367"/>
              <a:ext cx="85090" cy="76200"/>
            </a:xfrm>
            <a:custGeom>
              <a:avLst/>
              <a:gdLst/>
              <a:ahLst/>
              <a:cxnLst/>
              <a:rect l="l" t="t" r="r" b="b"/>
              <a:pathLst>
                <a:path w="85089" h="76200">
                  <a:moveTo>
                    <a:pt x="0" y="0"/>
                  </a:moveTo>
                  <a:lnTo>
                    <a:pt x="17830" y="75653"/>
                  </a:lnTo>
                  <a:lnTo>
                    <a:pt x="84569" y="20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125542" y="3704082"/>
              <a:ext cx="3199765" cy="243840"/>
            </a:xfrm>
            <a:custGeom>
              <a:avLst/>
              <a:gdLst/>
              <a:ahLst/>
              <a:cxnLst/>
              <a:rect l="l" t="t" r="r" b="b"/>
              <a:pathLst>
                <a:path w="3199765" h="243839">
                  <a:moveTo>
                    <a:pt x="3199447" y="0"/>
                  </a:moveTo>
                  <a:lnTo>
                    <a:pt x="0" y="243484"/>
                  </a:lnTo>
                </a:path>
              </a:pathLst>
            </a:custGeom>
            <a:ln w="25907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060953" y="3907824"/>
              <a:ext cx="80645" cy="78105"/>
            </a:xfrm>
            <a:custGeom>
              <a:avLst/>
              <a:gdLst/>
              <a:ahLst/>
              <a:cxnLst/>
              <a:rect l="l" t="t" r="r" b="b"/>
              <a:pathLst>
                <a:path w="80644" h="78104">
                  <a:moveTo>
                    <a:pt x="74549" y="0"/>
                  </a:moveTo>
                  <a:lnTo>
                    <a:pt x="0" y="44653"/>
                  </a:lnTo>
                  <a:lnTo>
                    <a:pt x="80454" y="77495"/>
                  </a:lnTo>
                  <a:lnTo>
                    <a:pt x="7454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060953" y="3952494"/>
              <a:ext cx="3785235" cy="706755"/>
            </a:xfrm>
            <a:custGeom>
              <a:avLst/>
              <a:gdLst/>
              <a:ahLst/>
              <a:cxnLst/>
              <a:rect l="l" t="t" r="r" b="b"/>
              <a:pathLst>
                <a:path w="3785234" h="706754">
                  <a:moveTo>
                    <a:pt x="0" y="0"/>
                  </a:moveTo>
                  <a:lnTo>
                    <a:pt x="3785158" y="706246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125552" y="3957113"/>
              <a:ext cx="4330065" cy="309880"/>
            </a:xfrm>
            <a:custGeom>
              <a:avLst/>
              <a:gdLst/>
              <a:ahLst/>
              <a:cxnLst/>
              <a:rect l="l" t="t" r="r" b="b"/>
              <a:pathLst>
                <a:path w="4330065" h="309879">
                  <a:moveTo>
                    <a:pt x="4329569" y="309549"/>
                  </a:moveTo>
                  <a:lnTo>
                    <a:pt x="0" y="0"/>
                  </a:lnTo>
                </a:path>
              </a:pathLst>
            </a:custGeom>
            <a:ln w="25907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060953" y="3919282"/>
              <a:ext cx="80645" cy="78105"/>
            </a:xfrm>
            <a:custGeom>
              <a:avLst/>
              <a:gdLst/>
              <a:ahLst/>
              <a:cxnLst/>
              <a:rect l="l" t="t" r="r" b="b"/>
              <a:pathLst>
                <a:path w="80644" h="78104">
                  <a:moveTo>
                    <a:pt x="80302" y="0"/>
                  </a:moveTo>
                  <a:lnTo>
                    <a:pt x="0" y="33210"/>
                  </a:lnTo>
                  <a:lnTo>
                    <a:pt x="74752" y="77520"/>
                  </a:lnTo>
                  <a:lnTo>
                    <a:pt x="8030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2593164" y="4121307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31848" y="2742693"/>
            <a:ext cx="26136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account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28441" y="4372146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530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847088" y="3040377"/>
            <a:ext cx="5102860" cy="1925320"/>
            <a:chOff x="1847088" y="3040377"/>
            <a:chExt cx="5102860" cy="1925320"/>
          </a:xfrm>
        </p:grpSpPr>
        <p:sp>
          <p:nvSpPr>
            <p:cNvPr id="33" name="object 33"/>
            <p:cNvSpPr/>
            <p:nvPr/>
          </p:nvSpPr>
          <p:spPr>
            <a:xfrm>
              <a:off x="6324600" y="4498847"/>
              <a:ext cx="585470" cy="338455"/>
            </a:xfrm>
            <a:custGeom>
              <a:avLst/>
              <a:gdLst/>
              <a:ahLst/>
              <a:cxnLst/>
              <a:rect l="l" t="t" r="r" b="b"/>
              <a:pathLst>
                <a:path w="585470" h="338454">
                  <a:moveTo>
                    <a:pt x="585216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585216" y="338327"/>
                  </a:lnTo>
                  <a:lnTo>
                    <a:pt x="585216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975104" y="3084576"/>
              <a:ext cx="310895" cy="41605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860042" y="3053333"/>
              <a:ext cx="538480" cy="539750"/>
            </a:xfrm>
            <a:custGeom>
              <a:avLst/>
              <a:gdLst/>
              <a:ahLst/>
              <a:cxnLst/>
              <a:rect l="l" t="t" r="r" b="b"/>
              <a:pathLst>
                <a:path w="538480" h="539750">
                  <a:moveTo>
                    <a:pt x="0" y="269748"/>
                  </a:moveTo>
                  <a:lnTo>
                    <a:pt x="4333" y="221258"/>
                  </a:lnTo>
                  <a:lnTo>
                    <a:pt x="16829" y="175621"/>
                  </a:lnTo>
                  <a:lnTo>
                    <a:pt x="36725" y="133598"/>
                  </a:lnTo>
                  <a:lnTo>
                    <a:pt x="63263" y="95950"/>
                  </a:lnTo>
                  <a:lnTo>
                    <a:pt x="95683" y="63439"/>
                  </a:lnTo>
                  <a:lnTo>
                    <a:pt x="133225" y="36827"/>
                  </a:lnTo>
                  <a:lnTo>
                    <a:pt x="175130" y="16875"/>
                  </a:lnTo>
                  <a:lnTo>
                    <a:pt x="220636" y="4345"/>
                  </a:lnTo>
                  <a:lnTo>
                    <a:pt x="268986" y="0"/>
                  </a:lnTo>
                  <a:lnTo>
                    <a:pt x="317335" y="4345"/>
                  </a:lnTo>
                  <a:lnTo>
                    <a:pt x="362841" y="16875"/>
                  </a:lnTo>
                  <a:lnTo>
                    <a:pt x="404746" y="36827"/>
                  </a:lnTo>
                  <a:lnTo>
                    <a:pt x="442288" y="63439"/>
                  </a:lnTo>
                  <a:lnTo>
                    <a:pt x="474708" y="95950"/>
                  </a:lnTo>
                  <a:lnTo>
                    <a:pt x="501246" y="133598"/>
                  </a:lnTo>
                  <a:lnTo>
                    <a:pt x="521142" y="175621"/>
                  </a:lnTo>
                  <a:lnTo>
                    <a:pt x="533638" y="221258"/>
                  </a:lnTo>
                  <a:lnTo>
                    <a:pt x="537972" y="269748"/>
                  </a:lnTo>
                  <a:lnTo>
                    <a:pt x="533638" y="318237"/>
                  </a:lnTo>
                  <a:lnTo>
                    <a:pt x="521142" y="363874"/>
                  </a:lnTo>
                  <a:lnTo>
                    <a:pt x="501246" y="405897"/>
                  </a:lnTo>
                  <a:lnTo>
                    <a:pt x="474708" y="443545"/>
                  </a:lnTo>
                  <a:lnTo>
                    <a:pt x="442288" y="476056"/>
                  </a:lnTo>
                  <a:lnTo>
                    <a:pt x="404746" y="502668"/>
                  </a:lnTo>
                  <a:lnTo>
                    <a:pt x="362841" y="522620"/>
                  </a:lnTo>
                  <a:lnTo>
                    <a:pt x="317335" y="535150"/>
                  </a:lnTo>
                  <a:lnTo>
                    <a:pt x="268986" y="539496"/>
                  </a:lnTo>
                  <a:lnTo>
                    <a:pt x="220636" y="535150"/>
                  </a:lnTo>
                  <a:lnTo>
                    <a:pt x="175130" y="522620"/>
                  </a:lnTo>
                  <a:lnTo>
                    <a:pt x="133225" y="502668"/>
                  </a:lnTo>
                  <a:lnTo>
                    <a:pt x="95683" y="476056"/>
                  </a:lnTo>
                  <a:lnTo>
                    <a:pt x="63263" y="443545"/>
                  </a:lnTo>
                  <a:lnTo>
                    <a:pt x="36725" y="405897"/>
                  </a:lnTo>
                  <a:lnTo>
                    <a:pt x="16829" y="363874"/>
                  </a:lnTo>
                  <a:lnTo>
                    <a:pt x="4333" y="318237"/>
                  </a:lnTo>
                  <a:lnTo>
                    <a:pt x="0" y="2697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129786" y="3053337"/>
              <a:ext cx="3679190" cy="26670"/>
            </a:xfrm>
            <a:custGeom>
              <a:avLst/>
              <a:gdLst/>
              <a:ahLst/>
              <a:cxnLst/>
              <a:rect l="l" t="t" r="r" b="b"/>
              <a:pathLst>
                <a:path w="3679190" h="26669">
                  <a:moveTo>
                    <a:pt x="3678783" y="26504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9707" y="3040980"/>
              <a:ext cx="77724" cy="7772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129790" y="3053331"/>
              <a:ext cx="4201795" cy="1873885"/>
            </a:xfrm>
            <a:custGeom>
              <a:avLst/>
              <a:gdLst/>
              <a:ahLst/>
              <a:cxnLst/>
              <a:rect l="l" t="t" r="r" b="b"/>
              <a:pathLst>
                <a:path w="4201795" h="1873885">
                  <a:moveTo>
                    <a:pt x="4201337" y="187344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2265" y="4887909"/>
              <a:ext cx="77724" cy="7772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129787" y="3053331"/>
              <a:ext cx="4781550" cy="1873885"/>
            </a:xfrm>
            <a:custGeom>
              <a:avLst/>
              <a:gdLst/>
              <a:ahLst/>
              <a:cxnLst/>
              <a:rect l="l" t="t" r="r" b="b"/>
              <a:pathLst>
                <a:path w="4781550" h="1873885">
                  <a:moveTo>
                    <a:pt x="4781194" y="187344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72120" y="4887909"/>
              <a:ext cx="77724" cy="77724"/>
            </a:xfrm>
            <a:prstGeom prst="rect">
              <a:avLst/>
            </a:prstGeom>
          </p:spPr>
        </p:pic>
      </p:grp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2575" y="1591083"/>
            <a:ext cx="35547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Synchronized</a:t>
            </a:r>
            <a:r>
              <a:rPr sz="2400" spc="-16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methods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082575" y="1956843"/>
            <a:ext cx="6623684" cy="32715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020" indent="-290195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Automated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concurrency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management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lock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Arial MT"/>
              <a:buChar char="-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manually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acquire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statement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Available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8514" y="2842287"/>
            <a:ext cx="36449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23745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Manual  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oni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36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5291" y="519066"/>
            <a:ext cx="4932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Synchronized</a:t>
            </a:r>
            <a:r>
              <a:rPr spc="-285" dirty="0"/>
              <a:t> </a:t>
            </a:r>
            <a:r>
              <a:rPr spc="40" dirty="0"/>
              <a:t>Method</a:t>
            </a:r>
            <a:endParaRPr spc="4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1959" y="1549908"/>
          <a:ext cx="11052175" cy="4631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0390"/>
                <a:gridCol w="457200"/>
                <a:gridCol w="4921250"/>
              </a:tblGrid>
              <a:tr h="158496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class BankAccount</a:t>
                      </a:r>
                      <a:r>
                        <a:rPr sz="1600" spc="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32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private</a:t>
                      </a:r>
                      <a:r>
                        <a:rPr sz="1600" spc="-3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int</a:t>
                      </a:r>
                      <a:r>
                        <a:rPr sz="1600" spc="-3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balance;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32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//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other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members</a:t>
                      </a:r>
                      <a:r>
                        <a:rPr sz="1600" spc="-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elided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for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clarity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314325" marR="1743710" indent="-111760">
                        <a:lnSpc>
                          <a:spcPts val="2520"/>
                        </a:lnSpc>
                        <a:spcBef>
                          <a:spcPts val="585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public</a:t>
                      </a:r>
                      <a:r>
                        <a:rPr sz="1600" spc="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F05A28"/>
                          </a:solidFill>
                          <a:latin typeface="Ebrima" panose="02000000000000000000"/>
                          <a:cs typeface="Ebrima" panose="02000000000000000000"/>
                        </a:rPr>
                        <a:t>synchronized</a:t>
                      </a:r>
                      <a:r>
                        <a:rPr sz="1600" spc="25" dirty="0">
                          <a:solidFill>
                            <a:srgbClr val="F05A28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void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deposit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(int amount)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 </a:t>
                      </a:r>
                      <a:r>
                        <a:rPr sz="1600" spc="-42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balance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+=</a:t>
                      </a:r>
                      <a:r>
                        <a:rPr sz="1600" spc="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amount;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4064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  <a:solidFill>
                      <a:srgbClr val="E6E6E6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3E3E3E"/>
                      </a:solidFill>
                      <a:prstDash val="solid"/>
                    </a:lnL>
                    <a:lnB w="9525">
                      <a:solidFill>
                        <a:srgbClr val="3E3E3E"/>
                      </a:solidFill>
                      <a:prstDash val="solid"/>
                    </a:lnB>
                  </a:tcPr>
                </a:tc>
              </a:tr>
              <a:tr h="769619"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13208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clas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pri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4064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s</a:t>
                      </a:r>
                      <a:r>
                        <a:rPr sz="1600" spc="-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Worker</a:t>
                      </a:r>
                      <a:r>
                        <a:rPr sz="1600" spc="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implements</a:t>
                      </a:r>
                      <a:r>
                        <a:rPr sz="1600" spc="-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Runnable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tabLst>
                          <a:tab pos="2029460" algn="l"/>
                          <a:tab pos="2323465" algn="l"/>
                        </a:tabLst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vate</a:t>
                      </a:r>
                      <a:r>
                        <a:rPr sz="1600" spc="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BankAccount</a:t>
                      </a:r>
                      <a:r>
                        <a:rPr lang="en-US"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2400" spc="-7" baseline="-3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account</a:t>
                      </a:r>
                      <a:r>
                        <a:rPr lang="en-US" sz="2400" spc="-7" baseline="-3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;</a:t>
                      </a:r>
                      <a:endParaRPr lang="en-US" sz="2400" spc="-7" baseline="-3000" dirty="0">
                        <a:solidFill>
                          <a:srgbClr val="3E3E3E"/>
                        </a:solidFill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4064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  <a:solidFill>
                      <a:srgbClr val="E6E6E6"/>
                    </a:solidFill>
                  </a:tcPr>
                </a:tc>
              </a:tr>
              <a:tr h="22311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201930">
                        <a:lnSpc>
                          <a:spcPts val="1220"/>
                        </a:lnSpc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//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other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members</a:t>
                      </a:r>
                      <a:r>
                        <a:rPr sz="1600" spc="-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elided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for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clarity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313055" marR="3040380" indent="-111760">
                        <a:lnSpc>
                          <a:spcPct val="131000"/>
                        </a:lnSpc>
                        <a:spcBef>
                          <a:spcPts val="60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public</a:t>
                      </a:r>
                      <a:r>
                        <a:rPr sz="1600" spc="6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void</a:t>
                      </a:r>
                      <a:r>
                        <a:rPr sz="1600" spc="4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run()</a:t>
                      </a:r>
                      <a:r>
                        <a:rPr sz="1600" spc="7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 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for(int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i=0;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i&lt;10;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i++)</a:t>
                      </a:r>
                      <a:r>
                        <a:rPr sz="1600" spc="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8121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a.</a:t>
                      </a:r>
                      <a:r>
                        <a:rPr sz="1600" spc="-27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d</a:t>
                      </a: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</a:t>
                      </a:r>
                      <a:r>
                        <a:rPr sz="1600" spc="-27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e</a:t>
                      </a: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</a:t>
                      </a:r>
                      <a:r>
                        <a:rPr sz="1600" spc="-27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p</a:t>
                      </a: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o</a:t>
                      </a:r>
                      <a:r>
                        <a:rPr sz="1600" spc="-27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o</a:t>
                      </a: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u</a:t>
                      </a:r>
                      <a:r>
                        <a:rPr sz="1600" spc="-27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s</a:t>
                      </a: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n</a:t>
                      </a:r>
                      <a:r>
                        <a:rPr sz="1600" spc="-27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i</a:t>
                      </a: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t</a:t>
                      </a: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(10);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3136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25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0975" y="519066"/>
            <a:ext cx="6942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Synchronized</a:t>
            </a:r>
            <a:r>
              <a:rPr spc="-225" dirty="0"/>
              <a:t> </a:t>
            </a:r>
            <a:r>
              <a:rPr spc="-60" dirty="0"/>
              <a:t>Statement</a:t>
            </a:r>
            <a:r>
              <a:rPr spc="-235" dirty="0"/>
              <a:t> </a:t>
            </a:r>
            <a:r>
              <a:rPr spc="40" dirty="0"/>
              <a:t>Block</a:t>
            </a:r>
            <a:endParaRPr spc="4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1959" y="1549908"/>
          <a:ext cx="11153140" cy="4631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0390"/>
                <a:gridCol w="177800"/>
                <a:gridCol w="111125"/>
                <a:gridCol w="269875"/>
                <a:gridCol w="1911984"/>
                <a:gridCol w="3009265"/>
              </a:tblGrid>
              <a:tr h="975360">
                <a:tc gridSpan="4">
                  <a:txBody>
                    <a:bodyPr/>
                    <a:lstStyle/>
                    <a:p>
                      <a:pPr marL="91440" marR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class BankAccount</a:t>
                      </a:r>
                      <a:r>
                        <a:rPr sz="1600" spc="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3200" marR="946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private</a:t>
                      </a:r>
                      <a:r>
                        <a:rPr sz="1600" spc="-3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int</a:t>
                      </a:r>
                      <a:r>
                        <a:rPr sz="1600" spc="-3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balance;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3200" marR="946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//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other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members</a:t>
                      </a:r>
                      <a:r>
                        <a:rPr sz="1600" spc="-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elided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for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clarity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4064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  <a:solidFill>
                      <a:srgbClr val="E6E6E6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3E3E3E"/>
                      </a:solidFill>
                      <a:prstDash val="solid"/>
                    </a:lnL>
                    <a:lnB w="9525">
                      <a:solidFill>
                        <a:srgbClr val="3E3E3E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  <a:tr h="1379220">
                <a:tc>
                  <a:txBody>
                    <a:bodyPr/>
                    <a:lstStyle/>
                    <a:p>
                      <a:pPr marL="314325" marR="2520950" indent="-111760">
                        <a:lnSpc>
                          <a:spcPct val="131000"/>
                        </a:lnSpc>
                        <a:spcBef>
                          <a:spcPts val="20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public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void </a:t>
                      </a:r>
                      <a:r>
                        <a:rPr sz="1600" spc="-5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deposit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(int amount) { </a:t>
                      </a:r>
                      <a:r>
                        <a:rPr sz="1600" spc="-4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balance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+=</a:t>
                      </a:r>
                      <a:r>
                        <a:rPr sz="1600" spc="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amount;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32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2540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0805" marR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clas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1930" marR="946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pri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1930" marR="946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//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pub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4064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s</a:t>
                      </a:r>
                      <a:r>
                        <a:rPr sz="1600" spc="-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Worker</a:t>
                      </a:r>
                      <a:r>
                        <a:rPr sz="1600" spc="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implements</a:t>
                      </a:r>
                      <a:r>
                        <a:rPr sz="1600" spc="-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Runnable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R="1883410" indent="22225">
                        <a:lnSpc>
                          <a:spcPct val="131000"/>
                        </a:lnSpc>
                        <a:tabLst>
                          <a:tab pos="2029460" algn="l"/>
                          <a:tab pos="2323465" algn="l"/>
                        </a:tabLst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va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t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e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B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nk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cc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o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un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t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	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;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	</a:t>
                      </a:r>
                      <a:r>
                        <a:rPr sz="2400" baseline="-3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</a:t>
                      </a:r>
                      <a:r>
                        <a:rPr sz="2400" spc="-7" baseline="-3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cc</a:t>
                      </a:r>
                      <a:r>
                        <a:rPr sz="2400" baseline="-3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o</a:t>
                      </a:r>
                      <a:r>
                        <a:rPr sz="2400" spc="-7" baseline="-3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un</a:t>
                      </a:r>
                      <a:r>
                        <a:rPr sz="2400" baseline="-3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t 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other members</a:t>
                      </a:r>
                      <a:r>
                        <a:rPr sz="1600" spc="-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elided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for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clarity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lic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void</a:t>
                      </a:r>
                      <a:r>
                        <a:rPr sz="1600" spc="-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run()</a:t>
                      </a:r>
                      <a:r>
                        <a:rPr sz="1600" spc="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4064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  <a:solidFill>
                      <a:srgbClr val="E6E6E6"/>
                    </a:solidFill>
                  </a:tcPr>
                </a:tc>
                <a:tc hMerge="1">
                  <a:tcPr marL="0" marR="0" marT="0" marB="0"/>
                </a:tc>
              </a:tr>
              <a:tr h="22677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0" marB="0">
                    <a:lnL w="9525">
                      <a:solidFill>
                        <a:srgbClr val="3E3E3E"/>
                      </a:solidFill>
                      <a:prstDash val="solid"/>
                    </a:lnL>
                    <a:lnT w="9525">
                      <a:solidFill>
                        <a:srgbClr val="3E3E3E"/>
                      </a:solidFill>
                      <a:prstDash val="solid"/>
                    </a:lnT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6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476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0" marB="0">
                    <a:lnT w="9525">
                      <a:solidFill>
                        <a:srgbClr val="3E3E3E"/>
                      </a:solidFill>
                      <a:prstDash val="solid"/>
                    </a:lnT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for(int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i=0; i&lt;10;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i++)</a:t>
                      </a:r>
                      <a:r>
                        <a:rPr sz="1600" spc="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  <a:spcBef>
                          <a:spcPts val="600"/>
                        </a:spcBef>
                        <a:tabLst>
                          <a:tab pos="1765300" algn="l"/>
                        </a:tabLst>
                      </a:pPr>
                      <a:r>
                        <a:rPr sz="1600" spc="-10" dirty="0">
                          <a:solidFill>
                            <a:srgbClr val="F05A28"/>
                          </a:solidFill>
                          <a:latin typeface="Ebrima" panose="02000000000000000000"/>
                          <a:cs typeface="Ebrima" panose="02000000000000000000"/>
                        </a:rPr>
                        <a:t>synchronized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(</a:t>
                      </a:r>
                      <a:r>
                        <a:rPr lang="en-US"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account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	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)</a:t>
                      </a:r>
                      <a:r>
                        <a:rPr sz="1600" spc="-4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63627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400" baseline="2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.</a:t>
                      </a:r>
                      <a:r>
                        <a:rPr sz="2400" spc="-142" baseline="200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d</a:t>
                      </a:r>
                      <a:r>
                        <a:rPr sz="1600" spc="-7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</a:t>
                      </a:r>
                      <a:r>
                        <a:rPr sz="2400" spc="-165" baseline="200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e</a:t>
                      </a:r>
                      <a:r>
                        <a:rPr sz="1600" spc="-6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</a:t>
                      </a:r>
                      <a:r>
                        <a:rPr sz="2400" spc="-480" baseline="200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p</a:t>
                      </a:r>
                      <a:r>
                        <a:rPr sz="1600" spc="-4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</a:t>
                      </a:r>
                      <a:r>
                        <a:rPr sz="2400" spc="-780" baseline="200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o</a:t>
                      </a:r>
                      <a:r>
                        <a:rPr sz="1600" spc="-42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o</a:t>
                      </a:r>
                      <a:r>
                        <a:rPr sz="2400" spc="-390" baseline="200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s</a:t>
                      </a:r>
                      <a:r>
                        <a:rPr sz="1600" spc="-65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u</a:t>
                      </a:r>
                      <a:r>
                        <a:rPr sz="2400" spc="-7" baseline="200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i</a:t>
                      </a:r>
                      <a:r>
                        <a:rPr sz="2400" spc="-419" baseline="200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t</a:t>
                      </a:r>
                      <a:r>
                        <a:rPr sz="1600" spc="-6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n</a:t>
                      </a:r>
                      <a:r>
                        <a:rPr sz="2400" spc="-7" baseline="2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(</a:t>
                      </a:r>
                      <a:r>
                        <a:rPr sz="2400" spc="-1087" baseline="2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1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t</a:t>
                      </a:r>
                      <a:r>
                        <a:rPr sz="1600" spc="-254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2400" baseline="2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0</a:t>
                      </a:r>
                      <a:r>
                        <a:rPr sz="2400" spc="-7" baseline="2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);</a:t>
                      </a:r>
                      <a:endParaRPr sz="2400" baseline="20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47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17780" marB="0"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3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2540" marB="0">
                    <a:lnR w="9525">
                      <a:solidFill>
                        <a:srgbClr val="3E3E3E"/>
                      </a:solidFill>
                      <a:prstDash val="solid"/>
                    </a:lnR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2575" y="2368324"/>
            <a:ext cx="5993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flexibility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1843" y="2734083"/>
            <a:ext cx="6161405" cy="17170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Enables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non-thread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safe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protect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complex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marR="508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Sometimes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just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aren’t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enough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966" y="2293647"/>
            <a:ext cx="308483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31240" algn="r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Why</a:t>
            </a:r>
            <a:r>
              <a:rPr spc="-285" dirty="0"/>
              <a:t> </a:t>
            </a:r>
            <a:r>
              <a:rPr spc="-15" dirty="0"/>
              <a:t>Use </a:t>
            </a:r>
            <a:r>
              <a:rPr spc="-1250" dirty="0"/>
              <a:t> </a:t>
            </a:r>
            <a:r>
              <a:rPr spc="-210" dirty="0"/>
              <a:t>S</a:t>
            </a:r>
            <a:r>
              <a:rPr spc="-20" dirty="0"/>
              <a:t>y</a:t>
            </a:r>
            <a:r>
              <a:rPr spc="55" dirty="0"/>
              <a:t>n</a:t>
            </a:r>
            <a:r>
              <a:rPr spc="40" dirty="0"/>
              <a:t>c</a:t>
            </a:r>
            <a:r>
              <a:rPr spc="-105" dirty="0"/>
              <a:t>h</a:t>
            </a:r>
            <a:r>
              <a:rPr spc="-155" dirty="0"/>
              <a:t>r</a:t>
            </a:r>
            <a:r>
              <a:rPr spc="-15" dirty="0"/>
              <a:t>oni</a:t>
            </a:r>
            <a:r>
              <a:rPr spc="45" dirty="0"/>
              <a:t>z</a:t>
            </a:r>
            <a:r>
              <a:rPr spc="-50" dirty="0"/>
              <a:t>e</a:t>
            </a:r>
            <a:r>
              <a:rPr spc="90" dirty="0"/>
              <a:t>d  </a:t>
            </a:r>
            <a:r>
              <a:rPr spc="-60" dirty="0"/>
              <a:t>Statement</a:t>
            </a:r>
            <a:endParaRPr spc="-60" dirty="0"/>
          </a:p>
          <a:p>
            <a:pPr marR="13335" algn="r">
              <a:lnSpc>
                <a:spcPct val="100000"/>
              </a:lnSpc>
            </a:pPr>
            <a:r>
              <a:rPr spc="20" dirty="0"/>
              <a:t>Blocks</a:t>
            </a:r>
            <a:endParaRPr spc="2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3" y="1467725"/>
            <a:ext cx="6478905" cy="481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 marR="3796665" indent="-123825">
              <a:lnSpc>
                <a:spcPct val="128000"/>
              </a:lnSpc>
              <a:spcBef>
                <a:spcPts val="9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class BankAccount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 int 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BankAccount(int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8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startBalance;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 marR="2572385" indent="-123825">
              <a:lnSpc>
                <a:spcPct val="128000"/>
              </a:lnSpc>
              <a:spcBef>
                <a:spcPts val="60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</a:t>
            </a:r>
            <a:r>
              <a:rPr sz="18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synchronized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 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getBalance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 marR="1648460" indent="-124460">
              <a:lnSpc>
                <a:spcPct val="128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</a:t>
            </a:r>
            <a:r>
              <a:rPr sz="18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synchronized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 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deposit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(int amount)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+=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652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60350" marR="1306830" indent="-123825">
              <a:lnSpc>
                <a:spcPct val="128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</a:t>
            </a:r>
            <a:r>
              <a:rPr sz="18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synchronized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 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withdrawal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(int amount)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-=</a:t>
            </a:r>
            <a:r>
              <a:rPr sz="18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652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16579" y="519066"/>
            <a:ext cx="6671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Bank</a:t>
            </a:r>
            <a:r>
              <a:rPr spc="-225" dirty="0"/>
              <a:t> </a:t>
            </a:r>
            <a:r>
              <a:rPr spc="75" dirty="0"/>
              <a:t>Account</a:t>
            </a:r>
            <a:r>
              <a:rPr spc="-220" dirty="0"/>
              <a:t> </a:t>
            </a:r>
            <a:r>
              <a:rPr spc="-55" dirty="0"/>
              <a:t>Class</a:t>
            </a:r>
            <a:r>
              <a:rPr spc="-210" dirty="0"/>
              <a:t> </a:t>
            </a:r>
            <a:r>
              <a:rPr spc="-35" dirty="0"/>
              <a:t>Revisited</a:t>
            </a:r>
            <a:endParaRPr spc="-3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3" y="1719186"/>
            <a:ext cx="6796405" cy="4307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 marR="2216150" indent="-123825">
              <a:lnSpc>
                <a:spcPct val="128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class TxWorker implements Runnable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protected</a:t>
            </a:r>
            <a:r>
              <a:rPr sz="18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 marR="885825">
              <a:lnSpc>
                <a:spcPct val="128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protected</a:t>
            </a:r>
            <a:r>
              <a:rPr sz="18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char txType;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‘w’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-&gt;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withdrawal,</a:t>
            </a:r>
            <a:r>
              <a:rPr sz="18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‘d’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-&gt;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deposit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protected</a:t>
            </a:r>
            <a:r>
              <a:rPr sz="18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TxWorker(BankAccount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account, char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txType, int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amt)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{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 marR="4829175" indent="-123825">
              <a:lnSpc>
                <a:spcPct val="128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void run()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if</a:t>
            </a:r>
            <a:r>
              <a:rPr sz="18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(txType</a:t>
            </a:r>
            <a:r>
              <a:rPr sz="1800" spc="-4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‘w’)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 marR="3888105" indent="124460">
              <a:lnSpc>
                <a:spcPct val="128000"/>
              </a:lnSpc>
              <a:spcBef>
                <a:spcPts val="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wi</a:t>
            </a:r>
            <a:r>
              <a:rPr sz="18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th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drawal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 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else if (txType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‘d’)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deposit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(amt);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652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56531" y="519066"/>
            <a:ext cx="4391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T</a:t>
            </a:r>
            <a:r>
              <a:rPr spc="-185" dirty="0"/>
              <a:t>r</a:t>
            </a:r>
            <a:r>
              <a:rPr spc="-105" dirty="0"/>
              <a:t>a</a:t>
            </a:r>
            <a:r>
              <a:rPr spc="-85" dirty="0"/>
              <a:t>ns</a:t>
            </a:r>
            <a:r>
              <a:rPr spc="-95" dirty="0"/>
              <a:t>a</a:t>
            </a:r>
            <a:r>
              <a:rPr spc="175" dirty="0"/>
              <a:t>c</a:t>
            </a:r>
            <a:r>
              <a:rPr spc="-35" dirty="0"/>
              <a:t>ti</a:t>
            </a:r>
            <a:r>
              <a:rPr spc="20" dirty="0"/>
              <a:t>on</a:t>
            </a:r>
            <a:r>
              <a:rPr spc="-200" dirty="0"/>
              <a:t> </a:t>
            </a:r>
            <a:r>
              <a:rPr spc="180" dirty="0"/>
              <a:t>W</a:t>
            </a:r>
            <a:r>
              <a:rPr spc="-30" dirty="0"/>
              <a:t>or</a:t>
            </a:r>
            <a:r>
              <a:rPr spc="-120" dirty="0"/>
              <a:t>k</a:t>
            </a:r>
            <a:r>
              <a:rPr spc="-50" dirty="0"/>
              <a:t>e</a:t>
            </a:r>
            <a:r>
              <a:rPr spc="-100" dirty="0"/>
              <a:t>r</a:t>
            </a:r>
            <a:endParaRPr spc="-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3" y="2641054"/>
            <a:ext cx="5570220" cy="238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6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ExecutorService es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Executors.newFixedThreadPool(5);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TxWorker[]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workers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Retrieve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TxWorker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instances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 marR="2574290" indent="-123825">
              <a:lnSpc>
                <a:spcPct val="128000"/>
              </a:lnSpc>
              <a:spcBef>
                <a:spcPts val="179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for(TxWorker worker:workers)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es.submit(worker);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Shutdown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and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wait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28675" y="519066"/>
            <a:ext cx="5647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Dispatching</a:t>
            </a:r>
            <a:r>
              <a:rPr spc="-220" dirty="0"/>
              <a:t> </a:t>
            </a:r>
            <a:r>
              <a:rPr spc="-65" dirty="0"/>
              <a:t>Transactions</a:t>
            </a:r>
            <a:endParaRPr spc="-6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3" y="1719186"/>
            <a:ext cx="6796405" cy="4307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 marR="2216150" indent="-123825">
              <a:lnSpc>
                <a:spcPct val="128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class TxWorker implements Runnable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protected</a:t>
            </a:r>
            <a:r>
              <a:rPr sz="18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 marR="885825">
              <a:lnSpc>
                <a:spcPct val="128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protected</a:t>
            </a:r>
            <a:r>
              <a:rPr sz="18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char txType;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‘w’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-&gt;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withdrawal,</a:t>
            </a:r>
            <a:r>
              <a:rPr sz="18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‘d’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-&gt;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deposit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protected</a:t>
            </a:r>
            <a:r>
              <a:rPr sz="18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TxWorker(BankAccount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account, char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txType, int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amt)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{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 marR="4829175" indent="-123825">
              <a:lnSpc>
                <a:spcPct val="128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void run()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if</a:t>
            </a:r>
            <a:r>
              <a:rPr sz="18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(txType</a:t>
            </a:r>
            <a:r>
              <a:rPr sz="1800" spc="-4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‘w’)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 marR="3888105" indent="124460">
              <a:lnSpc>
                <a:spcPct val="128000"/>
              </a:lnSpc>
              <a:spcBef>
                <a:spcPts val="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wi</a:t>
            </a:r>
            <a:r>
              <a:rPr sz="18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th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drawal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 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else if (txType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‘d’)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deposit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(amt);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652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56531" y="519066"/>
            <a:ext cx="4391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T</a:t>
            </a:r>
            <a:r>
              <a:rPr spc="-185" dirty="0"/>
              <a:t>r</a:t>
            </a:r>
            <a:r>
              <a:rPr spc="-105" dirty="0"/>
              <a:t>a</a:t>
            </a:r>
            <a:r>
              <a:rPr spc="-85" dirty="0"/>
              <a:t>ns</a:t>
            </a:r>
            <a:r>
              <a:rPr spc="-95" dirty="0"/>
              <a:t>a</a:t>
            </a:r>
            <a:r>
              <a:rPr spc="175" dirty="0"/>
              <a:t>c</a:t>
            </a:r>
            <a:r>
              <a:rPr spc="-35" dirty="0"/>
              <a:t>ti</a:t>
            </a:r>
            <a:r>
              <a:rPr spc="20" dirty="0"/>
              <a:t>on</a:t>
            </a:r>
            <a:r>
              <a:rPr spc="-200" dirty="0"/>
              <a:t> </a:t>
            </a:r>
            <a:r>
              <a:rPr spc="180" dirty="0"/>
              <a:t>W</a:t>
            </a:r>
            <a:r>
              <a:rPr spc="-30" dirty="0"/>
              <a:t>or</a:t>
            </a:r>
            <a:r>
              <a:rPr spc="-120" dirty="0"/>
              <a:t>k</a:t>
            </a:r>
            <a:r>
              <a:rPr spc="-50" dirty="0"/>
              <a:t>e</a:t>
            </a:r>
            <a:r>
              <a:rPr spc="-100" dirty="0"/>
              <a:t>r</a:t>
            </a:r>
            <a:endParaRPr spc="-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4340" y="1425664"/>
            <a:ext cx="8163559" cy="493268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TxPromoWorker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extends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TxWorker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3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TxPromoWorker(BankAccount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account,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char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txType,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8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amt)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super(.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.)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 marR="6196330" indent="-123825">
              <a:lnSpc>
                <a:spcPct val="128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void run()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if</a:t>
            </a:r>
            <a:r>
              <a:rPr sz="18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(txType</a:t>
            </a:r>
            <a:r>
              <a:rPr sz="1800" spc="-4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‘w’)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38481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withdrawal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(amt);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384810" marR="4636135" indent="-125095">
              <a:lnSpc>
                <a:spcPct val="128000"/>
              </a:lnSpc>
              <a:spcBef>
                <a:spcPts val="60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else if (txType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‘d’)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deposit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(amt);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if(account.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getBalance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&gt;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500)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508635" marR="2484120">
              <a:lnSpc>
                <a:spcPts val="2760"/>
              </a:lnSpc>
              <a:spcBef>
                <a:spcPts val="19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 bonus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(int)((account.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getBalance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– 500) * 0.1);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deposit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(bonus);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385445">
              <a:lnSpc>
                <a:spcPct val="100000"/>
              </a:lnSpc>
              <a:spcBef>
                <a:spcPts val="40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60350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652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39699" y="519066"/>
            <a:ext cx="6024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Transaction</a:t>
            </a:r>
            <a:r>
              <a:rPr spc="-229" dirty="0"/>
              <a:t> </a:t>
            </a:r>
            <a:r>
              <a:rPr spc="40" dirty="0"/>
              <a:t>Promo</a:t>
            </a:r>
            <a:r>
              <a:rPr spc="-229" dirty="0"/>
              <a:t> </a:t>
            </a:r>
            <a:r>
              <a:rPr spc="-25" dirty="0"/>
              <a:t>Worker</a:t>
            </a:r>
            <a:endParaRPr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06211" y="3816096"/>
            <a:ext cx="2517775" cy="502920"/>
          </a:xfrm>
          <a:custGeom>
            <a:avLst/>
            <a:gdLst/>
            <a:ahLst/>
            <a:cxnLst/>
            <a:rect l="l" t="t" r="r" b="b"/>
            <a:pathLst>
              <a:path w="2517775" h="502920">
                <a:moveTo>
                  <a:pt x="251460" y="0"/>
                </a:moveTo>
                <a:lnTo>
                  <a:pt x="0" y="251459"/>
                </a:lnTo>
                <a:lnTo>
                  <a:pt x="251460" y="502919"/>
                </a:lnTo>
                <a:lnTo>
                  <a:pt x="251460" y="377189"/>
                </a:lnTo>
                <a:lnTo>
                  <a:pt x="2517648" y="377189"/>
                </a:lnTo>
                <a:lnTo>
                  <a:pt x="2517648" y="125729"/>
                </a:lnTo>
                <a:lnTo>
                  <a:pt x="251460" y="125729"/>
                </a:lnTo>
                <a:lnTo>
                  <a:pt x="25146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958509" y="3921928"/>
            <a:ext cx="10414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1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28347" y="519066"/>
            <a:ext cx="78460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Thread</a:t>
            </a:r>
            <a:r>
              <a:rPr spc="-200" dirty="0"/>
              <a:t> </a:t>
            </a:r>
            <a:r>
              <a:rPr spc="10" dirty="0"/>
              <a:t>Exception</a:t>
            </a:r>
            <a:r>
              <a:rPr spc="-215" dirty="0"/>
              <a:t> </a:t>
            </a:r>
            <a:r>
              <a:rPr spc="-60" dirty="0"/>
              <a:t>Manual</a:t>
            </a:r>
            <a:r>
              <a:rPr spc="-190" dirty="0"/>
              <a:t> </a:t>
            </a:r>
            <a:r>
              <a:rPr spc="-20" dirty="0"/>
              <a:t>Handling</a:t>
            </a:r>
            <a:endParaRPr spc="-20" dirty="0"/>
          </a:p>
        </p:txBody>
      </p:sp>
      <p:sp>
        <p:nvSpPr>
          <p:cNvPr id="7" name="object 7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602115" y="1151003"/>
            <a:ext cx="6760209" cy="3552190"/>
            <a:chOff x="2602115" y="1151003"/>
            <a:chExt cx="6760209" cy="3552190"/>
          </a:xfrm>
        </p:grpSpPr>
        <p:sp>
          <p:nvSpPr>
            <p:cNvPr id="10" name="object 10"/>
            <p:cNvSpPr/>
            <p:nvPr/>
          </p:nvSpPr>
          <p:spPr>
            <a:xfrm>
              <a:off x="4198620" y="4337304"/>
              <a:ext cx="3825240" cy="365760"/>
            </a:xfrm>
            <a:custGeom>
              <a:avLst/>
              <a:gdLst/>
              <a:ahLst/>
              <a:cxnLst/>
              <a:rect l="l" t="t" r="r" b="b"/>
              <a:pathLst>
                <a:path w="3825240" h="365760">
                  <a:moveTo>
                    <a:pt x="38252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825239" y="365760"/>
                  </a:lnTo>
                  <a:lnTo>
                    <a:pt x="382523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186428" y="2537460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79" y="0"/>
                  </a:lnTo>
                </a:path>
              </a:pathLst>
            </a:custGeom>
            <a:ln w="1828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08106" y="2546603"/>
              <a:ext cx="0" cy="1740535"/>
            </a:xfrm>
            <a:custGeom>
              <a:avLst/>
              <a:gdLst/>
              <a:ahLst/>
              <a:cxnLst/>
              <a:rect l="l" t="t" r="r" b="b"/>
              <a:pathLst>
                <a:path h="1740535">
                  <a:moveTo>
                    <a:pt x="0" y="0"/>
                  </a:moveTo>
                  <a:lnTo>
                    <a:pt x="0" y="1740065"/>
                  </a:lnTo>
                </a:path>
              </a:pathLst>
            </a:custGeom>
            <a:ln w="1828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177841" y="4260367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774"/>
                  </a:lnTo>
                  <a:lnTo>
                    <a:pt x="39636" y="78105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40480" y="2180843"/>
              <a:ext cx="5521960" cy="366395"/>
            </a:xfrm>
            <a:custGeom>
              <a:avLst/>
              <a:gdLst/>
              <a:ahLst/>
              <a:cxnLst/>
              <a:rect l="l" t="t" r="r" b="b"/>
              <a:pathLst>
                <a:path w="5521959" h="366394">
                  <a:moveTo>
                    <a:pt x="4183380" y="0"/>
                  </a:moveTo>
                  <a:lnTo>
                    <a:pt x="376428" y="0"/>
                  </a:lnTo>
                  <a:lnTo>
                    <a:pt x="252984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252984" y="365772"/>
                  </a:lnTo>
                  <a:lnTo>
                    <a:pt x="376428" y="365772"/>
                  </a:lnTo>
                  <a:lnTo>
                    <a:pt x="4183380" y="365772"/>
                  </a:lnTo>
                  <a:lnTo>
                    <a:pt x="4183380" y="0"/>
                  </a:lnTo>
                  <a:close/>
                </a:path>
                <a:path w="5521959" h="366394">
                  <a:moveTo>
                    <a:pt x="5521452" y="0"/>
                  </a:moveTo>
                  <a:lnTo>
                    <a:pt x="4186428" y="0"/>
                  </a:lnTo>
                  <a:lnTo>
                    <a:pt x="4186428" y="365772"/>
                  </a:lnTo>
                  <a:lnTo>
                    <a:pt x="5521452" y="365772"/>
                  </a:lnTo>
                  <a:lnTo>
                    <a:pt x="552145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024622" y="2117597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40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602115" y="1181061"/>
              <a:ext cx="2732405" cy="2937510"/>
            </a:xfrm>
            <a:custGeom>
              <a:avLst/>
              <a:gdLst/>
              <a:ahLst/>
              <a:cxnLst/>
              <a:rect l="l" t="t" r="r" b="b"/>
              <a:pathLst>
                <a:path w="2732404" h="2937510">
                  <a:moveTo>
                    <a:pt x="2693771" y="0"/>
                  </a:moveTo>
                  <a:lnTo>
                    <a:pt x="2564600" y="13093"/>
                  </a:lnTo>
                  <a:lnTo>
                    <a:pt x="2501696" y="19812"/>
                  </a:lnTo>
                  <a:lnTo>
                    <a:pt x="2439174" y="27152"/>
                  </a:lnTo>
                  <a:lnTo>
                    <a:pt x="2377059" y="35115"/>
                  </a:lnTo>
                  <a:lnTo>
                    <a:pt x="2315349" y="43688"/>
                  </a:lnTo>
                  <a:lnTo>
                    <a:pt x="2254085" y="52857"/>
                  </a:lnTo>
                  <a:lnTo>
                    <a:pt x="2193277" y="62636"/>
                  </a:lnTo>
                  <a:lnTo>
                    <a:pt x="2132939" y="72986"/>
                  </a:lnTo>
                  <a:lnTo>
                    <a:pt x="2073084" y="83921"/>
                  </a:lnTo>
                  <a:lnTo>
                    <a:pt x="2013750" y="95427"/>
                  </a:lnTo>
                  <a:lnTo>
                    <a:pt x="1954923" y="107480"/>
                  </a:lnTo>
                  <a:lnTo>
                    <a:pt x="1896643" y="120091"/>
                  </a:lnTo>
                  <a:lnTo>
                    <a:pt x="1838934" y="133248"/>
                  </a:lnTo>
                  <a:lnTo>
                    <a:pt x="1781797" y="146926"/>
                  </a:lnTo>
                  <a:lnTo>
                    <a:pt x="1725256" y="161137"/>
                  </a:lnTo>
                  <a:lnTo>
                    <a:pt x="1669338" y="175856"/>
                  </a:lnTo>
                  <a:lnTo>
                    <a:pt x="1614043" y="191096"/>
                  </a:lnTo>
                  <a:lnTo>
                    <a:pt x="1559394" y="206819"/>
                  </a:lnTo>
                  <a:lnTo>
                    <a:pt x="1505419" y="223037"/>
                  </a:lnTo>
                  <a:lnTo>
                    <a:pt x="1452130" y="239737"/>
                  </a:lnTo>
                  <a:lnTo>
                    <a:pt x="1399552" y="256908"/>
                  </a:lnTo>
                  <a:lnTo>
                    <a:pt x="1347685" y="274535"/>
                  </a:lnTo>
                  <a:lnTo>
                    <a:pt x="1296568" y="292620"/>
                  </a:lnTo>
                  <a:lnTo>
                    <a:pt x="1246200" y="311150"/>
                  </a:lnTo>
                  <a:lnTo>
                    <a:pt x="1196606" y="330123"/>
                  </a:lnTo>
                  <a:lnTo>
                    <a:pt x="1147813" y="349516"/>
                  </a:lnTo>
                  <a:lnTo>
                    <a:pt x="1099832" y="369328"/>
                  </a:lnTo>
                  <a:lnTo>
                    <a:pt x="1052677" y="389559"/>
                  </a:lnTo>
                  <a:lnTo>
                    <a:pt x="1006360" y="410184"/>
                  </a:lnTo>
                  <a:lnTo>
                    <a:pt x="960920" y="431203"/>
                  </a:lnTo>
                  <a:lnTo>
                    <a:pt x="916355" y="452615"/>
                  </a:lnTo>
                  <a:lnTo>
                    <a:pt x="872693" y="474383"/>
                  </a:lnTo>
                  <a:lnTo>
                    <a:pt x="829957" y="496531"/>
                  </a:lnTo>
                  <a:lnTo>
                    <a:pt x="788149" y="519036"/>
                  </a:lnTo>
                  <a:lnTo>
                    <a:pt x="747293" y="541896"/>
                  </a:lnTo>
                  <a:lnTo>
                    <a:pt x="707415" y="565086"/>
                  </a:lnTo>
                  <a:lnTo>
                    <a:pt x="668528" y="588606"/>
                  </a:lnTo>
                  <a:lnTo>
                    <a:pt x="630643" y="612457"/>
                  </a:lnTo>
                  <a:lnTo>
                    <a:pt x="593788" y="636612"/>
                  </a:lnTo>
                  <a:lnTo>
                    <a:pt x="557974" y="661085"/>
                  </a:lnTo>
                  <a:lnTo>
                    <a:pt x="523227" y="685838"/>
                  </a:lnTo>
                  <a:lnTo>
                    <a:pt x="489559" y="710895"/>
                  </a:lnTo>
                  <a:lnTo>
                    <a:pt x="456984" y="736219"/>
                  </a:lnTo>
                  <a:lnTo>
                    <a:pt x="425526" y="761822"/>
                  </a:lnTo>
                  <a:lnTo>
                    <a:pt x="395198" y="787679"/>
                  </a:lnTo>
                  <a:lnTo>
                    <a:pt x="366026" y="813803"/>
                  </a:lnTo>
                  <a:lnTo>
                    <a:pt x="338023" y="840155"/>
                  </a:lnTo>
                  <a:lnTo>
                    <a:pt x="285584" y="893572"/>
                  </a:lnTo>
                  <a:lnTo>
                    <a:pt x="238048" y="947851"/>
                  </a:lnTo>
                  <a:lnTo>
                    <a:pt x="195529" y="1002931"/>
                  </a:lnTo>
                  <a:lnTo>
                    <a:pt x="158203" y="1058748"/>
                  </a:lnTo>
                  <a:lnTo>
                    <a:pt x="126187" y="1115225"/>
                  </a:lnTo>
                  <a:lnTo>
                    <a:pt x="99644" y="1172298"/>
                  </a:lnTo>
                  <a:lnTo>
                    <a:pt x="78701" y="1229880"/>
                  </a:lnTo>
                  <a:lnTo>
                    <a:pt x="0" y="1237856"/>
                  </a:lnTo>
                  <a:lnTo>
                    <a:pt x="118833" y="1449095"/>
                  </a:lnTo>
                  <a:lnTo>
                    <a:pt x="286575" y="1208811"/>
                  </a:lnTo>
                  <a:lnTo>
                    <a:pt x="207873" y="1216787"/>
                  </a:lnTo>
                  <a:lnTo>
                    <a:pt x="217627" y="1187932"/>
                  </a:lnTo>
                  <a:lnTo>
                    <a:pt x="241388" y="1130592"/>
                  </a:lnTo>
                  <a:lnTo>
                    <a:pt x="270687" y="1073823"/>
                  </a:lnTo>
                  <a:lnTo>
                    <a:pt x="305384" y="1017663"/>
                  </a:lnTo>
                  <a:lnTo>
                    <a:pt x="345313" y="962202"/>
                  </a:lnTo>
                  <a:lnTo>
                    <a:pt x="390359" y="907516"/>
                  </a:lnTo>
                  <a:lnTo>
                    <a:pt x="440359" y="853655"/>
                  </a:lnTo>
                  <a:lnTo>
                    <a:pt x="495185" y="800709"/>
                  </a:lnTo>
                  <a:lnTo>
                    <a:pt x="524357" y="774585"/>
                  </a:lnTo>
                  <a:lnTo>
                    <a:pt x="554685" y="748728"/>
                  </a:lnTo>
                  <a:lnTo>
                    <a:pt x="586143" y="723125"/>
                  </a:lnTo>
                  <a:lnTo>
                    <a:pt x="618718" y="697801"/>
                  </a:lnTo>
                  <a:lnTo>
                    <a:pt x="652386" y="672744"/>
                  </a:lnTo>
                  <a:lnTo>
                    <a:pt x="687133" y="647992"/>
                  </a:lnTo>
                  <a:lnTo>
                    <a:pt x="722947" y="623519"/>
                  </a:lnTo>
                  <a:lnTo>
                    <a:pt x="759802" y="599363"/>
                  </a:lnTo>
                  <a:lnTo>
                    <a:pt x="797687" y="575513"/>
                  </a:lnTo>
                  <a:lnTo>
                    <a:pt x="836574" y="551992"/>
                  </a:lnTo>
                  <a:lnTo>
                    <a:pt x="876452" y="528802"/>
                  </a:lnTo>
                  <a:lnTo>
                    <a:pt x="917308" y="505942"/>
                  </a:lnTo>
                  <a:lnTo>
                    <a:pt x="959116" y="483438"/>
                  </a:lnTo>
                  <a:lnTo>
                    <a:pt x="1001852" y="461289"/>
                  </a:lnTo>
                  <a:lnTo>
                    <a:pt x="1045514" y="439521"/>
                  </a:lnTo>
                  <a:lnTo>
                    <a:pt x="1090079" y="418109"/>
                  </a:lnTo>
                  <a:lnTo>
                    <a:pt x="1135519" y="397090"/>
                  </a:lnTo>
                  <a:lnTo>
                    <a:pt x="1181836" y="376466"/>
                  </a:lnTo>
                  <a:lnTo>
                    <a:pt x="1228991" y="356235"/>
                  </a:lnTo>
                  <a:lnTo>
                    <a:pt x="1276972" y="336423"/>
                  </a:lnTo>
                  <a:lnTo>
                    <a:pt x="1325778" y="317030"/>
                  </a:lnTo>
                  <a:lnTo>
                    <a:pt x="1375359" y="298056"/>
                  </a:lnTo>
                  <a:lnTo>
                    <a:pt x="1425727" y="279527"/>
                  </a:lnTo>
                  <a:lnTo>
                    <a:pt x="1476857" y="261442"/>
                  </a:lnTo>
                  <a:lnTo>
                    <a:pt x="1528711" y="243814"/>
                  </a:lnTo>
                  <a:lnTo>
                    <a:pt x="1581302" y="226644"/>
                  </a:lnTo>
                  <a:lnTo>
                    <a:pt x="1634591" y="209943"/>
                  </a:lnTo>
                  <a:lnTo>
                    <a:pt x="1688566" y="193725"/>
                  </a:lnTo>
                  <a:lnTo>
                    <a:pt x="1743202" y="178003"/>
                  </a:lnTo>
                  <a:lnTo>
                    <a:pt x="1798497" y="162763"/>
                  </a:lnTo>
                  <a:lnTo>
                    <a:pt x="1854428" y="148043"/>
                  </a:lnTo>
                  <a:lnTo>
                    <a:pt x="1910969" y="133832"/>
                  </a:lnTo>
                  <a:lnTo>
                    <a:pt x="1968106" y="120154"/>
                  </a:lnTo>
                  <a:lnTo>
                    <a:pt x="2025815" y="106997"/>
                  </a:lnTo>
                  <a:lnTo>
                    <a:pt x="2084095" y="94386"/>
                  </a:lnTo>
                  <a:lnTo>
                    <a:pt x="2142909" y="82334"/>
                  </a:lnTo>
                  <a:lnTo>
                    <a:pt x="2202256" y="70827"/>
                  </a:lnTo>
                  <a:lnTo>
                    <a:pt x="2262111" y="59893"/>
                  </a:lnTo>
                  <a:lnTo>
                    <a:pt x="2322449" y="49542"/>
                  </a:lnTo>
                  <a:lnTo>
                    <a:pt x="2383256" y="39763"/>
                  </a:lnTo>
                  <a:lnTo>
                    <a:pt x="2444521" y="30594"/>
                  </a:lnTo>
                  <a:lnTo>
                    <a:pt x="2506230" y="22021"/>
                  </a:lnTo>
                  <a:lnTo>
                    <a:pt x="2568346" y="14058"/>
                  </a:lnTo>
                  <a:lnTo>
                    <a:pt x="2630868" y="6718"/>
                  </a:lnTo>
                  <a:lnTo>
                    <a:pt x="2693771" y="0"/>
                  </a:lnTo>
                  <a:close/>
                </a:path>
                <a:path w="2732404" h="2937510">
                  <a:moveTo>
                    <a:pt x="2732138" y="2793111"/>
                  </a:moveTo>
                  <a:lnTo>
                    <a:pt x="771664" y="2021509"/>
                  </a:lnTo>
                  <a:lnTo>
                    <a:pt x="799985" y="1949564"/>
                  </a:lnTo>
                  <a:lnTo>
                    <a:pt x="599465" y="2036826"/>
                  </a:lnTo>
                  <a:lnTo>
                    <a:pt x="686727" y="2237346"/>
                  </a:lnTo>
                  <a:lnTo>
                    <a:pt x="715035" y="2165400"/>
                  </a:lnTo>
                  <a:lnTo>
                    <a:pt x="2675509" y="2936989"/>
                  </a:lnTo>
                  <a:lnTo>
                    <a:pt x="2732138" y="2793111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231340" y="1151003"/>
              <a:ext cx="2813685" cy="953135"/>
            </a:xfrm>
            <a:custGeom>
              <a:avLst/>
              <a:gdLst/>
              <a:ahLst/>
              <a:cxnLst/>
              <a:rect l="l" t="t" r="r" b="b"/>
              <a:pathLst>
                <a:path w="2813684" h="953135">
                  <a:moveTo>
                    <a:pt x="684596" y="39"/>
                  </a:moveTo>
                  <a:lnTo>
                    <a:pt x="624252" y="0"/>
                  </a:lnTo>
                  <a:lnTo>
                    <a:pt x="563474" y="622"/>
                  </a:lnTo>
                  <a:lnTo>
                    <a:pt x="502281" y="1912"/>
                  </a:lnTo>
                  <a:lnTo>
                    <a:pt x="440691" y="3876"/>
                  </a:lnTo>
                  <a:lnTo>
                    <a:pt x="378723" y="6518"/>
                  </a:lnTo>
                  <a:lnTo>
                    <a:pt x="316394" y="9846"/>
                  </a:lnTo>
                  <a:lnTo>
                    <a:pt x="253725" y="13865"/>
                  </a:lnTo>
                  <a:lnTo>
                    <a:pt x="190732" y="18579"/>
                  </a:lnTo>
                  <a:lnTo>
                    <a:pt x="127435" y="23996"/>
                  </a:lnTo>
                  <a:lnTo>
                    <a:pt x="63851" y="30121"/>
                  </a:lnTo>
                  <a:lnTo>
                    <a:pt x="0" y="36959"/>
                  </a:lnTo>
                  <a:lnTo>
                    <a:pt x="64754" y="31466"/>
                  </a:lnTo>
                  <a:lnTo>
                    <a:pt x="129163" y="26703"/>
                  </a:lnTo>
                  <a:lnTo>
                    <a:pt x="193209" y="22666"/>
                  </a:lnTo>
                  <a:lnTo>
                    <a:pt x="256872" y="19346"/>
                  </a:lnTo>
                  <a:lnTo>
                    <a:pt x="320135" y="16738"/>
                  </a:lnTo>
                  <a:lnTo>
                    <a:pt x="382978" y="14837"/>
                  </a:lnTo>
                  <a:lnTo>
                    <a:pt x="445383" y="13634"/>
                  </a:lnTo>
                  <a:lnTo>
                    <a:pt x="507332" y="13124"/>
                  </a:lnTo>
                  <a:lnTo>
                    <a:pt x="568806" y="13301"/>
                  </a:lnTo>
                  <a:lnTo>
                    <a:pt x="629786" y="14159"/>
                  </a:lnTo>
                  <a:lnTo>
                    <a:pt x="690254" y="15690"/>
                  </a:lnTo>
                  <a:lnTo>
                    <a:pt x="750192" y="17889"/>
                  </a:lnTo>
                  <a:lnTo>
                    <a:pt x="809580" y="20749"/>
                  </a:lnTo>
                  <a:lnTo>
                    <a:pt x="868400" y="24264"/>
                  </a:lnTo>
                  <a:lnTo>
                    <a:pt x="926634" y="28428"/>
                  </a:lnTo>
                  <a:lnTo>
                    <a:pt x="984263" y="33235"/>
                  </a:lnTo>
                  <a:lnTo>
                    <a:pt x="1041268" y="38677"/>
                  </a:lnTo>
                  <a:lnTo>
                    <a:pt x="1097631" y="44749"/>
                  </a:lnTo>
                  <a:lnTo>
                    <a:pt x="1153334" y="51444"/>
                  </a:lnTo>
                  <a:lnTo>
                    <a:pt x="1208357" y="58756"/>
                  </a:lnTo>
                  <a:lnTo>
                    <a:pt x="1262683" y="66679"/>
                  </a:lnTo>
                  <a:lnTo>
                    <a:pt x="1316292" y="75206"/>
                  </a:lnTo>
                  <a:lnTo>
                    <a:pt x="1369167" y="84331"/>
                  </a:lnTo>
                  <a:lnTo>
                    <a:pt x="1421288" y="94048"/>
                  </a:lnTo>
                  <a:lnTo>
                    <a:pt x="1472637" y="104350"/>
                  </a:lnTo>
                  <a:lnTo>
                    <a:pt x="1523195" y="115232"/>
                  </a:lnTo>
                  <a:lnTo>
                    <a:pt x="1572944" y="126686"/>
                  </a:lnTo>
                  <a:lnTo>
                    <a:pt x="1621866" y="138706"/>
                  </a:lnTo>
                  <a:lnTo>
                    <a:pt x="1669941" y="151286"/>
                  </a:lnTo>
                  <a:lnTo>
                    <a:pt x="1717151" y="164420"/>
                  </a:lnTo>
                  <a:lnTo>
                    <a:pt x="1763478" y="178101"/>
                  </a:lnTo>
                  <a:lnTo>
                    <a:pt x="1808903" y="192324"/>
                  </a:lnTo>
                  <a:lnTo>
                    <a:pt x="1853407" y="207081"/>
                  </a:lnTo>
                  <a:lnTo>
                    <a:pt x="1896973" y="222366"/>
                  </a:lnTo>
                  <a:lnTo>
                    <a:pt x="1939580" y="238173"/>
                  </a:lnTo>
                  <a:lnTo>
                    <a:pt x="1981212" y="254496"/>
                  </a:lnTo>
                  <a:lnTo>
                    <a:pt x="2021848" y="271329"/>
                  </a:lnTo>
                  <a:lnTo>
                    <a:pt x="2061472" y="288664"/>
                  </a:lnTo>
                  <a:lnTo>
                    <a:pt x="2100063" y="306496"/>
                  </a:lnTo>
                  <a:lnTo>
                    <a:pt x="2137604" y="324819"/>
                  </a:lnTo>
                  <a:lnTo>
                    <a:pt x="2174076" y="343625"/>
                  </a:lnTo>
                  <a:lnTo>
                    <a:pt x="2209461" y="362910"/>
                  </a:lnTo>
                  <a:lnTo>
                    <a:pt x="2243739" y="382665"/>
                  </a:lnTo>
                  <a:lnTo>
                    <a:pt x="2276892" y="402886"/>
                  </a:lnTo>
                  <a:lnTo>
                    <a:pt x="2308902" y="423565"/>
                  </a:lnTo>
                  <a:lnTo>
                    <a:pt x="2369419" y="466275"/>
                  </a:lnTo>
                  <a:lnTo>
                    <a:pt x="2425139" y="510743"/>
                  </a:lnTo>
                  <a:lnTo>
                    <a:pt x="2475915" y="556919"/>
                  </a:lnTo>
                  <a:lnTo>
                    <a:pt x="2521598" y="604753"/>
                  </a:lnTo>
                  <a:lnTo>
                    <a:pt x="2562040" y="654194"/>
                  </a:lnTo>
                  <a:lnTo>
                    <a:pt x="2597092" y="705191"/>
                  </a:lnTo>
                  <a:lnTo>
                    <a:pt x="2626606" y="757694"/>
                  </a:lnTo>
                  <a:lnTo>
                    <a:pt x="2650432" y="811652"/>
                  </a:lnTo>
                  <a:lnTo>
                    <a:pt x="2668424" y="867014"/>
                  </a:lnTo>
                  <a:lnTo>
                    <a:pt x="2680431" y="923729"/>
                  </a:lnTo>
                  <a:lnTo>
                    <a:pt x="2684145" y="952579"/>
                  </a:lnTo>
                  <a:lnTo>
                    <a:pt x="2813316" y="939485"/>
                  </a:lnTo>
                  <a:lnTo>
                    <a:pt x="2804371" y="882362"/>
                  </a:lnTo>
                  <a:lnTo>
                    <a:pt x="2789493" y="826737"/>
                  </a:lnTo>
                  <a:lnTo>
                    <a:pt x="2768835" y="772501"/>
                  </a:lnTo>
                  <a:lnTo>
                    <a:pt x="2742542" y="719701"/>
                  </a:lnTo>
                  <a:lnTo>
                    <a:pt x="2710762" y="668382"/>
                  </a:lnTo>
                  <a:lnTo>
                    <a:pt x="2673643" y="618589"/>
                  </a:lnTo>
                  <a:lnTo>
                    <a:pt x="2631330" y="570370"/>
                  </a:lnTo>
                  <a:lnTo>
                    <a:pt x="2583972" y="523768"/>
                  </a:lnTo>
                  <a:lnTo>
                    <a:pt x="2531716" y="478831"/>
                  </a:lnTo>
                  <a:lnTo>
                    <a:pt x="2474708" y="435603"/>
                  </a:lnTo>
                  <a:lnTo>
                    <a:pt x="2413097" y="394131"/>
                  </a:lnTo>
                  <a:lnTo>
                    <a:pt x="2380611" y="374068"/>
                  </a:lnTo>
                  <a:lnTo>
                    <a:pt x="2347029" y="354461"/>
                  </a:lnTo>
                  <a:lnTo>
                    <a:pt x="2312369" y="335316"/>
                  </a:lnTo>
                  <a:lnTo>
                    <a:pt x="2276651" y="316638"/>
                  </a:lnTo>
                  <a:lnTo>
                    <a:pt x="2239892" y="298433"/>
                  </a:lnTo>
                  <a:lnTo>
                    <a:pt x="2202111" y="280708"/>
                  </a:lnTo>
                  <a:lnTo>
                    <a:pt x="2163326" y="263467"/>
                  </a:lnTo>
                  <a:lnTo>
                    <a:pt x="2123555" y="246716"/>
                  </a:lnTo>
                  <a:lnTo>
                    <a:pt x="2082818" y="230462"/>
                  </a:lnTo>
                  <a:lnTo>
                    <a:pt x="2041131" y="214710"/>
                  </a:lnTo>
                  <a:lnTo>
                    <a:pt x="1998515" y="199465"/>
                  </a:lnTo>
                  <a:lnTo>
                    <a:pt x="1954987" y="184733"/>
                  </a:lnTo>
                  <a:lnTo>
                    <a:pt x="1910565" y="170521"/>
                  </a:lnTo>
                  <a:lnTo>
                    <a:pt x="1865269" y="156833"/>
                  </a:lnTo>
                  <a:lnTo>
                    <a:pt x="1819115" y="143675"/>
                  </a:lnTo>
                  <a:lnTo>
                    <a:pt x="1772124" y="131054"/>
                  </a:lnTo>
                  <a:lnTo>
                    <a:pt x="1724313" y="118975"/>
                  </a:lnTo>
                  <a:lnTo>
                    <a:pt x="1675700" y="107443"/>
                  </a:lnTo>
                  <a:lnTo>
                    <a:pt x="1626304" y="96465"/>
                  </a:lnTo>
                  <a:lnTo>
                    <a:pt x="1576143" y="86045"/>
                  </a:lnTo>
                  <a:lnTo>
                    <a:pt x="1525237" y="76191"/>
                  </a:lnTo>
                  <a:lnTo>
                    <a:pt x="1473602" y="66907"/>
                  </a:lnTo>
                  <a:lnTo>
                    <a:pt x="1421258" y="58199"/>
                  </a:lnTo>
                  <a:lnTo>
                    <a:pt x="1368223" y="50073"/>
                  </a:lnTo>
                  <a:lnTo>
                    <a:pt x="1314515" y="42535"/>
                  </a:lnTo>
                  <a:lnTo>
                    <a:pt x="1260153" y="35591"/>
                  </a:lnTo>
                  <a:lnTo>
                    <a:pt x="1205155" y="29245"/>
                  </a:lnTo>
                  <a:lnTo>
                    <a:pt x="1149540" y="23504"/>
                  </a:lnTo>
                  <a:lnTo>
                    <a:pt x="1093326" y="18374"/>
                  </a:lnTo>
                  <a:lnTo>
                    <a:pt x="1036531" y="13860"/>
                  </a:lnTo>
                  <a:lnTo>
                    <a:pt x="979173" y="9968"/>
                  </a:lnTo>
                  <a:lnTo>
                    <a:pt x="921272" y="6704"/>
                  </a:lnTo>
                  <a:lnTo>
                    <a:pt x="862845" y="4073"/>
                  </a:lnTo>
                  <a:lnTo>
                    <a:pt x="803912" y="2082"/>
                  </a:lnTo>
                  <a:lnTo>
                    <a:pt x="744489" y="735"/>
                  </a:lnTo>
                  <a:lnTo>
                    <a:pt x="684596" y="39"/>
                  </a:lnTo>
                  <a:close/>
                </a:path>
              </a:pathLst>
            </a:custGeom>
            <a:solidFill>
              <a:srgbClr val="8525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352288" y="3750564"/>
              <a:ext cx="105410" cy="582295"/>
            </a:xfrm>
            <a:custGeom>
              <a:avLst/>
              <a:gdLst/>
              <a:ahLst/>
              <a:cxnLst/>
              <a:rect l="l" t="t" r="r" b="b"/>
              <a:pathLst>
                <a:path w="105410" h="582295">
                  <a:moveTo>
                    <a:pt x="105155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105155" y="582168"/>
                  </a:lnTo>
                  <a:lnTo>
                    <a:pt x="105155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981200" y="2682239"/>
            <a:ext cx="1164590" cy="53086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12700" rIns="0" bIns="0" rtlCol="0">
            <a:spAutoFit/>
          </a:bodyPr>
          <a:lstStyle/>
          <a:p>
            <a:pPr marL="383540" marR="66675" indent="-309880">
              <a:lnSpc>
                <a:spcPct val="100000"/>
              </a:lnSpc>
              <a:spcBef>
                <a:spcPts val="100"/>
              </a:spcBef>
            </a:pPr>
            <a:r>
              <a:rPr sz="1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1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ep</a:t>
            </a:r>
            <a:r>
              <a:rPr sz="16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  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Info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28675" y="519066"/>
            <a:ext cx="5647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Dispatching</a:t>
            </a:r>
            <a:r>
              <a:rPr spc="-220" dirty="0"/>
              <a:t> </a:t>
            </a:r>
            <a:r>
              <a:rPr spc="-65" dirty="0"/>
              <a:t>Transactions</a:t>
            </a:r>
            <a:endParaRPr spc="-65" dirty="0"/>
          </a:p>
        </p:txBody>
      </p:sp>
      <p:sp>
        <p:nvSpPr>
          <p:cNvPr id="5" name="object 5"/>
          <p:cNvSpPr txBox="1"/>
          <p:nvPr/>
        </p:nvSpPr>
        <p:spPr>
          <a:xfrm>
            <a:off x="688633" y="2634056"/>
            <a:ext cx="6633209" cy="239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8000"/>
              </a:lnSpc>
              <a:spcBef>
                <a:spcPts val="100"/>
              </a:spcBef>
              <a:tabLst>
                <a:tab pos="2879090" algn="l"/>
              </a:tabLst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ExecutorService es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Executors.newFixedThreadPool(5);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7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TxWorker[]</a:t>
            </a:r>
            <a:r>
              <a:rPr sz="2700" spc="-3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7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workers</a:t>
            </a:r>
            <a:r>
              <a:rPr sz="2700" spc="15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700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	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Retrieve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TxPromoWorker</a:t>
            </a:r>
            <a:r>
              <a:rPr sz="1800" spc="-2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instances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 marR="3636645" indent="-123825">
              <a:lnSpc>
                <a:spcPct val="128000"/>
              </a:lnSpc>
              <a:spcBef>
                <a:spcPts val="174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for(TxWorker worker:workers)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es.submit(worker);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Shutdown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and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wait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14631" y="519066"/>
            <a:ext cx="7875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Behavior</a:t>
            </a:r>
            <a:r>
              <a:rPr spc="-215" dirty="0"/>
              <a:t> </a:t>
            </a:r>
            <a:r>
              <a:rPr spc="75" dirty="0"/>
              <a:t>of</a:t>
            </a:r>
            <a:r>
              <a:rPr spc="-210" dirty="0"/>
              <a:t> </a:t>
            </a:r>
            <a:r>
              <a:rPr spc="-25" dirty="0"/>
              <a:t>Synchronized</a:t>
            </a:r>
            <a:r>
              <a:rPr spc="-220" dirty="0"/>
              <a:t> </a:t>
            </a:r>
            <a:r>
              <a:rPr spc="20" dirty="0"/>
              <a:t>Methods</a:t>
            </a:r>
            <a:endParaRPr spc="20" dirty="0"/>
          </a:p>
        </p:txBody>
      </p:sp>
      <p:grpSp>
        <p:nvGrpSpPr>
          <p:cNvPr id="5" name="object 5"/>
          <p:cNvGrpSpPr/>
          <p:nvPr/>
        </p:nvGrpSpPr>
        <p:grpSpPr>
          <a:xfrm>
            <a:off x="1552959" y="1946148"/>
            <a:ext cx="8495030" cy="3789045"/>
            <a:chOff x="1552959" y="1946148"/>
            <a:chExt cx="8495030" cy="3789045"/>
          </a:xfrm>
        </p:grpSpPr>
        <p:sp>
          <p:nvSpPr>
            <p:cNvPr id="6" name="object 6"/>
            <p:cNvSpPr/>
            <p:nvPr/>
          </p:nvSpPr>
          <p:spPr>
            <a:xfrm>
              <a:off x="1552959" y="1946148"/>
              <a:ext cx="1819910" cy="3789045"/>
            </a:xfrm>
            <a:custGeom>
              <a:avLst/>
              <a:gdLst/>
              <a:ahLst/>
              <a:cxnLst/>
              <a:rect l="l" t="t" r="r" b="b"/>
              <a:pathLst>
                <a:path w="1819910" h="3789045">
                  <a:moveTo>
                    <a:pt x="1516367" y="0"/>
                  </a:moveTo>
                  <a:lnTo>
                    <a:pt x="303275" y="0"/>
                  </a:lnTo>
                  <a:lnTo>
                    <a:pt x="254081" y="3969"/>
                  </a:lnTo>
                  <a:lnTo>
                    <a:pt x="207415" y="15461"/>
                  </a:lnTo>
                  <a:lnTo>
                    <a:pt x="163900" y="33852"/>
                  </a:lnTo>
                  <a:lnTo>
                    <a:pt x="124162" y="58516"/>
                  </a:lnTo>
                  <a:lnTo>
                    <a:pt x="88825" y="88830"/>
                  </a:lnTo>
                  <a:lnTo>
                    <a:pt x="58513" y="124168"/>
                  </a:lnTo>
                  <a:lnTo>
                    <a:pt x="33850" y="163906"/>
                  </a:lnTo>
                  <a:lnTo>
                    <a:pt x="15460" y="207420"/>
                  </a:lnTo>
                  <a:lnTo>
                    <a:pt x="3969" y="254084"/>
                  </a:lnTo>
                  <a:lnTo>
                    <a:pt x="0" y="303275"/>
                  </a:lnTo>
                  <a:lnTo>
                    <a:pt x="0" y="3485388"/>
                  </a:lnTo>
                  <a:lnTo>
                    <a:pt x="3969" y="3534579"/>
                  </a:lnTo>
                  <a:lnTo>
                    <a:pt x="15460" y="3581243"/>
                  </a:lnTo>
                  <a:lnTo>
                    <a:pt x="33850" y="3624757"/>
                  </a:lnTo>
                  <a:lnTo>
                    <a:pt x="58513" y="3664495"/>
                  </a:lnTo>
                  <a:lnTo>
                    <a:pt x="88825" y="3699833"/>
                  </a:lnTo>
                  <a:lnTo>
                    <a:pt x="124162" y="3730147"/>
                  </a:lnTo>
                  <a:lnTo>
                    <a:pt x="163900" y="3754811"/>
                  </a:lnTo>
                  <a:lnTo>
                    <a:pt x="207415" y="3773202"/>
                  </a:lnTo>
                  <a:lnTo>
                    <a:pt x="254081" y="3784694"/>
                  </a:lnTo>
                  <a:lnTo>
                    <a:pt x="303275" y="3788664"/>
                  </a:lnTo>
                  <a:lnTo>
                    <a:pt x="1516367" y="3788664"/>
                  </a:lnTo>
                  <a:lnTo>
                    <a:pt x="1565561" y="3784694"/>
                  </a:lnTo>
                  <a:lnTo>
                    <a:pt x="1612229" y="3773202"/>
                  </a:lnTo>
                  <a:lnTo>
                    <a:pt x="1655745" y="3754811"/>
                  </a:lnTo>
                  <a:lnTo>
                    <a:pt x="1695485" y="3730147"/>
                  </a:lnTo>
                  <a:lnTo>
                    <a:pt x="1730824" y="3699833"/>
                  </a:lnTo>
                  <a:lnTo>
                    <a:pt x="1761138" y="3664495"/>
                  </a:lnTo>
                  <a:lnTo>
                    <a:pt x="1785803" y="3624757"/>
                  </a:lnTo>
                  <a:lnTo>
                    <a:pt x="1804194" y="3581243"/>
                  </a:lnTo>
                  <a:lnTo>
                    <a:pt x="1815686" y="3534579"/>
                  </a:lnTo>
                  <a:lnTo>
                    <a:pt x="1819656" y="3485388"/>
                  </a:lnTo>
                  <a:lnTo>
                    <a:pt x="1819656" y="303275"/>
                  </a:lnTo>
                  <a:lnTo>
                    <a:pt x="1815686" y="254084"/>
                  </a:lnTo>
                  <a:lnTo>
                    <a:pt x="1804194" y="207420"/>
                  </a:lnTo>
                  <a:lnTo>
                    <a:pt x="1785803" y="163906"/>
                  </a:lnTo>
                  <a:lnTo>
                    <a:pt x="1761138" y="124168"/>
                  </a:lnTo>
                  <a:lnTo>
                    <a:pt x="1730824" y="88830"/>
                  </a:lnTo>
                  <a:lnTo>
                    <a:pt x="1695485" y="58516"/>
                  </a:lnTo>
                  <a:lnTo>
                    <a:pt x="1655745" y="33852"/>
                  </a:lnTo>
                  <a:lnTo>
                    <a:pt x="1612229" y="15461"/>
                  </a:lnTo>
                  <a:lnTo>
                    <a:pt x="1565561" y="3969"/>
                  </a:lnTo>
                  <a:lnTo>
                    <a:pt x="151636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18893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1380744" y="0"/>
                  </a:moveTo>
                  <a:lnTo>
                    <a:pt x="0" y="0"/>
                  </a:lnTo>
                  <a:lnTo>
                    <a:pt x="0" y="1383791"/>
                  </a:lnTo>
                  <a:lnTo>
                    <a:pt x="1380744" y="1383791"/>
                  </a:lnTo>
                  <a:lnTo>
                    <a:pt x="1380744" y="0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18893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0" y="0"/>
                  </a:moveTo>
                  <a:lnTo>
                    <a:pt x="1380744" y="0"/>
                  </a:lnTo>
                  <a:lnTo>
                    <a:pt x="1380744" y="1383791"/>
                  </a:lnTo>
                  <a:lnTo>
                    <a:pt x="0" y="138379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45508" y="2718815"/>
              <a:ext cx="5602605" cy="2628900"/>
            </a:xfrm>
            <a:custGeom>
              <a:avLst/>
              <a:gdLst/>
              <a:ahLst/>
              <a:cxnLst/>
              <a:rect l="l" t="t" r="r" b="b"/>
              <a:pathLst>
                <a:path w="5602605" h="2628900">
                  <a:moveTo>
                    <a:pt x="5602224" y="2183892"/>
                  </a:moveTo>
                  <a:lnTo>
                    <a:pt x="51816" y="2183892"/>
                  </a:lnTo>
                  <a:lnTo>
                    <a:pt x="51816" y="2628900"/>
                  </a:lnTo>
                  <a:lnTo>
                    <a:pt x="5602224" y="2628900"/>
                  </a:lnTo>
                  <a:lnTo>
                    <a:pt x="5602224" y="2183892"/>
                  </a:lnTo>
                  <a:close/>
                </a:path>
                <a:path w="5602605" h="2628900">
                  <a:moveTo>
                    <a:pt x="5602224" y="0"/>
                  </a:moveTo>
                  <a:lnTo>
                    <a:pt x="0" y="0"/>
                  </a:lnTo>
                  <a:lnTo>
                    <a:pt x="0" y="455676"/>
                  </a:lnTo>
                  <a:lnTo>
                    <a:pt x="0" y="469392"/>
                  </a:lnTo>
                  <a:lnTo>
                    <a:pt x="5602224" y="469392"/>
                  </a:lnTo>
                  <a:lnTo>
                    <a:pt x="5602224" y="455676"/>
                  </a:lnTo>
                  <a:lnTo>
                    <a:pt x="560222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3840479" y="6117334"/>
            <a:ext cx="6207760" cy="538480"/>
          </a:xfrm>
          <a:custGeom>
            <a:avLst/>
            <a:gdLst/>
            <a:ahLst/>
            <a:cxnLst/>
            <a:rect l="l" t="t" r="r" b="b"/>
            <a:pathLst>
              <a:path w="6207759" h="538479">
                <a:moveTo>
                  <a:pt x="5938266" y="0"/>
                </a:moveTo>
                <a:lnTo>
                  <a:pt x="5938266" y="134493"/>
                </a:lnTo>
                <a:lnTo>
                  <a:pt x="0" y="134493"/>
                </a:lnTo>
                <a:lnTo>
                  <a:pt x="0" y="403479"/>
                </a:lnTo>
                <a:lnTo>
                  <a:pt x="5938266" y="403479"/>
                </a:lnTo>
                <a:lnTo>
                  <a:pt x="5938266" y="537972"/>
                </a:lnTo>
                <a:lnTo>
                  <a:pt x="6207252" y="268986"/>
                </a:lnTo>
                <a:lnTo>
                  <a:pt x="593826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840479" y="2174748"/>
            <a:ext cx="639953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marL="675005">
              <a:lnSpc>
                <a:spcPct val="100000"/>
              </a:lnSpc>
              <a:spcBef>
                <a:spcPts val="155"/>
              </a:spcBef>
              <a:tabLst>
                <a:tab pos="3198495" algn="l"/>
              </a:tabLst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0822" y="6203256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7633" y="3504763"/>
            <a:ext cx="713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balance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89582" y="3769614"/>
            <a:ext cx="1071880" cy="365760"/>
          </a:xfrm>
          <a:prstGeom prst="rect">
            <a:avLst/>
          </a:prstGeom>
          <a:ln w="25908">
            <a:solidFill>
              <a:srgbClr val="3E3E3E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32702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450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15159" y="4121337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600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63999" y="3319024"/>
            <a:ext cx="295275" cy="731520"/>
          </a:xfrm>
          <a:prstGeom prst="rect">
            <a:avLst/>
          </a:prstGeom>
        </p:spPr>
        <p:txBody>
          <a:bodyPr vert="vert270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cc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un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68033" y="4373323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300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847024" y="2589277"/>
            <a:ext cx="5983605" cy="2352675"/>
            <a:chOff x="1847024" y="2589277"/>
            <a:chExt cx="5983605" cy="2352675"/>
          </a:xfrm>
        </p:grpSpPr>
        <p:sp>
          <p:nvSpPr>
            <p:cNvPr id="19" name="object 19"/>
            <p:cNvSpPr/>
            <p:nvPr/>
          </p:nvSpPr>
          <p:spPr>
            <a:xfrm>
              <a:off x="6432803" y="3174491"/>
              <a:ext cx="1397635" cy="340360"/>
            </a:xfrm>
            <a:custGeom>
              <a:avLst/>
              <a:gdLst/>
              <a:ahLst/>
              <a:cxnLst/>
              <a:rect l="l" t="t" r="r" b="b"/>
              <a:pathLst>
                <a:path w="1397634" h="340360">
                  <a:moveTo>
                    <a:pt x="1397507" y="0"/>
                  </a:moveTo>
                  <a:lnTo>
                    <a:pt x="0" y="0"/>
                  </a:lnTo>
                  <a:lnTo>
                    <a:pt x="0" y="339851"/>
                  </a:lnTo>
                  <a:lnTo>
                    <a:pt x="1397507" y="339851"/>
                  </a:lnTo>
                  <a:lnTo>
                    <a:pt x="139750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975103" y="3084576"/>
              <a:ext cx="310895" cy="41605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860041" y="3053333"/>
              <a:ext cx="538480" cy="539750"/>
            </a:xfrm>
            <a:custGeom>
              <a:avLst/>
              <a:gdLst/>
              <a:ahLst/>
              <a:cxnLst/>
              <a:rect l="l" t="t" r="r" b="b"/>
              <a:pathLst>
                <a:path w="538480" h="539750">
                  <a:moveTo>
                    <a:pt x="0" y="269748"/>
                  </a:moveTo>
                  <a:lnTo>
                    <a:pt x="4333" y="221258"/>
                  </a:lnTo>
                  <a:lnTo>
                    <a:pt x="16829" y="175621"/>
                  </a:lnTo>
                  <a:lnTo>
                    <a:pt x="36725" y="133598"/>
                  </a:lnTo>
                  <a:lnTo>
                    <a:pt x="63263" y="95950"/>
                  </a:lnTo>
                  <a:lnTo>
                    <a:pt x="95683" y="63439"/>
                  </a:lnTo>
                  <a:lnTo>
                    <a:pt x="133225" y="36827"/>
                  </a:lnTo>
                  <a:lnTo>
                    <a:pt x="175130" y="16875"/>
                  </a:lnTo>
                  <a:lnTo>
                    <a:pt x="220636" y="4345"/>
                  </a:lnTo>
                  <a:lnTo>
                    <a:pt x="268986" y="0"/>
                  </a:lnTo>
                  <a:lnTo>
                    <a:pt x="317335" y="4345"/>
                  </a:lnTo>
                  <a:lnTo>
                    <a:pt x="362841" y="16875"/>
                  </a:lnTo>
                  <a:lnTo>
                    <a:pt x="404746" y="36827"/>
                  </a:lnTo>
                  <a:lnTo>
                    <a:pt x="442288" y="63439"/>
                  </a:lnTo>
                  <a:lnTo>
                    <a:pt x="474708" y="95950"/>
                  </a:lnTo>
                  <a:lnTo>
                    <a:pt x="501246" y="133598"/>
                  </a:lnTo>
                  <a:lnTo>
                    <a:pt x="521142" y="175621"/>
                  </a:lnTo>
                  <a:lnTo>
                    <a:pt x="533638" y="221258"/>
                  </a:lnTo>
                  <a:lnTo>
                    <a:pt x="537972" y="269748"/>
                  </a:lnTo>
                  <a:lnTo>
                    <a:pt x="533638" y="318237"/>
                  </a:lnTo>
                  <a:lnTo>
                    <a:pt x="521142" y="363874"/>
                  </a:lnTo>
                  <a:lnTo>
                    <a:pt x="501246" y="405897"/>
                  </a:lnTo>
                  <a:lnTo>
                    <a:pt x="474708" y="443545"/>
                  </a:lnTo>
                  <a:lnTo>
                    <a:pt x="442288" y="476056"/>
                  </a:lnTo>
                  <a:lnTo>
                    <a:pt x="404746" y="502668"/>
                  </a:lnTo>
                  <a:lnTo>
                    <a:pt x="362841" y="522620"/>
                  </a:lnTo>
                  <a:lnTo>
                    <a:pt x="317335" y="535150"/>
                  </a:lnTo>
                  <a:lnTo>
                    <a:pt x="268986" y="539496"/>
                  </a:lnTo>
                  <a:lnTo>
                    <a:pt x="220636" y="535150"/>
                  </a:lnTo>
                  <a:lnTo>
                    <a:pt x="175130" y="522620"/>
                  </a:lnTo>
                  <a:lnTo>
                    <a:pt x="133225" y="502668"/>
                  </a:lnTo>
                  <a:lnTo>
                    <a:pt x="95683" y="476056"/>
                  </a:lnTo>
                  <a:lnTo>
                    <a:pt x="63263" y="443545"/>
                  </a:lnTo>
                  <a:lnTo>
                    <a:pt x="36725" y="405897"/>
                  </a:lnTo>
                  <a:lnTo>
                    <a:pt x="16829" y="363874"/>
                  </a:lnTo>
                  <a:lnTo>
                    <a:pt x="4333" y="318237"/>
                  </a:lnTo>
                  <a:lnTo>
                    <a:pt x="0" y="2697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097788" y="3053328"/>
              <a:ext cx="2423160" cy="59055"/>
            </a:xfrm>
            <a:custGeom>
              <a:avLst/>
              <a:gdLst/>
              <a:ahLst/>
              <a:cxnLst/>
              <a:rect l="l" t="t" r="r" b="b"/>
              <a:pathLst>
                <a:path w="2423160" h="59055">
                  <a:moveTo>
                    <a:pt x="2422982" y="58686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1908" y="3073153"/>
              <a:ext cx="77724" cy="7772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129791" y="3053328"/>
              <a:ext cx="3608704" cy="31750"/>
            </a:xfrm>
            <a:custGeom>
              <a:avLst/>
              <a:gdLst/>
              <a:ahLst/>
              <a:cxnLst/>
              <a:rect l="l" t="t" r="r" b="b"/>
              <a:pathLst>
                <a:path w="3608704" h="31750">
                  <a:moveTo>
                    <a:pt x="3608184" y="31407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99113" y="3045873"/>
              <a:ext cx="77724" cy="7772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129796" y="3053330"/>
              <a:ext cx="4205605" cy="1849755"/>
            </a:xfrm>
            <a:custGeom>
              <a:avLst/>
              <a:gdLst/>
              <a:ahLst/>
              <a:cxnLst/>
              <a:rect l="l" t="t" r="r" b="b"/>
              <a:pathLst>
                <a:path w="4205605" h="1849754">
                  <a:moveTo>
                    <a:pt x="4205185" y="1849513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6120" y="4863981"/>
              <a:ext cx="77724" cy="7772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482339" y="2589277"/>
              <a:ext cx="922019" cy="388620"/>
            </a:xfrm>
            <a:custGeom>
              <a:avLst/>
              <a:gdLst/>
              <a:ahLst/>
              <a:cxnLst/>
              <a:rect l="l" t="t" r="r" b="b"/>
              <a:pathLst>
                <a:path w="922020" h="388619">
                  <a:moveTo>
                    <a:pt x="857250" y="0"/>
                  </a:moveTo>
                  <a:lnTo>
                    <a:pt x="64769" y="0"/>
                  </a:lnTo>
                  <a:lnTo>
                    <a:pt x="39556" y="5089"/>
                  </a:lnTo>
                  <a:lnTo>
                    <a:pt x="18969" y="18969"/>
                  </a:lnTo>
                  <a:lnTo>
                    <a:pt x="5089" y="39556"/>
                  </a:lnTo>
                  <a:lnTo>
                    <a:pt x="0" y="64770"/>
                  </a:lnTo>
                  <a:lnTo>
                    <a:pt x="0" y="323850"/>
                  </a:lnTo>
                  <a:lnTo>
                    <a:pt x="5089" y="349057"/>
                  </a:lnTo>
                  <a:lnTo>
                    <a:pt x="18969" y="369646"/>
                  </a:lnTo>
                  <a:lnTo>
                    <a:pt x="39556" y="383528"/>
                  </a:lnTo>
                  <a:lnTo>
                    <a:pt x="64769" y="388620"/>
                  </a:lnTo>
                  <a:lnTo>
                    <a:pt x="857250" y="388620"/>
                  </a:lnTo>
                  <a:lnTo>
                    <a:pt x="882463" y="383528"/>
                  </a:lnTo>
                  <a:lnTo>
                    <a:pt x="903050" y="369646"/>
                  </a:lnTo>
                  <a:lnTo>
                    <a:pt x="916930" y="349057"/>
                  </a:lnTo>
                  <a:lnTo>
                    <a:pt x="922019" y="323850"/>
                  </a:lnTo>
                  <a:lnTo>
                    <a:pt x="922019" y="64770"/>
                  </a:lnTo>
                  <a:lnTo>
                    <a:pt x="916930" y="39556"/>
                  </a:lnTo>
                  <a:lnTo>
                    <a:pt x="903050" y="18969"/>
                  </a:lnTo>
                  <a:lnTo>
                    <a:pt x="882463" y="5089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3591989" y="2641381"/>
            <a:ext cx="702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|</a:t>
            </a:r>
            <a:r>
              <a:rPr sz="16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1600" spc="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93947" y="5135881"/>
            <a:ext cx="1073150" cy="388620"/>
          </a:xfrm>
          <a:custGeom>
            <a:avLst/>
            <a:gdLst/>
            <a:ahLst/>
            <a:cxnLst/>
            <a:rect l="l" t="t" r="r" b="b"/>
            <a:pathLst>
              <a:path w="1073150" h="388620">
                <a:moveTo>
                  <a:pt x="1008126" y="0"/>
                </a:moveTo>
                <a:lnTo>
                  <a:pt x="64769" y="0"/>
                </a:lnTo>
                <a:lnTo>
                  <a:pt x="39556" y="5089"/>
                </a:lnTo>
                <a:lnTo>
                  <a:pt x="18969" y="18969"/>
                </a:lnTo>
                <a:lnTo>
                  <a:pt x="5089" y="39556"/>
                </a:lnTo>
                <a:lnTo>
                  <a:pt x="0" y="64769"/>
                </a:lnTo>
                <a:lnTo>
                  <a:pt x="0" y="323849"/>
                </a:lnTo>
                <a:lnTo>
                  <a:pt x="5089" y="349057"/>
                </a:lnTo>
                <a:lnTo>
                  <a:pt x="18969" y="369646"/>
                </a:lnTo>
                <a:lnTo>
                  <a:pt x="39556" y="383528"/>
                </a:lnTo>
                <a:lnTo>
                  <a:pt x="64769" y="388619"/>
                </a:lnTo>
                <a:lnTo>
                  <a:pt x="1008126" y="388619"/>
                </a:lnTo>
                <a:lnTo>
                  <a:pt x="1033339" y="383528"/>
                </a:lnTo>
                <a:lnTo>
                  <a:pt x="1053926" y="369646"/>
                </a:lnTo>
                <a:lnTo>
                  <a:pt x="1067806" y="349057"/>
                </a:lnTo>
                <a:lnTo>
                  <a:pt x="1072896" y="323849"/>
                </a:lnTo>
                <a:lnTo>
                  <a:pt x="1072896" y="64769"/>
                </a:lnTo>
                <a:lnTo>
                  <a:pt x="1067806" y="39556"/>
                </a:lnTo>
                <a:lnTo>
                  <a:pt x="1053926" y="18969"/>
                </a:lnTo>
                <a:lnTo>
                  <a:pt x="1033339" y="5089"/>
                </a:lnTo>
                <a:lnTo>
                  <a:pt x="100812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528268" y="5187960"/>
            <a:ext cx="804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|</a:t>
            </a:r>
            <a:r>
              <a:rPr sz="16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300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860035" y="3203448"/>
            <a:ext cx="437515" cy="311150"/>
          </a:xfrm>
          <a:custGeom>
            <a:avLst/>
            <a:gdLst/>
            <a:ahLst/>
            <a:cxnLst/>
            <a:rect l="l" t="t" r="r" b="b"/>
            <a:pathLst>
              <a:path w="437514" h="311150">
                <a:moveTo>
                  <a:pt x="437388" y="0"/>
                </a:moveTo>
                <a:lnTo>
                  <a:pt x="0" y="0"/>
                </a:lnTo>
                <a:lnTo>
                  <a:pt x="0" y="310896"/>
                </a:lnTo>
                <a:lnTo>
                  <a:pt x="437388" y="310896"/>
                </a:lnTo>
                <a:lnTo>
                  <a:pt x="437388" y="0"/>
                </a:lnTo>
                <a:close/>
              </a:path>
            </a:pathLst>
          </a:custGeom>
          <a:solidFill>
            <a:srgbClr val="B4B5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860035" y="3203448"/>
            <a:ext cx="437515" cy="311150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315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150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507928" y="2776664"/>
            <a:ext cx="5177155" cy="349250"/>
            <a:chOff x="4507928" y="2776664"/>
            <a:chExt cx="5177155" cy="349250"/>
          </a:xfrm>
        </p:grpSpPr>
        <p:sp>
          <p:nvSpPr>
            <p:cNvPr id="35" name="object 35"/>
            <p:cNvSpPr/>
            <p:nvPr/>
          </p:nvSpPr>
          <p:spPr>
            <a:xfrm>
              <a:off x="4520945" y="2789681"/>
              <a:ext cx="1117600" cy="323215"/>
            </a:xfrm>
            <a:custGeom>
              <a:avLst/>
              <a:gdLst/>
              <a:ahLst/>
              <a:cxnLst/>
              <a:rect l="l" t="t" r="r" b="b"/>
              <a:pathLst>
                <a:path w="1117600" h="323214">
                  <a:moveTo>
                    <a:pt x="1063244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1063244" y="323088"/>
                  </a:lnTo>
                  <a:lnTo>
                    <a:pt x="1084205" y="318856"/>
                  </a:lnTo>
                  <a:lnTo>
                    <a:pt x="1101321" y="307317"/>
                  </a:lnTo>
                  <a:lnTo>
                    <a:pt x="1112860" y="290201"/>
                  </a:lnTo>
                  <a:lnTo>
                    <a:pt x="1117092" y="269240"/>
                  </a:lnTo>
                  <a:lnTo>
                    <a:pt x="1117092" y="53848"/>
                  </a:lnTo>
                  <a:lnTo>
                    <a:pt x="1112860" y="32886"/>
                  </a:lnTo>
                  <a:lnTo>
                    <a:pt x="1101321" y="15770"/>
                  </a:lnTo>
                  <a:lnTo>
                    <a:pt x="1084205" y="4231"/>
                  </a:lnTo>
                  <a:lnTo>
                    <a:pt x="1063244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520945" y="2789681"/>
              <a:ext cx="1117600" cy="323215"/>
            </a:xfrm>
            <a:custGeom>
              <a:avLst/>
              <a:gdLst/>
              <a:ahLst/>
              <a:cxnLst/>
              <a:rect l="l" t="t" r="r" b="b"/>
              <a:pathLst>
                <a:path w="1117600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1063244" y="0"/>
                  </a:lnTo>
                  <a:lnTo>
                    <a:pt x="1084205" y="4231"/>
                  </a:lnTo>
                  <a:lnTo>
                    <a:pt x="1101321" y="15770"/>
                  </a:lnTo>
                  <a:lnTo>
                    <a:pt x="1112860" y="32886"/>
                  </a:lnTo>
                  <a:lnTo>
                    <a:pt x="1117092" y="53848"/>
                  </a:lnTo>
                  <a:lnTo>
                    <a:pt x="1117092" y="269240"/>
                  </a:lnTo>
                  <a:lnTo>
                    <a:pt x="1112860" y="290201"/>
                  </a:lnTo>
                  <a:lnTo>
                    <a:pt x="1101321" y="307317"/>
                  </a:lnTo>
                  <a:lnTo>
                    <a:pt x="1084205" y="318856"/>
                  </a:lnTo>
                  <a:lnTo>
                    <a:pt x="1063244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7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553450" y="2789681"/>
              <a:ext cx="1118870" cy="323215"/>
            </a:xfrm>
            <a:custGeom>
              <a:avLst/>
              <a:gdLst/>
              <a:ahLst/>
              <a:cxnLst/>
              <a:rect l="l" t="t" r="r" b="b"/>
              <a:pathLst>
                <a:path w="1118870" h="323214">
                  <a:moveTo>
                    <a:pt x="1064768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1064768" y="323088"/>
                  </a:lnTo>
                  <a:lnTo>
                    <a:pt x="1085729" y="318856"/>
                  </a:lnTo>
                  <a:lnTo>
                    <a:pt x="1102845" y="307317"/>
                  </a:lnTo>
                  <a:lnTo>
                    <a:pt x="1114384" y="290201"/>
                  </a:lnTo>
                  <a:lnTo>
                    <a:pt x="1118616" y="269240"/>
                  </a:lnTo>
                  <a:lnTo>
                    <a:pt x="1118616" y="53848"/>
                  </a:lnTo>
                  <a:lnTo>
                    <a:pt x="1114384" y="32886"/>
                  </a:lnTo>
                  <a:lnTo>
                    <a:pt x="1102845" y="15770"/>
                  </a:lnTo>
                  <a:lnTo>
                    <a:pt x="1085729" y="4231"/>
                  </a:lnTo>
                  <a:lnTo>
                    <a:pt x="106476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553450" y="2789681"/>
              <a:ext cx="1118870" cy="323215"/>
            </a:xfrm>
            <a:custGeom>
              <a:avLst/>
              <a:gdLst/>
              <a:ahLst/>
              <a:cxnLst/>
              <a:rect l="l" t="t" r="r" b="b"/>
              <a:pathLst>
                <a:path w="1118870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1064768" y="0"/>
                  </a:lnTo>
                  <a:lnTo>
                    <a:pt x="1085729" y="4231"/>
                  </a:lnTo>
                  <a:lnTo>
                    <a:pt x="1102845" y="15770"/>
                  </a:lnTo>
                  <a:lnTo>
                    <a:pt x="1114384" y="32886"/>
                  </a:lnTo>
                  <a:lnTo>
                    <a:pt x="1118616" y="53848"/>
                  </a:lnTo>
                  <a:lnTo>
                    <a:pt x="1118616" y="269240"/>
                  </a:lnTo>
                  <a:lnTo>
                    <a:pt x="1114384" y="290201"/>
                  </a:lnTo>
                  <a:lnTo>
                    <a:pt x="1102845" y="307317"/>
                  </a:lnTo>
                  <a:lnTo>
                    <a:pt x="1085729" y="318856"/>
                  </a:lnTo>
                  <a:lnTo>
                    <a:pt x="1064768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737097" y="2789683"/>
              <a:ext cx="588645" cy="323215"/>
            </a:xfrm>
            <a:custGeom>
              <a:avLst/>
              <a:gdLst/>
              <a:ahLst/>
              <a:cxnLst/>
              <a:rect l="l" t="t" r="r" b="b"/>
              <a:pathLst>
                <a:path w="588645" h="323214">
                  <a:moveTo>
                    <a:pt x="534416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534416" y="323088"/>
                  </a:lnTo>
                  <a:lnTo>
                    <a:pt x="555377" y="318856"/>
                  </a:lnTo>
                  <a:lnTo>
                    <a:pt x="572493" y="307317"/>
                  </a:lnTo>
                  <a:lnTo>
                    <a:pt x="584032" y="290201"/>
                  </a:lnTo>
                  <a:lnTo>
                    <a:pt x="588264" y="269240"/>
                  </a:lnTo>
                  <a:lnTo>
                    <a:pt x="588264" y="53848"/>
                  </a:lnTo>
                  <a:lnTo>
                    <a:pt x="584032" y="32886"/>
                  </a:lnTo>
                  <a:lnTo>
                    <a:pt x="572493" y="15770"/>
                  </a:lnTo>
                  <a:lnTo>
                    <a:pt x="555377" y="4231"/>
                  </a:lnTo>
                  <a:lnTo>
                    <a:pt x="53441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737097" y="2789683"/>
              <a:ext cx="588645" cy="323215"/>
            </a:xfrm>
            <a:custGeom>
              <a:avLst/>
              <a:gdLst/>
              <a:ahLst/>
              <a:cxnLst/>
              <a:rect l="l" t="t" r="r" b="b"/>
              <a:pathLst>
                <a:path w="588645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534416" y="0"/>
                  </a:lnTo>
                  <a:lnTo>
                    <a:pt x="555377" y="4231"/>
                  </a:lnTo>
                  <a:lnTo>
                    <a:pt x="572493" y="15770"/>
                  </a:lnTo>
                  <a:lnTo>
                    <a:pt x="584032" y="32886"/>
                  </a:lnTo>
                  <a:lnTo>
                    <a:pt x="588264" y="53848"/>
                  </a:lnTo>
                  <a:lnTo>
                    <a:pt x="588264" y="269240"/>
                  </a:lnTo>
                  <a:lnTo>
                    <a:pt x="584032" y="290201"/>
                  </a:lnTo>
                  <a:lnTo>
                    <a:pt x="572493" y="307317"/>
                  </a:lnTo>
                  <a:lnTo>
                    <a:pt x="555377" y="318856"/>
                  </a:lnTo>
                  <a:lnTo>
                    <a:pt x="534416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7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861553" y="2789683"/>
              <a:ext cx="593090" cy="323215"/>
            </a:xfrm>
            <a:custGeom>
              <a:avLst/>
              <a:gdLst/>
              <a:ahLst/>
              <a:cxnLst/>
              <a:rect l="l" t="t" r="r" b="b"/>
              <a:pathLst>
                <a:path w="593090" h="323214">
                  <a:moveTo>
                    <a:pt x="538988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538988" y="323088"/>
                  </a:lnTo>
                  <a:lnTo>
                    <a:pt x="559949" y="318856"/>
                  </a:lnTo>
                  <a:lnTo>
                    <a:pt x="577065" y="307317"/>
                  </a:lnTo>
                  <a:lnTo>
                    <a:pt x="588604" y="290201"/>
                  </a:lnTo>
                  <a:lnTo>
                    <a:pt x="592836" y="269240"/>
                  </a:lnTo>
                  <a:lnTo>
                    <a:pt x="592836" y="53848"/>
                  </a:lnTo>
                  <a:lnTo>
                    <a:pt x="588604" y="32886"/>
                  </a:lnTo>
                  <a:lnTo>
                    <a:pt x="577065" y="15770"/>
                  </a:lnTo>
                  <a:lnTo>
                    <a:pt x="559949" y="4231"/>
                  </a:lnTo>
                  <a:lnTo>
                    <a:pt x="53898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861553" y="2789683"/>
              <a:ext cx="593090" cy="323215"/>
            </a:xfrm>
            <a:custGeom>
              <a:avLst/>
              <a:gdLst/>
              <a:ahLst/>
              <a:cxnLst/>
              <a:rect l="l" t="t" r="r" b="b"/>
              <a:pathLst>
                <a:path w="593090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538988" y="0"/>
                  </a:lnTo>
                  <a:lnTo>
                    <a:pt x="559949" y="4231"/>
                  </a:lnTo>
                  <a:lnTo>
                    <a:pt x="577065" y="15770"/>
                  </a:lnTo>
                  <a:lnTo>
                    <a:pt x="588604" y="32886"/>
                  </a:lnTo>
                  <a:lnTo>
                    <a:pt x="592836" y="53848"/>
                  </a:lnTo>
                  <a:lnTo>
                    <a:pt x="592836" y="269240"/>
                  </a:lnTo>
                  <a:lnTo>
                    <a:pt x="588604" y="290201"/>
                  </a:lnTo>
                  <a:lnTo>
                    <a:pt x="577065" y="307317"/>
                  </a:lnTo>
                  <a:lnTo>
                    <a:pt x="559949" y="318856"/>
                  </a:lnTo>
                  <a:lnTo>
                    <a:pt x="538988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4733097" y="2810770"/>
            <a:ext cx="47250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49985" algn="l"/>
                <a:tab pos="3275965" algn="l"/>
                <a:tab pos="4045585" algn="l"/>
              </a:tabLst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d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d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470404" y="2772092"/>
            <a:ext cx="5374005" cy="2510155"/>
            <a:chOff x="2470404" y="2772092"/>
            <a:chExt cx="5374005" cy="2510155"/>
          </a:xfrm>
        </p:grpSpPr>
        <p:sp>
          <p:nvSpPr>
            <p:cNvPr id="45" name="object 45"/>
            <p:cNvSpPr/>
            <p:nvPr/>
          </p:nvSpPr>
          <p:spPr>
            <a:xfrm>
              <a:off x="2509268" y="2785109"/>
              <a:ext cx="973455" cy="141605"/>
            </a:xfrm>
            <a:custGeom>
              <a:avLst/>
              <a:gdLst/>
              <a:ahLst/>
              <a:cxnLst/>
              <a:rect l="l" t="t" r="r" b="b"/>
              <a:pathLst>
                <a:path w="973454" h="141605">
                  <a:moveTo>
                    <a:pt x="973327" y="0"/>
                  </a:moveTo>
                  <a:lnTo>
                    <a:pt x="0" y="0"/>
                  </a:lnTo>
                  <a:lnTo>
                    <a:pt x="0" y="141211"/>
                  </a:lnTo>
                </a:path>
              </a:pathLst>
            </a:custGeom>
            <a:ln w="25908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470404" y="2913372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5" h="78105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122314" y="3344417"/>
              <a:ext cx="1737995" cy="587375"/>
            </a:xfrm>
            <a:custGeom>
              <a:avLst/>
              <a:gdLst/>
              <a:ahLst/>
              <a:cxnLst/>
              <a:rect l="l" t="t" r="r" b="b"/>
              <a:pathLst>
                <a:path w="1737995" h="587375">
                  <a:moveTo>
                    <a:pt x="1737880" y="0"/>
                  </a:moveTo>
                  <a:lnTo>
                    <a:pt x="0" y="587032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060950" y="3890478"/>
              <a:ext cx="86360" cy="73660"/>
            </a:xfrm>
            <a:custGeom>
              <a:avLst/>
              <a:gdLst/>
              <a:ahLst/>
              <a:cxnLst/>
              <a:rect l="l" t="t" r="r" b="b"/>
              <a:pathLst>
                <a:path w="86360" h="73660">
                  <a:moveTo>
                    <a:pt x="61201" y="0"/>
                  </a:moveTo>
                  <a:lnTo>
                    <a:pt x="0" y="61696"/>
                  </a:lnTo>
                  <a:lnTo>
                    <a:pt x="86080" y="73634"/>
                  </a:lnTo>
                  <a:lnTo>
                    <a:pt x="61201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123286" y="3112769"/>
              <a:ext cx="2907665" cy="822325"/>
            </a:xfrm>
            <a:custGeom>
              <a:avLst/>
              <a:gdLst/>
              <a:ahLst/>
              <a:cxnLst/>
              <a:rect l="l" t="t" r="r" b="b"/>
              <a:pathLst>
                <a:path w="2907665" h="822325">
                  <a:moveTo>
                    <a:pt x="2907601" y="0"/>
                  </a:moveTo>
                  <a:lnTo>
                    <a:pt x="0" y="821931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060948" y="3893772"/>
              <a:ext cx="85725" cy="74930"/>
            </a:xfrm>
            <a:custGeom>
              <a:avLst/>
              <a:gdLst/>
              <a:ahLst/>
              <a:cxnLst/>
              <a:rect l="l" t="t" r="r" b="b"/>
              <a:pathLst>
                <a:path w="85725" h="74929">
                  <a:moveTo>
                    <a:pt x="64223" y="0"/>
                  </a:moveTo>
                  <a:lnTo>
                    <a:pt x="0" y="58546"/>
                  </a:lnTo>
                  <a:lnTo>
                    <a:pt x="85369" y="74790"/>
                  </a:lnTo>
                  <a:lnTo>
                    <a:pt x="6422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329933" y="4946141"/>
              <a:ext cx="1501140" cy="323215"/>
            </a:xfrm>
            <a:custGeom>
              <a:avLst/>
              <a:gdLst/>
              <a:ahLst/>
              <a:cxnLst/>
              <a:rect l="l" t="t" r="r" b="b"/>
              <a:pathLst>
                <a:path w="1501140" h="323214">
                  <a:moveTo>
                    <a:pt x="1447292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1447292" y="323088"/>
                  </a:lnTo>
                  <a:lnTo>
                    <a:pt x="1468253" y="318856"/>
                  </a:lnTo>
                  <a:lnTo>
                    <a:pt x="1485369" y="307317"/>
                  </a:lnTo>
                  <a:lnTo>
                    <a:pt x="1496908" y="290201"/>
                  </a:lnTo>
                  <a:lnTo>
                    <a:pt x="1501140" y="269240"/>
                  </a:lnTo>
                  <a:lnTo>
                    <a:pt x="1501140" y="53848"/>
                  </a:lnTo>
                  <a:lnTo>
                    <a:pt x="1496908" y="32886"/>
                  </a:lnTo>
                  <a:lnTo>
                    <a:pt x="1485369" y="15770"/>
                  </a:lnTo>
                  <a:lnTo>
                    <a:pt x="1468253" y="4231"/>
                  </a:lnTo>
                  <a:lnTo>
                    <a:pt x="1447292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329933" y="4946141"/>
              <a:ext cx="1501140" cy="323215"/>
            </a:xfrm>
            <a:custGeom>
              <a:avLst/>
              <a:gdLst/>
              <a:ahLst/>
              <a:cxnLst/>
              <a:rect l="l" t="t" r="r" b="b"/>
              <a:pathLst>
                <a:path w="1501140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1447292" y="0"/>
                  </a:lnTo>
                  <a:lnTo>
                    <a:pt x="1468253" y="4231"/>
                  </a:lnTo>
                  <a:lnTo>
                    <a:pt x="1485369" y="15770"/>
                  </a:lnTo>
                  <a:lnTo>
                    <a:pt x="1496908" y="32886"/>
                  </a:lnTo>
                  <a:lnTo>
                    <a:pt x="1501140" y="53848"/>
                  </a:lnTo>
                  <a:lnTo>
                    <a:pt x="1501140" y="269240"/>
                  </a:lnTo>
                  <a:lnTo>
                    <a:pt x="1496908" y="290201"/>
                  </a:lnTo>
                  <a:lnTo>
                    <a:pt x="1485369" y="307317"/>
                  </a:lnTo>
                  <a:lnTo>
                    <a:pt x="1468253" y="318856"/>
                  </a:lnTo>
                  <a:lnTo>
                    <a:pt x="1447292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4497323" y="4967704"/>
            <a:ext cx="5550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78460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withdrawal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470407" y="4374639"/>
            <a:ext cx="882015" cy="986790"/>
            <a:chOff x="2470407" y="4374639"/>
            <a:chExt cx="882015" cy="986790"/>
          </a:xfrm>
        </p:grpSpPr>
        <p:sp>
          <p:nvSpPr>
            <p:cNvPr id="55" name="object 55"/>
            <p:cNvSpPr/>
            <p:nvPr/>
          </p:nvSpPr>
          <p:spPr>
            <a:xfrm>
              <a:off x="2509260" y="4439409"/>
              <a:ext cx="830580" cy="909319"/>
            </a:xfrm>
            <a:custGeom>
              <a:avLst/>
              <a:gdLst/>
              <a:ahLst/>
              <a:cxnLst/>
              <a:rect l="l" t="t" r="r" b="b"/>
              <a:pathLst>
                <a:path w="830579" h="909320">
                  <a:moveTo>
                    <a:pt x="829957" y="908862"/>
                  </a:moveTo>
                  <a:lnTo>
                    <a:pt x="829957" y="898296"/>
                  </a:lnTo>
                  <a:lnTo>
                    <a:pt x="0" y="898296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2470407" y="4374639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5" h="78104">
                  <a:moveTo>
                    <a:pt x="38862" y="0"/>
                  </a:moveTo>
                  <a:lnTo>
                    <a:pt x="0" y="77724"/>
                  </a:lnTo>
                  <a:lnTo>
                    <a:pt x="77724" y="77724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6821423" y="4570476"/>
            <a:ext cx="437515" cy="31115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315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300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116767" y="3040319"/>
            <a:ext cx="7218045" cy="1699895"/>
            <a:chOff x="2116767" y="3040319"/>
            <a:chExt cx="7218045" cy="1699895"/>
          </a:xfrm>
        </p:grpSpPr>
        <p:sp>
          <p:nvSpPr>
            <p:cNvPr id="59" name="object 59"/>
            <p:cNvSpPr/>
            <p:nvPr/>
          </p:nvSpPr>
          <p:spPr>
            <a:xfrm>
              <a:off x="3124388" y="3965550"/>
              <a:ext cx="3697604" cy="761365"/>
            </a:xfrm>
            <a:custGeom>
              <a:avLst/>
              <a:gdLst/>
              <a:ahLst/>
              <a:cxnLst/>
              <a:rect l="l" t="t" r="r" b="b"/>
              <a:pathLst>
                <a:path w="3697604" h="761364">
                  <a:moveTo>
                    <a:pt x="3697084" y="761263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3060952" y="3930111"/>
              <a:ext cx="84455" cy="76200"/>
            </a:xfrm>
            <a:custGeom>
              <a:avLst/>
              <a:gdLst/>
              <a:ahLst/>
              <a:cxnLst/>
              <a:rect l="l" t="t" r="r" b="b"/>
              <a:pathLst>
                <a:path w="84455" h="76200">
                  <a:moveTo>
                    <a:pt x="83972" y="0"/>
                  </a:moveTo>
                  <a:lnTo>
                    <a:pt x="0" y="22377"/>
                  </a:lnTo>
                  <a:lnTo>
                    <a:pt x="68287" y="76123"/>
                  </a:lnTo>
                  <a:lnTo>
                    <a:pt x="8397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2129785" y="3053336"/>
              <a:ext cx="4304665" cy="90170"/>
            </a:xfrm>
            <a:custGeom>
              <a:avLst/>
              <a:gdLst/>
              <a:ahLst/>
              <a:cxnLst/>
              <a:rect l="l" t="t" r="r" b="b"/>
              <a:pathLst>
                <a:path w="4304665" h="90169">
                  <a:moveTo>
                    <a:pt x="4304080" y="89992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95003" y="3104466"/>
              <a:ext cx="77724" cy="77724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2129790" y="3053336"/>
              <a:ext cx="5732780" cy="90170"/>
            </a:xfrm>
            <a:custGeom>
              <a:avLst/>
              <a:gdLst/>
              <a:ahLst/>
              <a:cxnLst/>
              <a:rect l="l" t="t" r="r" b="b"/>
              <a:pathLst>
                <a:path w="5732780" h="90169">
                  <a:moveTo>
                    <a:pt x="5732221" y="89992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23149" y="3104466"/>
              <a:ext cx="77724" cy="77724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3124868" y="3112770"/>
              <a:ext cx="5033010" cy="829310"/>
            </a:xfrm>
            <a:custGeom>
              <a:avLst/>
              <a:gdLst/>
              <a:ahLst/>
              <a:cxnLst/>
              <a:rect l="l" t="t" r="r" b="b"/>
              <a:pathLst>
                <a:path w="5033009" h="829310">
                  <a:moveTo>
                    <a:pt x="5032527" y="0"/>
                  </a:moveTo>
                  <a:lnTo>
                    <a:pt x="0" y="829017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3060954" y="3901333"/>
              <a:ext cx="83185" cy="76835"/>
            </a:xfrm>
            <a:custGeom>
              <a:avLst/>
              <a:gdLst/>
              <a:ahLst/>
              <a:cxnLst/>
              <a:rect l="l" t="t" r="r" b="b"/>
              <a:pathLst>
                <a:path w="83185" h="76835">
                  <a:moveTo>
                    <a:pt x="70370" y="0"/>
                  </a:moveTo>
                  <a:lnTo>
                    <a:pt x="0" y="50977"/>
                  </a:lnTo>
                  <a:lnTo>
                    <a:pt x="83007" y="76695"/>
                  </a:lnTo>
                  <a:lnTo>
                    <a:pt x="7037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8892539" y="3261360"/>
              <a:ext cx="437515" cy="311150"/>
            </a:xfrm>
            <a:custGeom>
              <a:avLst/>
              <a:gdLst/>
              <a:ahLst/>
              <a:cxnLst/>
              <a:rect l="l" t="t" r="r" b="b"/>
              <a:pathLst>
                <a:path w="437515" h="311150">
                  <a:moveTo>
                    <a:pt x="437388" y="0"/>
                  </a:moveTo>
                  <a:lnTo>
                    <a:pt x="0" y="0"/>
                  </a:lnTo>
                  <a:lnTo>
                    <a:pt x="0" y="310896"/>
                  </a:lnTo>
                  <a:lnTo>
                    <a:pt x="437388" y="310896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8892539" y="3261360"/>
              <a:ext cx="437515" cy="311150"/>
            </a:xfrm>
            <a:custGeom>
              <a:avLst/>
              <a:gdLst/>
              <a:ahLst/>
              <a:cxnLst/>
              <a:rect l="l" t="t" r="r" b="b"/>
              <a:pathLst>
                <a:path w="437515" h="311150">
                  <a:moveTo>
                    <a:pt x="0" y="0"/>
                  </a:moveTo>
                  <a:lnTo>
                    <a:pt x="437388" y="0"/>
                  </a:lnTo>
                  <a:lnTo>
                    <a:pt x="437388" y="310896"/>
                  </a:lnTo>
                  <a:lnTo>
                    <a:pt x="0" y="3108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/>
          <p:cNvSpPr txBox="1"/>
          <p:nvPr/>
        </p:nvSpPr>
        <p:spPr>
          <a:xfrm>
            <a:off x="8947780" y="3290243"/>
            <a:ext cx="3257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-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20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2078730" y="3051042"/>
            <a:ext cx="6828155" cy="932180"/>
            <a:chOff x="2078730" y="3051042"/>
            <a:chExt cx="6828155" cy="932180"/>
          </a:xfrm>
        </p:grpSpPr>
        <p:sp>
          <p:nvSpPr>
            <p:cNvPr id="71" name="object 71"/>
            <p:cNvSpPr/>
            <p:nvPr/>
          </p:nvSpPr>
          <p:spPr>
            <a:xfrm>
              <a:off x="2091684" y="3063996"/>
              <a:ext cx="6480175" cy="100965"/>
            </a:xfrm>
            <a:custGeom>
              <a:avLst/>
              <a:gdLst/>
              <a:ahLst/>
              <a:cxnLst/>
              <a:rect l="l" t="t" r="r" b="b"/>
              <a:pathLst>
                <a:path w="6480175" h="100964">
                  <a:moveTo>
                    <a:pt x="6479565" y="100723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2386" y="3125858"/>
              <a:ext cx="77724" cy="77724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3125457" y="3417569"/>
              <a:ext cx="5768340" cy="528320"/>
            </a:xfrm>
            <a:custGeom>
              <a:avLst/>
              <a:gdLst/>
              <a:ahLst/>
              <a:cxnLst/>
              <a:rect l="l" t="t" r="r" b="b"/>
              <a:pathLst>
                <a:path w="5768340" h="528320">
                  <a:moveTo>
                    <a:pt x="5767908" y="0"/>
                  </a:moveTo>
                  <a:lnTo>
                    <a:pt x="0" y="52790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3060958" y="3905589"/>
              <a:ext cx="81280" cy="77470"/>
            </a:xfrm>
            <a:custGeom>
              <a:avLst/>
              <a:gdLst/>
              <a:ahLst/>
              <a:cxnLst/>
              <a:rect l="l" t="t" r="r" b="b"/>
              <a:pathLst>
                <a:path w="81280" h="77470">
                  <a:moveTo>
                    <a:pt x="73850" y="0"/>
                  </a:moveTo>
                  <a:lnTo>
                    <a:pt x="0" y="45783"/>
                  </a:lnTo>
                  <a:lnTo>
                    <a:pt x="80937" y="77393"/>
                  </a:lnTo>
                  <a:lnTo>
                    <a:pt x="7385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/>
          <p:cNvSpPr txBox="1"/>
          <p:nvPr/>
        </p:nvSpPr>
        <p:spPr>
          <a:xfrm>
            <a:off x="2910345" y="4595854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280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6" name="Slide Number Placeholder 7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4340" y="1505825"/>
            <a:ext cx="5683885" cy="4733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 marR="3840480" indent="-123825">
              <a:lnSpc>
                <a:spcPct val="128000"/>
              </a:lnSpc>
              <a:spcBef>
                <a:spcPts val="9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void run()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if</a:t>
            </a:r>
            <a:r>
              <a:rPr sz="18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(txType</a:t>
            </a:r>
            <a:r>
              <a:rPr sz="1800" spc="-4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‘w’)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withdrawal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(amt);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else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if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(txType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‘d’)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{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384810" marR="2156460" indent="-125095">
              <a:lnSpc>
                <a:spcPct val="128000"/>
              </a:lnSpc>
              <a:spcBef>
                <a:spcPts val="605"/>
              </a:spcBef>
            </a:pPr>
            <a:r>
              <a:rPr sz="18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synchronized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(account)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deposit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(amt);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if(account.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getBalance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&gt;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500)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508000" marR="5080">
              <a:lnSpc>
                <a:spcPts val="2760"/>
              </a:lnSpc>
              <a:spcBef>
                <a:spcPts val="19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 bonus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(int)((account.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getBalance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– 500) * 0.1);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deposit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(bonus);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384810">
              <a:lnSpc>
                <a:spcPct val="100000"/>
              </a:lnSpc>
              <a:spcBef>
                <a:spcPts val="41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652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28443" y="519066"/>
            <a:ext cx="8847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Thread</a:t>
            </a:r>
            <a:r>
              <a:rPr spc="-204" dirty="0"/>
              <a:t> </a:t>
            </a:r>
            <a:r>
              <a:rPr spc="-75" dirty="0"/>
              <a:t>Safe</a:t>
            </a:r>
            <a:r>
              <a:rPr spc="-229" dirty="0"/>
              <a:t> </a:t>
            </a:r>
            <a:r>
              <a:rPr spc="-60" dirty="0"/>
              <a:t>Transaction</a:t>
            </a:r>
            <a:r>
              <a:rPr spc="-200" dirty="0"/>
              <a:t> </a:t>
            </a:r>
            <a:r>
              <a:rPr spc="40" dirty="0"/>
              <a:t>Promo</a:t>
            </a:r>
            <a:r>
              <a:rPr spc="-229" dirty="0"/>
              <a:t> </a:t>
            </a:r>
            <a:r>
              <a:rPr spc="-25" dirty="0"/>
              <a:t>Worker</a:t>
            </a:r>
            <a:endParaRPr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14631" y="519066"/>
            <a:ext cx="7875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Behavior</a:t>
            </a:r>
            <a:r>
              <a:rPr spc="-215" dirty="0"/>
              <a:t> </a:t>
            </a:r>
            <a:r>
              <a:rPr spc="75" dirty="0"/>
              <a:t>of</a:t>
            </a:r>
            <a:r>
              <a:rPr spc="-210" dirty="0"/>
              <a:t> </a:t>
            </a:r>
            <a:r>
              <a:rPr spc="-25" dirty="0"/>
              <a:t>Synchronized</a:t>
            </a:r>
            <a:r>
              <a:rPr spc="-220" dirty="0"/>
              <a:t> </a:t>
            </a:r>
            <a:r>
              <a:rPr spc="20" dirty="0"/>
              <a:t>Methods</a:t>
            </a:r>
            <a:endParaRPr spc="20" dirty="0"/>
          </a:p>
        </p:txBody>
      </p:sp>
      <p:grpSp>
        <p:nvGrpSpPr>
          <p:cNvPr id="5" name="object 5"/>
          <p:cNvGrpSpPr/>
          <p:nvPr/>
        </p:nvGrpSpPr>
        <p:grpSpPr>
          <a:xfrm>
            <a:off x="1552959" y="1946148"/>
            <a:ext cx="8495030" cy="3789045"/>
            <a:chOff x="1552959" y="1946148"/>
            <a:chExt cx="8495030" cy="3789045"/>
          </a:xfrm>
        </p:grpSpPr>
        <p:sp>
          <p:nvSpPr>
            <p:cNvPr id="6" name="object 6"/>
            <p:cNvSpPr/>
            <p:nvPr/>
          </p:nvSpPr>
          <p:spPr>
            <a:xfrm>
              <a:off x="1552959" y="1946148"/>
              <a:ext cx="1819910" cy="3789045"/>
            </a:xfrm>
            <a:custGeom>
              <a:avLst/>
              <a:gdLst/>
              <a:ahLst/>
              <a:cxnLst/>
              <a:rect l="l" t="t" r="r" b="b"/>
              <a:pathLst>
                <a:path w="1819910" h="3789045">
                  <a:moveTo>
                    <a:pt x="1516367" y="0"/>
                  </a:moveTo>
                  <a:lnTo>
                    <a:pt x="303275" y="0"/>
                  </a:lnTo>
                  <a:lnTo>
                    <a:pt x="254081" y="3969"/>
                  </a:lnTo>
                  <a:lnTo>
                    <a:pt x="207415" y="15461"/>
                  </a:lnTo>
                  <a:lnTo>
                    <a:pt x="163900" y="33852"/>
                  </a:lnTo>
                  <a:lnTo>
                    <a:pt x="124162" y="58516"/>
                  </a:lnTo>
                  <a:lnTo>
                    <a:pt x="88825" y="88830"/>
                  </a:lnTo>
                  <a:lnTo>
                    <a:pt x="58513" y="124168"/>
                  </a:lnTo>
                  <a:lnTo>
                    <a:pt x="33850" y="163906"/>
                  </a:lnTo>
                  <a:lnTo>
                    <a:pt x="15460" y="207420"/>
                  </a:lnTo>
                  <a:lnTo>
                    <a:pt x="3969" y="254084"/>
                  </a:lnTo>
                  <a:lnTo>
                    <a:pt x="0" y="303275"/>
                  </a:lnTo>
                  <a:lnTo>
                    <a:pt x="0" y="3485388"/>
                  </a:lnTo>
                  <a:lnTo>
                    <a:pt x="3969" y="3534579"/>
                  </a:lnTo>
                  <a:lnTo>
                    <a:pt x="15460" y="3581243"/>
                  </a:lnTo>
                  <a:lnTo>
                    <a:pt x="33850" y="3624757"/>
                  </a:lnTo>
                  <a:lnTo>
                    <a:pt x="58513" y="3664495"/>
                  </a:lnTo>
                  <a:lnTo>
                    <a:pt x="88825" y="3699833"/>
                  </a:lnTo>
                  <a:lnTo>
                    <a:pt x="124162" y="3730147"/>
                  </a:lnTo>
                  <a:lnTo>
                    <a:pt x="163900" y="3754811"/>
                  </a:lnTo>
                  <a:lnTo>
                    <a:pt x="207415" y="3773202"/>
                  </a:lnTo>
                  <a:lnTo>
                    <a:pt x="254081" y="3784694"/>
                  </a:lnTo>
                  <a:lnTo>
                    <a:pt x="303275" y="3788664"/>
                  </a:lnTo>
                  <a:lnTo>
                    <a:pt x="1516367" y="3788664"/>
                  </a:lnTo>
                  <a:lnTo>
                    <a:pt x="1565561" y="3784694"/>
                  </a:lnTo>
                  <a:lnTo>
                    <a:pt x="1612229" y="3773202"/>
                  </a:lnTo>
                  <a:lnTo>
                    <a:pt x="1655745" y="3754811"/>
                  </a:lnTo>
                  <a:lnTo>
                    <a:pt x="1695485" y="3730147"/>
                  </a:lnTo>
                  <a:lnTo>
                    <a:pt x="1730824" y="3699833"/>
                  </a:lnTo>
                  <a:lnTo>
                    <a:pt x="1761138" y="3664495"/>
                  </a:lnTo>
                  <a:lnTo>
                    <a:pt x="1785803" y="3624757"/>
                  </a:lnTo>
                  <a:lnTo>
                    <a:pt x="1804194" y="3581243"/>
                  </a:lnTo>
                  <a:lnTo>
                    <a:pt x="1815686" y="3534579"/>
                  </a:lnTo>
                  <a:lnTo>
                    <a:pt x="1819656" y="3485388"/>
                  </a:lnTo>
                  <a:lnTo>
                    <a:pt x="1819656" y="303275"/>
                  </a:lnTo>
                  <a:lnTo>
                    <a:pt x="1815686" y="254084"/>
                  </a:lnTo>
                  <a:lnTo>
                    <a:pt x="1804194" y="207420"/>
                  </a:lnTo>
                  <a:lnTo>
                    <a:pt x="1785803" y="163906"/>
                  </a:lnTo>
                  <a:lnTo>
                    <a:pt x="1761138" y="124168"/>
                  </a:lnTo>
                  <a:lnTo>
                    <a:pt x="1730824" y="88830"/>
                  </a:lnTo>
                  <a:lnTo>
                    <a:pt x="1695485" y="58516"/>
                  </a:lnTo>
                  <a:lnTo>
                    <a:pt x="1655745" y="33852"/>
                  </a:lnTo>
                  <a:lnTo>
                    <a:pt x="1612229" y="15461"/>
                  </a:lnTo>
                  <a:lnTo>
                    <a:pt x="1565561" y="3969"/>
                  </a:lnTo>
                  <a:lnTo>
                    <a:pt x="151636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18893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1380744" y="0"/>
                  </a:moveTo>
                  <a:lnTo>
                    <a:pt x="0" y="0"/>
                  </a:lnTo>
                  <a:lnTo>
                    <a:pt x="0" y="1383791"/>
                  </a:lnTo>
                  <a:lnTo>
                    <a:pt x="1380744" y="1383791"/>
                  </a:lnTo>
                  <a:lnTo>
                    <a:pt x="1380744" y="0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18893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0" y="0"/>
                  </a:moveTo>
                  <a:lnTo>
                    <a:pt x="1380744" y="0"/>
                  </a:lnTo>
                  <a:lnTo>
                    <a:pt x="1380744" y="1383791"/>
                  </a:lnTo>
                  <a:lnTo>
                    <a:pt x="0" y="138379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45508" y="2718815"/>
              <a:ext cx="5602605" cy="2628900"/>
            </a:xfrm>
            <a:custGeom>
              <a:avLst/>
              <a:gdLst/>
              <a:ahLst/>
              <a:cxnLst/>
              <a:rect l="l" t="t" r="r" b="b"/>
              <a:pathLst>
                <a:path w="5602605" h="2628900">
                  <a:moveTo>
                    <a:pt x="5602224" y="2183892"/>
                  </a:moveTo>
                  <a:lnTo>
                    <a:pt x="51816" y="2183892"/>
                  </a:lnTo>
                  <a:lnTo>
                    <a:pt x="51816" y="2628900"/>
                  </a:lnTo>
                  <a:lnTo>
                    <a:pt x="5602224" y="2628900"/>
                  </a:lnTo>
                  <a:lnTo>
                    <a:pt x="5602224" y="2183892"/>
                  </a:lnTo>
                  <a:close/>
                </a:path>
                <a:path w="5602605" h="2628900">
                  <a:moveTo>
                    <a:pt x="5602224" y="0"/>
                  </a:moveTo>
                  <a:lnTo>
                    <a:pt x="0" y="0"/>
                  </a:lnTo>
                  <a:lnTo>
                    <a:pt x="0" y="469392"/>
                  </a:lnTo>
                  <a:lnTo>
                    <a:pt x="5602224" y="469392"/>
                  </a:lnTo>
                  <a:lnTo>
                    <a:pt x="560222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989581" y="3769614"/>
              <a:ext cx="1071880" cy="365760"/>
            </a:xfrm>
            <a:custGeom>
              <a:avLst/>
              <a:gdLst/>
              <a:ahLst/>
              <a:cxnLst/>
              <a:rect l="l" t="t" r="r" b="b"/>
              <a:pathLst>
                <a:path w="1071880" h="365760">
                  <a:moveTo>
                    <a:pt x="0" y="0"/>
                  </a:moveTo>
                  <a:lnTo>
                    <a:pt x="1071371" y="0"/>
                  </a:lnTo>
                  <a:lnTo>
                    <a:pt x="1071371" y="365760"/>
                  </a:lnTo>
                  <a:lnTo>
                    <a:pt x="0" y="36576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3840479" y="6117334"/>
            <a:ext cx="6207760" cy="538480"/>
          </a:xfrm>
          <a:custGeom>
            <a:avLst/>
            <a:gdLst/>
            <a:ahLst/>
            <a:cxnLst/>
            <a:rect l="l" t="t" r="r" b="b"/>
            <a:pathLst>
              <a:path w="6207759" h="538479">
                <a:moveTo>
                  <a:pt x="5938266" y="0"/>
                </a:moveTo>
                <a:lnTo>
                  <a:pt x="5938266" y="134493"/>
                </a:lnTo>
                <a:lnTo>
                  <a:pt x="0" y="134493"/>
                </a:lnTo>
                <a:lnTo>
                  <a:pt x="0" y="403479"/>
                </a:lnTo>
                <a:lnTo>
                  <a:pt x="5938266" y="403479"/>
                </a:lnTo>
                <a:lnTo>
                  <a:pt x="5938266" y="537972"/>
                </a:lnTo>
                <a:lnTo>
                  <a:pt x="6207252" y="268986"/>
                </a:lnTo>
                <a:lnTo>
                  <a:pt x="593826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840479" y="2174748"/>
            <a:ext cx="639953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marL="675005">
              <a:lnSpc>
                <a:spcPct val="100000"/>
              </a:lnSpc>
              <a:spcBef>
                <a:spcPts val="155"/>
              </a:spcBef>
              <a:tabLst>
                <a:tab pos="3198495" algn="l"/>
              </a:tabLst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0822" y="6203256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67633" y="3470472"/>
            <a:ext cx="878840" cy="95123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R="157480" algn="ctr">
              <a:lnSpc>
                <a:spcPct val="100000"/>
              </a:lnSpc>
              <a:spcBef>
                <a:spcPts val="36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balance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R="201295" algn="ctr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450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482600" algn="ctr">
              <a:lnSpc>
                <a:spcPct val="100000"/>
              </a:lnSpc>
              <a:spcBef>
                <a:spcPts val="47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600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63999" y="3319024"/>
            <a:ext cx="295275" cy="731520"/>
          </a:xfrm>
          <a:prstGeom prst="rect">
            <a:avLst/>
          </a:prstGeom>
        </p:spPr>
        <p:txBody>
          <a:bodyPr vert="vert270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cc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un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00680" y="4378176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610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847024" y="2589277"/>
            <a:ext cx="6569075" cy="2935605"/>
            <a:chOff x="1847024" y="2589277"/>
            <a:chExt cx="6569075" cy="2935605"/>
          </a:xfrm>
        </p:grpSpPr>
        <p:sp>
          <p:nvSpPr>
            <p:cNvPr id="18" name="object 18"/>
            <p:cNvSpPr/>
            <p:nvPr/>
          </p:nvSpPr>
          <p:spPr>
            <a:xfrm>
              <a:off x="6512052" y="4561332"/>
              <a:ext cx="1775460" cy="338455"/>
            </a:xfrm>
            <a:custGeom>
              <a:avLst/>
              <a:gdLst/>
              <a:ahLst/>
              <a:cxnLst/>
              <a:rect l="l" t="t" r="r" b="b"/>
              <a:pathLst>
                <a:path w="1775459" h="338454">
                  <a:moveTo>
                    <a:pt x="1775459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1775459" y="338328"/>
                  </a:lnTo>
                  <a:lnTo>
                    <a:pt x="177545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975103" y="3084576"/>
              <a:ext cx="310895" cy="41605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860041" y="3053333"/>
              <a:ext cx="538480" cy="539750"/>
            </a:xfrm>
            <a:custGeom>
              <a:avLst/>
              <a:gdLst/>
              <a:ahLst/>
              <a:cxnLst/>
              <a:rect l="l" t="t" r="r" b="b"/>
              <a:pathLst>
                <a:path w="538480" h="539750">
                  <a:moveTo>
                    <a:pt x="0" y="269748"/>
                  </a:moveTo>
                  <a:lnTo>
                    <a:pt x="4333" y="221258"/>
                  </a:lnTo>
                  <a:lnTo>
                    <a:pt x="16829" y="175621"/>
                  </a:lnTo>
                  <a:lnTo>
                    <a:pt x="36725" y="133598"/>
                  </a:lnTo>
                  <a:lnTo>
                    <a:pt x="63263" y="95950"/>
                  </a:lnTo>
                  <a:lnTo>
                    <a:pt x="95683" y="63439"/>
                  </a:lnTo>
                  <a:lnTo>
                    <a:pt x="133225" y="36827"/>
                  </a:lnTo>
                  <a:lnTo>
                    <a:pt x="175130" y="16875"/>
                  </a:lnTo>
                  <a:lnTo>
                    <a:pt x="220636" y="4345"/>
                  </a:lnTo>
                  <a:lnTo>
                    <a:pt x="268986" y="0"/>
                  </a:lnTo>
                  <a:lnTo>
                    <a:pt x="317335" y="4345"/>
                  </a:lnTo>
                  <a:lnTo>
                    <a:pt x="362841" y="16875"/>
                  </a:lnTo>
                  <a:lnTo>
                    <a:pt x="404746" y="36827"/>
                  </a:lnTo>
                  <a:lnTo>
                    <a:pt x="442288" y="63439"/>
                  </a:lnTo>
                  <a:lnTo>
                    <a:pt x="474708" y="95950"/>
                  </a:lnTo>
                  <a:lnTo>
                    <a:pt x="501246" y="133598"/>
                  </a:lnTo>
                  <a:lnTo>
                    <a:pt x="521142" y="175621"/>
                  </a:lnTo>
                  <a:lnTo>
                    <a:pt x="533638" y="221258"/>
                  </a:lnTo>
                  <a:lnTo>
                    <a:pt x="537972" y="269748"/>
                  </a:lnTo>
                  <a:lnTo>
                    <a:pt x="533638" y="318237"/>
                  </a:lnTo>
                  <a:lnTo>
                    <a:pt x="521142" y="363874"/>
                  </a:lnTo>
                  <a:lnTo>
                    <a:pt x="501246" y="405897"/>
                  </a:lnTo>
                  <a:lnTo>
                    <a:pt x="474708" y="443545"/>
                  </a:lnTo>
                  <a:lnTo>
                    <a:pt x="442288" y="476056"/>
                  </a:lnTo>
                  <a:lnTo>
                    <a:pt x="404746" y="502668"/>
                  </a:lnTo>
                  <a:lnTo>
                    <a:pt x="362841" y="522620"/>
                  </a:lnTo>
                  <a:lnTo>
                    <a:pt x="317335" y="535150"/>
                  </a:lnTo>
                  <a:lnTo>
                    <a:pt x="268986" y="539496"/>
                  </a:lnTo>
                  <a:lnTo>
                    <a:pt x="220636" y="535150"/>
                  </a:lnTo>
                  <a:lnTo>
                    <a:pt x="175130" y="522620"/>
                  </a:lnTo>
                  <a:lnTo>
                    <a:pt x="133225" y="502668"/>
                  </a:lnTo>
                  <a:lnTo>
                    <a:pt x="95683" y="476056"/>
                  </a:lnTo>
                  <a:lnTo>
                    <a:pt x="63263" y="443545"/>
                  </a:lnTo>
                  <a:lnTo>
                    <a:pt x="36725" y="405897"/>
                  </a:lnTo>
                  <a:lnTo>
                    <a:pt x="16829" y="363874"/>
                  </a:lnTo>
                  <a:lnTo>
                    <a:pt x="4333" y="318237"/>
                  </a:lnTo>
                  <a:lnTo>
                    <a:pt x="0" y="2697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097788" y="3053328"/>
              <a:ext cx="2423160" cy="59055"/>
            </a:xfrm>
            <a:custGeom>
              <a:avLst/>
              <a:gdLst/>
              <a:ahLst/>
              <a:cxnLst/>
              <a:rect l="l" t="t" r="r" b="b"/>
              <a:pathLst>
                <a:path w="2423160" h="59055">
                  <a:moveTo>
                    <a:pt x="2422982" y="58686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1908" y="3073153"/>
              <a:ext cx="77724" cy="7772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129789" y="3053337"/>
              <a:ext cx="3745865" cy="45720"/>
            </a:xfrm>
            <a:custGeom>
              <a:avLst/>
              <a:gdLst/>
              <a:ahLst/>
              <a:cxnLst/>
              <a:rect l="l" t="t" r="r" b="b"/>
              <a:pathLst>
                <a:path w="3745865" h="45719">
                  <a:moveTo>
                    <a:pt x="3745750" y="45351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36678" y="3059827"/>
              <a:ext cx="77724" cy="7772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129786" y="3053328"/>
              <a:ext cx="6247130" cy="1942464"/>
            </a:xfrm>
            <a:custGeom>
              <a:avLst/>
              <a:gdLst/>
              <a:ahLst/>
              <a:cxnLst/>
              <a:rect l="l" t="t" r="r" b="b"/>
              <a:pathLst>
                <a:path w="6247130" h="1942464">
                  <a:moveTo>
                    <a:pt x="6247015" y="1941893"/>
                  </a:moveTo>
                  <a:lnTo>
                    <a:pt x="0" y="0"/>
                  </a:lnTo>
                </a:path>
              </a:pathLst>
            </a:custGeom>
            <a:ln w="25907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7939" y="4956360"/>
              <a:ext cx="77724" cy="7772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383280" y="2589288"/>
              <a:ext cx="1073150" cy="2935605"/>
            </a:xfrm>
            <a:custGeom>
              <a:avLst/>
              <a:gdLst/>
              <a:ahLst/>
              <a:cxnLst/>
              <a:rect l="l" t="t" r="r" b="b"/>
              <a:pathLst>
                <a:path w="1073150" h="2935604">
                  <a:moveTo>
                    <a:pt x="995172" y="64770"/>
                  </a:moveTo>
                  <a:lnTo>
                    <a:pt x="990079" y="39547"/>
                  </a:lnTo>
                  <a:lnTo>
                    <a:pt x="976198" y="18961"/>
                  </a:lnTo>
                  <a:lnTo>
                    <a:pt x="955611" y="5080"/>
                  </a:lnTo>
                  <a:lnTo>
                    <a:pt x="930402" y="0"/>
                  </a:lnTo>
                  <a:lnTo>
                    <a:pt x="137922" y="0"/>
                  </a:lnTo>
                  <a:lnTo>
                    <a:pt x="112699" y="5080"/>
                  </a:lnTo>
                  <a:lnTo>
                    <a:pt x="92113" y="18961"/>
                  </a:lnTo>
                  <a:lnTo>
                    <a:pt x="78232" y="39547"/>
                  </a:lnTo>
                  <a:lnTo>
                    <a:pt x="73152" y="64770"/>
                  </a:lnTo>
                  <a:lnTo>
                    <a:pt x="73152" y="323850"/>
                  </a:lnTo>
                  <a:lnTo>
                    <a:pt x="78232" y="349046"/>
                  </a:lnTo>
                  <a:lnTo>
                    <a:pt x="92113" y="369646"/>
                  </a:lnTo>
                  <a:lnTo>
                    <a:pt x="112699" y="383527"/>
                  </a:lnTo>
                  <a:lnTo>
                    <a:pt x="137922" y="388620"/>
                  </a:lnTo>
                  <a:lnTo>
                    <a:pt x="930402" y="388620"/>
                  </a:lnTo>
                  <a:lnTo>
                    <a:pt x="955611" y="383527"/>
                  </a:lnTo>
                  <a:lnTo>
                    <a:pt x="976198" y="369646"/>
                  </a:lnTo>
                  <a:lnTo>
                    <a:pt x="990079" y="349046"/>
                  </a:lnTo>
                  <a:lnTo>
                    <a:pt x="995172" y="323850"/>
                  </a:lnTo>
                  <a:lnTo>
                    <a:pt x="995172" y="64770"/>
                  </a:lnTo>
                  <a:close/>
                </a:path>
                <a:path w="1073150" h="2935604">
                  <a:moveTo>
                    <a:pt x="1072896" y="2611374"/>
                  </a:moveTo>
                  <a:lnTo>
                    <a:pt x="1067803" y="2586151"/>
                  </a:lnTo>
                  <a:lnTo>
                    <a:pt x="1053922" y="2565565"/>
                  </a:lnTo>
                  <a:lnTo>
                    <a:pt x="1033335" y="2551684"/>
                  </a:lnTo>
                  <a:lnTo>
                    <a:pt x="1008126" y="2546604"/>
                  </a:lnTo>
                  <a:lnTo>
                    <a:pt x="64770" y="2546604"/>
                  </a:lnTo>
                  <a:lnTo>
                    <a:pt x="39547" y="2551684"/>
                  </a:lnTo>
                  <a:lnTo>
                    <a:pt x="18961" y="2565565"/>
                  </a:lnTo>
                  <a:lnTo>
                    <a:pt x="5080" y="2586151"/>
                  </a:lnTo>
                  <a:lnTo>
                    <a:pt x="0" y="2611374"/>
                  </a:lnTo>
                  <a:lnTo>
                    <a:pt x="0" y="2870454"/>
                  </a:lnTo>
                  <a:lnTo>
                    <a:pt x="5080" y="2895650"/>
                  </a:lnTo>
                  <a:lnTo>
                    <a:pt x="18961" y="2916250"/>
                  </a:lnTo>
                  <a:lnTo>
                    <a:pt x="39547" y="2930131"/>
                  </a:lnTo>
                  <a:lnTo>
                    <a:pt x="64770" y="2935224"/>
                  </a:lnTo>
                  <a:lnTo>
                    <a:pt x="1008126" y="2935224"/>
                  </a:lnTo>
                  <a:lnTo>
                    <a:pt x="1033335" y="2930131"/>
                  </a:lnTo>
                  <a:lnTo>
                    <a:pt x="1053922" y="2916250"/>
                  </a:lnTo>
                  <a:lnTo>
                    <a:pt x="1067803" y="2895650"/>
                  </a:lnTo>
                  <a:lnTo>
                    <a:pt x="1072896" y="2870454"/>
                  </a:lnTo>
                  <a:lnTo>
                    <a:pt x="1072896" y="2611374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517473" y="5187960"/>
            <a:ext cx="804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|</a:t>
            </a:r>
            <a:r>
              <a:rPr sz="16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300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997196" y="3203448"/>
            <a:ext cx="437515" cy="311150"/>
          </a:xfrm>
          <a:custGeom>
            <a:avLst/>
            <a:gdLst/>
            <a:ahLst/>
            <a:cxnLst/>
            <a:rect l="l" t="t" r="r" b="b"/>
            <a:pathLst>
              <a:path w="437514" h="311150">
                <a:moveTo>
                  <a:pt x="437388" y="0"/>
                </a:moveTo>
                <a:lnTo>
                  <a:pt x="0" y="0"/>
                </a:lnTo>
                <a:lnTo>
                  <a:pt x="0" y="310896"/>
                </a:lnTo>
                <a:lnTo>
                  <a:pt x="437388" y="310896"/>
                </a:lnTo>
                <a:lnTo>
                  <a:pt x="437388" y="0"/>
                </a:lnTo>
                <a:close/>
              </a:path>
            </a:pathLst>
          </a:custGeom>
          <a:solidFill>
            <a:srgbClr val="B4B5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997196" y="3203448"/>
            <a:ext cx="437515" cy="314960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315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150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645088" y="2776664"/>
            <a:ext cx="3709670" cy="358775"/>
            <a:chOff x="4645088" y="2776664"/>
            <a:chExt cx="3709670" cy="358775"/>
          </a:xfrm>
        </p:grpSpPr>
        <p:sp>
          <p:nvSpPr>
            <p:cNvPr id="32" name="object 32"/>
            <p:cNvSpPr/>
            <p:nvPr/>
          </p:nvSpPr>
          <p:spPr>
            <a:xfrm>
              <a:off x="4658106" y="2789681"/>
              <a:ext cx="1118870" cy="323215"/>
            </a:xfrm>
            <a:custGeom>
              <a:avLst/>
              <a:gdLst/>
              <a:ahLst/>
              <a:cxnLst/>
              <a:rect l="l" t="t" r="r" b="b"/>
              <a:pathLst>
                <a:path w="1118870" h="323214">
                  <a:moveTo>
                    <a:pt x="1064768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1064768" y="323088"/>
                  </a:lnTo>
                  <a:lnTo>
                    <a:pt x="1085729" y="318856"/>
                  </a:lnTo>
                  <a:lnTo>
                    <a:pt x="1102845" y="307317"/>
                  </a:lnTo>
                  <a:lnTo>
                    <a:pt x="1114384" y="290201"/>
                  </a:lnTo>
                  <a:lnTo>
                    <a:pt x="1118616" y="269240"/>
                  </a:lnTo>
                  <a:lnTo>
                    <a:pt x="1118616" y="53848"/>
                  </a:lnTo>
                  <a:lnTo>
                    <a:pt x="1114384" y="32886"/>
                  </a:lnTo>
                  <a:lnTo>
                    <a:pt x="1102845" y="15770"/>
                  </a:lnTo>
                  <a:lnTo>
                    <a:pt x="1085729" y="4231"/>
                  </a:lnTo>
                  <a:lnTo>
                    <a:pt x="106476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658106" y="2789681"/>
              <a:ext cx="1118870" cy="323215"/>
            </a:xfrm>
            <a:custGeom>
              <a:avLst/>
              <a:gdLst/>
              <a:ahLst/>
              <a:cxnLst/>
              <a:rect l="l" t="t" r="r" b="b"/>
              <a:pathLst>
                <a:path w="1118870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1064768" y="0"/>
                  </a:lnTo>
                  <a:lnTo>
                    <a:pt x="1085729" y="4231"/>
                  </a:lnTo>
                  <a:lnTo>
                    <a:pt x="1102845" y="15770"/>
                  </a:lnTo>
                  <a:lnTo>
                    <a:pt x="1114384" y="32886"/>
                  </a:lnTo>
                  <a:lnTo>
                    <a:pt x="1118616" y="53848"/>
                  </a:lnTo>
                  <a:lnTo>
                    <a:pt x="1118616" y="269240"/>
                  </a:lnTo>
                  <a:lnTo>
                    <a:pt x="1114384" y="290201"/>
                  </a:lnTo>
                  <a:lnTo>
                    <a:pt x="1102845" y="307317"/>
                  </a:lnTo>
                  <a:lnTo>
                    <a:pt x="1085729" y="318856"/>
                  </a:lnTo>
                  <a:lnTo>
                    <a:pt x="1064768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224522" y="2798827"/>
              <a:ext cx="1117600" cy="323215"/>
            </a:xfrm>
            <a:custGeom>
              <a:avLst/>
              <a:gdLst/>
              <a:ahLst/>
              <a:cxnLst/>
              <a:rect l="l" t="t" r="r" b="b"/>
              <a:pathLst>
                <a:path w="1117600" h="323214">
                  <a:moveTo>
                    <a:pt x="1063244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1063244" y="323088"/>
                  </a:lnTo>
                  <a:lnTo>
                    <a:pt x="1084205" y="318856"/>
                  </a:lnTo>
                  <a:lnTo>
                    <a:pt x="1101321" y="307317"/>
                  </a:lnTo>
                  <a:lnTo>
                    <a:pt x="1112860" y="290201"/>
                  </a:lnTo>
                  <a:lnTo>
                    <a:pt x="1117092" y="269240"/>
                  </a:lnTo>
                  <a:lnTo>
                    <a:pt x="1117092" y="53848"/>
                  </a:lnTo>
                  <a:lnTo>
                    <a:pt x="1112860" y="32886"/>
                  </a:lnTo>
                  <a:lnTo>
                    <a:pt x="1101321" y="15770"/>
                  </a:lnTo>
                  <a:lnTo>
                    <a:pt x="1084205" y="4231"/>
                  </a:lnTo>
                  <a:lnTo>
                    <a:pt x="1063244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224522" y="2798827"/>
              <a:ext cx="1117600" cy="323215"/>
            </a:xfrm>
            <a:custGeom>
              <a:avLst/>
              <a:gdLst/>
              <a:ahLst/>
              <a:cxnLst/>
              <a:rect l="l" t="t" r="r" b="b"/>
              <a:pathLst>
                <a:path w="1117600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1063244" y="0"/>
                  </a:lnTo>
                  <a:lnTo>
                    <a:pt x="1084205" y="4231"/>
                  </a:lnTo>
                  <a:lnTo>
                    <a:pt x="1101321" y="15770"/>
                  </a:lnTo>
                  <a:lnTo>
                    <a:pt x="1112860" y="32886"/>
                  </a:lnTo>
                  <a:lnTo>
                    <a:pt x="1117092" y="53848"/>
                  </a:lnTo>
                  <a:lnTo>
                    <a:pt x="1117092" y="269240"/>
                  </a:lnTo>
                  <a:lnTo>
                    <a:pt x="1112860" y="290201"/>
                  </a:lnTo>
                  <a:lnTo>
                    <a:pt x="1101321" y="307317"/>
                  </a:lnTo>
                  <a:lnTo>
                    <a:pt x="1084205" y="318856"/>
                  </a:lnTo>
                  <a:lnTo>
                    <a:pt x="1063244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7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874258" y="2789683"/>
              <a:ext cx="588645" cy="323215"/>
            </a:xfrm>
            <a:custGeom>
              <a:avLst/>
              <a:gdLst/>
              <a:ahLst/>
              <a:cxnLst/>
              <a:rect l="l" t="t" r="r" b="b"/>
              <a:pathLst>
                <a:path w="588645" h="323214">
                  <a:moveTo>
                    <a:pt x="534416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534416" y="323088"/>
                  </a:lnTo>
                  <a:lnTo>
                    <a:pt x="555377" y="318856"/>
                  </a:lnTo>
                  <a:lnTo>
                    <a:pt x="572493" y="307317"/>
                  </a:lnTo>
                  <a:lnTo>
                    <a:pt x="584032" y="290201"/>
                  </a:lnTo>
                  <a:lnTo>
                    <a:pt x="588264" y="269240"/>
                  </a:lnTo>
                  <a:lnTo>
                    <a:pt x="588264" y="53848"/>
                  </a:lnTo>
                  <a:lnTo>
                    <a:pt x="584032" y="32886"/>
                  </a:lnTo>
                  <a:lnTo>
                    <a:pt x="572493" y="15770"/>
                  </a:lnTo>
                  <a:lnTo>
                    <a:pt x="555377" y="4231"/>
                  </a:lnTo>
                  <a:lnTo>
                    <a:pt x="53441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874258" y="2789683"/>
              <a:ext cx="588645" cy="323215"/>
            </a:xfrm>
            <a:custGeom>
              <a:avLst/>
              <a:gdLst/>
              <a:ahLst/>
              <a:cxnLst/>
              <a:rect l="l" t="t" r="r" b="b"/>
              <a:pathLst>
                <a:path w="588645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534416" y="0"/>
                  </a:lnTo>
                  <a:lnTo>
                    <a:pt x="555377" y="4231"/>
                  </a:lnTo>
                  <a:lnTo>
                    <a:pt x="572493" y="15770"/>
                  </a:lnTo>
                  <a:lnTo>
                    <a:pt x="584032" y="32886"/>
                  </a:lnTo>
                  <a:lnTo>
                    <a:pt x="588264" y="53848"/>
                  </a:lnTo>
                  <a:lnTo>
                    <a:pt x="588264" y="269240"/>
                  </a:lnTo>
                  <a:lnTo>
                    <a:pt x="584032" y="290201"/>
                  </a:lnTo>
                  <a:lnTo>
                    <a:pt x="572493" y="307317"/>
                  </a:lnTo>
                  <a:lnTo>
                    <a:pt x="555377" y="318856"/>
                  </a:lnTo>
                  <a:lnTo>
                    <a:pt x="534416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7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550914" y="2797303"/>
              <a:ext cx="593090" cy="323215"/>
            </a:xfrm>
            <a:custGeom>
              <a:avLst/>
              <a:gdLst/>
              <a:ahLst/>
              <a:cxnLst/>
              <a:rect l="l" t="t" r="r" b="b"/>
              <a:pathLst>
                <a:path w="593090" h="323214">
                  <a:moveTo>
                    <a:pt x="538988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538988" y="323088"/>
                  </a:lnTo>
                  <a:lnTo>
                    <a:pt x="559949" y="318856"/>
                  </a:lnTo>
                  <a:lnTo>
                    <a:pt x="577065" y="307317"/>
                  </a:lnTo>
                  <a:lnTo>
                    <a:pt x="588604" y="290201"/>
                  </a:lnTo>
                  <a:lnTo>
                    <a:pt x="592836" y="269240"/>
                  </a:lnTo>
                  <a:lnTo>
                    <a:pt x="592836" y="53848"/>
                  </a:lnTo>
                  <a:lnTo>
                    <a:pt x="588604" y="32886"/>
                  </a:lnTo>
                  <a:lnTo>
                    <a:pt x="577065" y="15770"/>
                  </a:lnTo>
                  <a:lnTo>
                    <a:pt x="559949" y="4231"/>
                  </a:lnTo>
                  <a:lnTo>
                    <a:pt x="53898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550914" y="2797303"/>
              <a:ext cx="593090" cy="323215"/>
            </a:xfrm>
            <a:custGeom>
              <a:avLst/>
              <a:gdLst/>
              <a:ahLst/>
              <a:cxnLst/>
              <a:rect l="l" t="t" r="r" b="b"/>
              <a:pathLst>
                <a:path w="593090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538988" y="0"/>
                  </a:lnTo>
                  <a:lnTo>
                    <a:pt x="559949" y="4231"/>
                  </a:lnTo>
                  <a:lnTo>
                    <a:pt x="577065" y="15770"/>
                  </a:lnTo>
                  <a:lnTo>
                    <a:pt x="588604" y="32886"/>
                  </a:lnTo>
                  <a:lnTo>
                    <a:pt x="592836" y="53848"/>
                  </a:lnTo>
                  <a:lnTo>
                    <a:pt x="592836" y="269240"/>
                  </a:lnTo>
                  <a:lnTo>
                    <a:pt x="588604" y="290201"/>
                  </a:lnTo>
                  <a:lnTo>
                    <a:pt x="577065" y="307317"/>
                  </a:lnTo>
                  <a:lnTo>
                    <a:pt x="559949" y="318856"/>
                  </a:lnTo>
                  <a:lnTo>
                    <a:pt x="538988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3553254" y="2820979"/>
            <a:ext cx="4587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1329690" algn="l"/>
                <a:tab pos="2467610" algn="l"/>
                <a:tab pos="3145790" algn="l"/>
                <a:tab pos="3895725" algn="l"/>
              </a:tabLst>
            </a:pPr>
            <a:r>
              <a:rPr sz="2400" spc="104" baseline="49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27" baseline="49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0" baseline="49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|</a:t>
            </a:r>
            <a:r>
              <a:rPr sz="2400" spc="-135" baseline="49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42" baseline="49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150	</a:t>
            </a:r>
            <a:r>
              <a:rPr sz="2400" spc="-7" baseline="30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deposit	get	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	deposit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470404" y="2772092"/>
            <a:ext cx="7385684" cy="2539365"/>
            <a:chOff x="2470404" y="2772092"/>
            <a:chExt cx="7385684" cy="2539365"/>
          </a:xfrm>
        </p:grpSpPr>
        <p:sp>
          <p:nvSpPr>
            <p:cNvPr id="42" name="object 42"/>
            <p:cNvSpPr/>
            <p:nvPr/>
          </p:nvSpPr>
          <p:spPr>
            <a:xfrm>
              <a:off x="2509268" y="2785109"/>
              <a:ext cx="947419" cy="141605"/>
            </a:xfrm>
            <a:custGeom>
              <a:avLst/>
              <a:gdLst/>
              <a:ahLst/>
              <a:cxnLst/>
              <a:rect l="l" t="t" r="r" b="b"/>
              <a:pathLst>
                <a:path w="947420" h="141605">
                  <a:moveTo>
                    <a:pt x="947293" y="0"/>
                  </a:moveTo>
                  <a:lnTo>
                    <a:pt x="0" y="0"/>
                  </a:lnTo>
                  <a:lnTo>
                    <a:pt x="0" y="141211"/>
                  </a:lnTo>
                </a:path>
              </a:pathLst>
            </a:custGeom>
            <a:ln w="25908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470404" y="2913372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5" h="78105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122883" y="3359657"/>
              <a:ext cx="1875155" cy="574040"/>
            </a:xfrm>
            <a:custGeom>
              <a:avLst/>
              <a:gdLst/>
              <a:ahLst/>
              <a:cxnLst/>
              <a:rect l="l" t="t" r="r" b="b"/>
              <a:pathLst>
                <a:path w="1875154" h="574039">
                  <a:moveTo>
                    <a:pt x="1874875" y="0"/>
                  </a:moveTo>
                  <a:lnTo>
                    <a:pt x="0" y="573862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060956" y="3892568"/>
              <a:ext cx="85725" cy="74930"/>
            </a:xfrm>
            <a:custGeom>
              <a:avLst/>
              <a:gdLst/>
              <a:ahLst/>
              <a:cxnLst/>
              <a:rect l="l" t="t" r="r" b="b"/>
              <a:pathLst>
                <a:path w="85725" h="74929">
                  <a:moveTo>
                    <a:pt x="62941" y="0"/>
                  </a:moveTo>
                  <a:lnTo>
                    <a:pt x="0" y="59905"/>
                  </a:lnTo>
                  <a:lnTo>
                    <a:pt x="85686" y="74320"/>
                  </a:lnTo>
                  <a:lnTo>
                    <a:pt x="62941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123487" y="3112769"/>
              <a:ext cx="3045460" cy="822960"/>
            </a:xfrm>
            <a:custGeom>
              <a:avLst/>
              <a:gdLst/>
              <a:ahLst/>
              <a:cxnLst/>
              <a:rect l="l" t="t" r="r" b="b"/>
              <a:pathLst>
                <a:path w="3045460" h="822960">
                  <a:moveTo>
                    <a:pt x="3044964" y="0"/>
                  </a:moveTo>
                  <a:lnTo>
                    <a:pt x="0" y="822655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060952" y="3894523"/>
              <a:ext cx="85725" cy="75565"/>
            </a:xfrm>
            <a:custGeom>
              <a:avLst/>
              <a:gdLst/>
              <a:ahLst/>
              <a:cxnLst/>
              <a:rect l="l" t="t" r="r" b="b"/>
              <a:pathLst>
                <a:path w="85725" h="75564">
                  <a:moveTo>
                    <a:pt x="64897" y="0"/>
                  </a:moveTo>
                  <a:lnTo>
                    <a:pt x="0" y="57797"/>
                  </a:lnTo>
                  <a:lnTo>
                    <a:pt x="85166" y="75031"/>
                  </a:lnTo>
                  <a:lnTo>
                    <a:pt x="64897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8341613" y="4975097"/>
              <a:ext cx="1501140" cy="323215"/>
            </a:xfrm>
            <a:custGeom>
              <a:avLst/>
              <a:gdLst/>
              <a:ahLst/>
              <a:cxnLst/>
              <a:rect l="l" t="t" r="r" b="b"/>
              <a:pathLst>
                <a:path w="1501140" h="323214">
                  <a:moveTo>
                    <a:pt x="1447292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7"/>
                  </a:lnTo>
                  <a:lnTo>
                    <a:pt x="0" y="269239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7"/>
                  </a:lnTo>
                  <a:lnTo>
                    <a:pt x="1447292" y="323087"/>
                  </a:lnTo>
                  <a:lnTo>
                    <a:pt x="1468253" y="318856"/>
                  </a:lnTo>
                  <a:lnTo>
                    <a:pt x="1485369" y="307317"/>
                  </a:lnTo>
                  <a:lnTo>
                    <a:pt x="1496908" y="290201"/>
                  </a:lnTo>
                  <a:lnTo>
                    <a:pt x="1501140" y="269239"/>
                  </a:lnTo>
                  <a:lnTo>
                    <a:pt x="1501140" y="53847"/>
                  </a:lnTo>
                  <a:lnTo>
                    <a:pt x="1496908" y="32886"/>
                  </a:lnTo>
                  <a:lnTo>
                    <a:pt x="1485369" y="15770"/>
                  </a:lnTo>
                  <a:lnTo>
                    <a:pt x="1468253" y="4231"/>
                  </a:lnTo>
                  <a:lnTo>
                    <a:pt x="1447292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8341613" y="4975097"/>
              <a:ext cx="1501140" cy="323215"/>
            </a:xfrm>
            <a:custGeom>
              <a:avLst/>
              <a:gdLst/>
              <a:ahLst/>
              <a:cxnLst/>
              <a:rect l="l" t="t" r="r" b="b"/>
              <a:pathLst>
                <a:path w="1501140" h="323214">
                  <a:moveTo>
                    <a:pt x="0" y="53847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1447292" y="0"/>
                  </a:lnTo>
                  <a:lnTo>
                    <a:pt x="1468253" y="4231"/>
                  </a:lnTo>
                  <a:lnTo>
                    <a:pt x="1485369" y="15770"/>
                  </a:lnTo>
                  <a:lnTo>
                    <a:pt x="1496908" y="32886"/>
                  </a:lnTo>
                  <a:lnTo>
                    <a:pt x="1501140" y="53847"/>
                  </a:lnTo>
                  <a:lnTo>
                    <a:pt x="1501140" y="269239"/>
                  </a:lnTo>
                  <a:lnTo>
                    <a:pt x="1496908" y="290201"/>
                  </a:lnTo>
                  <a:lnTo>
                    <a:pt x="1485369" y="307317"/>
                  </a:lnTo>
                  <a:lnTo>
                    <a:pt x="1468253" y="318856"/>
                  </a:lnTo>
                  <a:lnTo>
                    <a:pt x="1447292" y="323087"/>
                  </a:lnTo>
                  <a:lnTo>
                    <a:pt x="53848" y="323087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39"/>
                  </a:lnTo>
                  <a:lnTo>
                    <a:pt x="0" y="53847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8594698" y="4996703"/>
            <a:ext cx="9950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withdrawal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470407" y="4374639"/>
            <a:ext cx="882015" cy="986790"/>
            <a:chOff x="2470407" y="4374639"/>
            <a:chExt cx="882015" cy="986790"/>
          </a:xfrm>
        </p:grpSpPr>
        <p:sp>
          <p:nvSpPr>
            <p:cNvPr id="52" name="object 52"/>
            <p:cNvSpPr/>
            <p:nvPr/>
          </p:nvSpPr>
          <p:spPr>
            <a:xfrm>
              <a:off x="2509260" y="4439409"/>
              <a:ext cx="830580" cy="909319"/>
            </a:xfrm>
            <a:custGeom>
              <a:avLst/>
              <a:gdLst/>
              <a:ahLst/>
              <a:cxnLst/>
              <a:rect l="l" t="t" r="r" b="b"/>
              <a:pathLst>
                <a:path w="830579" h="909320">
                  <a:moveTo>
                    <a:pt x="829957" y="908862"/>
                  </a:moveTo>
                  <a:lnTo>
                    <a:pt x="829957" y="898296"/>
                  </a:lnTo>
                  <a:lnTo>
                    <a:pt x="0" y="898296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2470407" y="4374639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5" h="78104">
                  <a:moveTo>
                    <a:pt x="38862" y="0"/>
                  </a:moveTo>
                  <a:lnTo>
                    <a:pt x="0" y="77724"/>
                  </a:lnTo>
                  <a:lnTo>
                    <a:pt x="77724" y="77724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8872728" y="4558284"/>
            <a:ext cx="437515" cy="31115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25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300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2116772" y="3040312"/>
            <a:ext cx="6769734" cy="1898650"/>
            <a:chOff x="2116772" y="3040312"/>
            <a:chExt cx="6769734" cy="1898650"/>
          </a:xfrm>
        </p:grpSpPr>
        <p:sp>
          <p:nvSpPr>
            <p:cNvPr id="56" name="object 56"/>
            <p:cNvSpPr/>
            <p:nvPr/>
          </p:nvSpPr>
          <p:spPr>
            <a:xfrm>
              <a:off x="3125166" y="3960922"/>
              <a:ext cx="5748655" cy="755015"/>
            </a:xfrm>
            <a:custGeom>
              <a:avLst/>
              <a:gdLst/>
              <a:ahLst/>
              <a:cxnLst/>
              <a:rect l="l" t="t" r="r" b="b"/>
              <a:pathLst>
                <a:path w="5748655" h="755014">
                  <a:moveTo>
                    <a:pt x="5748299" y="754811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3060957" y="3924084"/>
              <a:ext cx="82550" cy="77470"/>
            </a:xfrm>
            <a:custGeom>
              <a:avLst/>
              <a:gdLst/>
              <a:ahLst/>
              <a:cxnLst/>
              <a:rect l="l" t="t" r="r" b="b"/>
              <a:pathLst>
                <a:path w="82550" h="77470">
                  <a:moveTo>
                    <a:pt x="82118" y="0"/>
                  </a:moveTo>
                  <a:lnTo>
                    <a:pt x="0" y="28409"/>
                  </a:lnTo>
                  <a:lnTo>
                    <a:pt x="71996" y="77063"/>
                  </a:lnTo>
                  <a:lnTo>
                    <a:pt x="8211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129790" y="3053330"/>
              <a:ext cx="4393565" cy="1847214"/>
            </a:xfrm>
            <a:custGeom>
              <a:avLst/>
              <a:gdLst/>
              <a:ahLst/>
              <a:cxnLst/>
              <a:rect l="l" t="t" r="r" b="b"/>
              <a:pathLst>
                <a:path w="4393565" h="1847214">
                  <a:moveTo>
                    <a:pt x="4393018" y="1846618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83947" y="4861086"/>
              <a:ext cx="77724" cy="77724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2129792" y="3053333"/>
              <a:ext cx="4422775" cy="36830"/>
            </a:xfrm>
            <a:custGeom>
              <a:avLst/>
              <a:gdLst/>
              <a:ahLst/>
              <a:cxnLst/>
              <a:rect l="l" t="t" r="r" b="b"/>
              <a:pathLst>
                <a:path w="4422775" h="36830">
                  <a:moveTo>
                    <a:pt x="4422165" y="36372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3096" y="3050844"/>
              <a:ext cx="77724" cy="77724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3124210" y="3120389"/>
              <a:ext cx="3723640" cy="817880"/>
            </a:xfrm>
            <a:custGeom>
              <a:avLst/>
              <a:gdLst/>
              <a:ahLst/>
              <a:cxnLst/>
              <a:rect l="l" t="t" r="r" b="b"/>
              <a:pathLst>
                <a:path w="3723640" h="817879">
                  <a:moveTo>
                    <a:pt x="3723132" y="0"/>
                  </a:moveTo>
                  <a:lnTo>
                    <a:pt x="0" y="817702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3060952" y="3897349"/>
              <a:ext cx="84455" cy="76200"/>
            </a:xfrm>
            <a:custGeom>
              <a:avLst/>
              <a:gdLst/>
              <a:ahLst/>
              <a:cxnLst/>
              <a:rect l="l" t="t" r="r" b="b"/>
              <a:pathLst>
                <a:path w="84455" h="76200">
                  <a:moveTo>
                    <a:pt x="67576" y="0"/>
                  </a:moveTo>
                  <a:lnTo>
                    <a:pt x="0" y="54635"/>
                  </a:lnTo>
                  <a:lnTo>
                    <a:pt x="84251" y="75907"/>
                  </a:lnTo>
                  <a:lnTo>
                    <a:pt x="6757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7549895" y="3203448"/>
            <a:ext cx="437515" cy="31496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10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116833" y="3040374"/>
            <a:ext cx="5446395" cy="2159635"/>
            <a:chOff x="2116833" y="3040374"/>
            <a:chExt cx="5446395" cy="2159635"/>
          </a:xfrm>
        </p:grpSpPr>
        <p:sp>
          <p:nvSpPr>
            <p:cNvPr id="66" name="object 66"/>
            <p:cNvSpPr/>
            <p:nvPr/>
          </p:nvSpPr>
          <p:spPr>
            <a:xfrm>
              <a:off x="2129792" y="3053328"/>
              <a:ext cx="5144770" cy="63500"/>
            </a:xfrm>
            <a:custGeom>
              <a:avLst/>
              <a:gdLst/>
              <a:ahLst/>
              <a:cxnLst/>
              <a:rect l="l" t="t" r="r" b="b"/>
              <a:pathLst>
                <a:path w="5144770" h="63500">
                  <a:moveTo>
                    <a:pt x="5144706" y="62915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5636" y="3077382"/>
              <a:ext cx="77724" cy="77724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3125179" y="3367277"/>
              <a:ext cx="4425315" cy="575945"/>
            </a:xfrm>
            <a:custGeom>
              <a:avLst/>
              <a:gdLst/>
              <a:ahLst/>
              <a:cxnLst/>
              <a:rect l="l" t="t" r="r" b="b"/>
              <a:pathLst>
                <a:path w="4425315" h="575945">
                  <a:moveTo>
                    <a:pt x="4424743" y="0"/>
                  </a:moveTo>
                  <a:lnTo>
                    <a:pt x="0" y="575779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3060951" y="3902843"/>
              <a:ext cx="82550" cy="77470"/>
            </a:xfrm>
            <a:custGeom>
              <a:avLst/>
              <a:gdLst/>
              <a:ahLst/>
              <a:cxnLst/>
              <a:rect l="l" t="t" r="r" b="b"/>
              <a:pathLst>
                <a:path w="82550" h="77470">
                  <a:moveTo>
                    <a:pt x="72059" y="0"/>
                  </a:moveTo>
                  <a:lnTo>
                    <a:pt x="0" y="48564"/>
                  </a:lnTo>
                  <a:lnTo>
                    <a:pt x="82092" y="77076"/>
                  </a:lnTo>
                  <a:lnTo>
                    <a:pt x="7205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2129787" y="3053330"/>
              <a:ext cx="2561590" cy="53975"/>
            </a:xfrm>
            <a:custGeom>
              <a:avLst/>
              <a:gdLst/>
              <a:ahLst/>
              <a:cxnLst/>
              <a:rect l="l" t="t" r="r" b="b"/>
              <a:pathLst>
                <a:path w="2561590" h="53975">
                  <a:moveTo>
                    <a:pt x="2560993" y="53644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51918" y="3068112"/>
              <a:ext cx="77724" cy="77724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4220719" y="3179825"/>
              <a:ext cx="581025" cy="2007235"/>
            </a:xfrm>
            <a:custGeom>
              <a:avLst/>
              <a:gdLst/>
              <a:ahLst/>
              <a:cxnLst/>
              <a:rect l="l" t="t" r="r" b="b"/>
              <a:pathLst>
                <a:path w="581025" h="2007235">
                  <a:moveTo>
                    <a:pt x="290322" y="0"/>
                  </a:moveTo>
                  <a:lnTo>
                    <a:pt x="0" y="290321"/>
                  </a:lnTo>
                  <a:lnTo>
                    <a:pt x="145161" y="290321"/>
                  </a:lnTo>
                  <a:lnTo>
                    <a:pt x="145161" y="2007108"/>
                  </a:lnTo>
                  <a:lnTo>
                    <a:pt x="435483" y="2007108"/>
                  </a:lnTo>
                  <a:lnTo>
                    <a:pt x="435483" y="290321"/>
                  </a:lnTo>
                  <a:lnTo>
                    <a:pt x="580644" y="290321"/>
                  </a:lnTo>
                  <a:lnTo>
                    <a:pt x="29032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4220719" y="3179825"/>
              <a:ext cx="581025" cy="2007235"/>
            </a:xfrm>
            <a:custGeom>
              <a:avLst/>
              <a:gdLst/>
              <a:ahLst/>
              <a:cxnLst/>
              <a:rect l="l" t="t" r="r" b="b"/>
              <a:pathLst>
                <a:path w="581025" h="2007235">
                  <a:moveTo>
                    <a:pt x="145161" y="2007108"/>
                  </a:moveTo>
                  <a:lnTo>
                    <a:pt x="145161" y="290321"/>
                  </a:lnTo>
                  <a:lnTo>
                    <a:pt x="0" y="290321"/>
                  </a:lnTo>
                  <a:lnTo>
                    <a:pt x="290322" y="0"/>
                  </a:lnTo>
                  <a:lnTo>
                    <a:pt x="580644" y="290321"/>
                  </a:lnTo>
                  <a:lnTo>
                    <a:pt x="435483" y="290321"/>
                  </a:lnTo>
                  <a:lnTo>
                    <a:pt x="435483" y="2007108"/>
                  </a:lnTo>
                  <a:lnTo>
                    <a:pt x="145161" y="200710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/>
          <p:cNvSpPr txBox="1"/>
          <p:nvPr/>
        </p:nvSpPr>
        <p:spPr>
          <a:xfrm>
            <a:off x="2962398" y="4678676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310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355309" y="3656890"/>
            <a:ext cx="295275" cy="1199515"/>
          </a:xfrm>
          <a:prstGeom prst="rect">
            <a:avLst/>
          </a:prstGeom>
        </p:spPr>
        <p:txBody>
          <a:bodyPr vert="vert270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synchronized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6" name="Slide Number Placeholder 7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2575" y="2772183"/>
            <a:ext cx="4399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</a:rPr>
              <a:t>Concurrency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and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45" dirty="0">
                <a:solidFill>
                  <a:srgbClr val="F05A28"/>
                </a:solidFill>
              </a:rPr>
              <a:t>collections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21843" y="3137944"/>
            <a:ext cx="5604510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Concurrency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safe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collection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Blocking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collections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8534" y="2842287"/>
            <a:ext cx="34899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265" marR="5080" indent="-5842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Collections</a:t>
            </a:r>
            <a:r>
              <a:rPr sz="3600" spc="-2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600" spc="-12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36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ur</a:t>
            </a:r>
            <a:r>
              <a:rPr sz="3600" spc="-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1691" y="1446305"/>
            <a:ext cx="524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</a:rPr>
              <a:t>Synchronized</a:t>
            </a:r>
            <a:r>
              <a:rPr sz="2400" spc="-100" dirty="0">
                <a:solidFill>
                  <a:srgbClr val="F05A28"/>
                </a:solidFill>
              </a:rPr>
              <a:t> </a:t>
            </a:r>
            <a:r>
              <a:rPr sz="2400" spc="50" dirty="0">
                <a:solidFill>
                  <a:srgbClr val="F05A28"/>
                </a:solidFill>
              </a:rPr>
              <a:t>collection</a:t>
            </a:r>
            <a:r>
              <a:rPr sz="2400" spc="-100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wrappers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140959" y="1812066"/>
            <a:ext cx="595630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collections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safe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safe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wrapper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Collection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6176" y="3137944"/>
            <a:ext cx="2994025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30835" indent="-318770">
              <a:lnSpc>
                <a:spcPct val="100000"/>
              </a:lnSpc>
              <a:spcBef>
                <a:spcPts val="700"/>
              </a:spcBef>
              <a:buSzPct val="75000"/>
              <a:buFont typeface="Wingdings" panose="05000000000000000000"/>
              <a:buChar char=""/>
              <a:tabLst>
                <a:tab pos="330835" algn="l"/>
                <a:tab pos="33147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synchronizedList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30835" indent="-318770">
              <a:lnSpc>
                <a:spcPct val="100000"/>
              </a:lnSpc>
              <a:spcBef>
                <a:spcPts val="600"/>
              </a:spcBef>
              <a:buSzPct val="75000"/>
              <a:buFont typeface="Wingdings" panose="05000000000000000000"/>
              <a:buChar char=""/>
              <a:tabLst>
                <a:tab pos="330835" algn="l"/>
                <a:tab pos="33147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synchronizedMap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30835" indent="-318770">
              <a:lnSpc>
                <a:spcPct val="100000"/>
              </a:lnSpc>
              <a:spcBef>
                <a:spcPts val="600"/>
              </a:spcBef>
              <a:buSzPct val="75000"/>
              <a:buFont typeface="Wingdings" panose="05000000000000000000"/>
              <a:buChar char=""/>
              <a:tabLst>
                <a:tab pos="330835" algn="l"/>
                <a:tab pos="331470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Etc.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9664" y="4463823"/>
            <a:ext cx="6168390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0355" indent="-28829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Wrapper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safe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proxy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617220" lvl="1" indent="-318770">
              <a:lnSpc>
                <a:spcPct val="100000"/>
              </a:lnSpc>
              <a:spcBef>
                <a:spcPts val="600"/>
              </a:spcBef>
              <a:buSzPct val="75000"/>
              <a:buFont typeface="Wingdings" panose="05000000000000000000"/>
              <a:buChar char=""/>
              <a:tabLst>
                <a:tab pos="617220" algn="l"/>
                <a:tab pos="61785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Actual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work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occurs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original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974" y="2567966"/>
            <a:ext cx="341249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2125" algn="r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Concurrency  </a:t>
            </a:r>
            <a:r>
              <a:rPr sz="36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ol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22860" algn="r">
              <a:lnSpc>
                <a:spcPct val="100000"/>
              </a:lnSpc>
            </a:pP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707165"/>
            <a:ext cx="6113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</a:rPr>
              <a:t>Coordinating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producers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and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consumers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072924"/>
            <a:ext cx="6137275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produce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consume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wait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content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available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069365"/>
            <a:ext cx="4780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queues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1843" y="3435123"/>
            <a:ext cx="5663565" cy="26771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Attempt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empty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Wakes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content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Examples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LinkedBlockingQueue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PriorityBlockingQueue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Etc.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9990" y="2842287"/>
            <a:ext cx="25038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2705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Blocking  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ol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62652" y="1149124"/>
            <a:ext cx="2980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05A28"/>
                </a:solidFill>
              </a:rPr>
              <a:t>java.util.concurrent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01920" y="1514883"/>
            <a:ext cx="6647180" cy="2235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managing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concurrency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much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we’ve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talked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about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Semaphores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Lots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2652" y="4319043"/>
            <a:ext cx="654939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java.util.concurrent.atomic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providing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atomic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set,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get,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getAndAdd,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compareAndSet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8866" y="2842287"/>
            <a:ext cx="31527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3600" spc="-2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Provides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42545" algn="r">
              <a:lnSpc>
                <a:spcPct val="100000"/>
              </a:lnSpc>
            </a:pPr>
            <a:r>
              <a:rPr sz="3600" spc="-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ill</a:t>
            </a:r>
            <a:r>
              <a:rPr sz="3600" spc="-1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1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3451" y="519066"/>
            <a:ext cx="8045096" cy="553720"/>
          </a:xfrm>
        </p:spPr>
        <p:txBody>
          <a:bodyPr/>
          <a:p>
            <a:pPr algn="ctr"/>
            <a:r>
              <a:rPr lang="en-US"/>
              <a:t>Daemon Thread in Java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02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1153160" y="1363980"/>
            <a:ext cx="9709785" cy="54940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3825" y="518795"/>
            <a:ext cx="1165669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C</a:t>
            </a:r>
            <a:r>
              <a:rPr dirty="0"/>
              <a:t>heck whether a thread is a daemon or non-daemon thread</a:t>
            </a:r>
            <a:endParaRPr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948180"/>
            <a:ext cx="7720965" cy="46856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95599" y="519066"/>
            <a:ext cx="7112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Thread</a:t>
            </a:r>
            <a:r>
              <a:rPr spc="-210" dirty="0"/>
              <a:t> </a:t>
            </a:r>
            <a:r>
              <a:rPr spc="-35" dirty="0"/>
              <a:t>Result</a:t>
            </a:r>
            <a:r>
              <a:rPr spc="-220" dirty="0"/>
              <a:t> </a:t>
            </a:r>
            <a:r>
              <a:rPr spc="-20" dirty="0"/>
              <a:t>Handling</a:t>
            </a:r>
            <a:r>
              <a:rPr spc="-210" dirty="0"/>
              <a:t> </a:t>
            </a:r>
            <a:r>
              <a:rPr spc="-40" dirty="0"/>
              <a:t>Desired</a:t>
            </a:r>
            <a:endParaRPr spc="-40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40479" y="2104644"/>
            <a:ext cx="5521960" cy="2598420"/>
            <a:chOff x="3840479" y="2104644"/>
            <a:chExt cx="5521960" cy="2598420"/>
          </a:xfrm>
        </p:grpSpPr>
        <p:sp>
          <p:nvSpPr>
            <p:cNvPr id="8" name="object 8"/>
            <p:cNvSpPr/>
            <p:nvPr/>
          </p:nvSpPr>
          <p:spPr>
            <a:xfrm>
              <a:off x="4198619" y="4337304"/>
              <a:ext cx="3825240" cy="365760"/>
            </a:xfrm>
            <a:custGeom>
              <a:avLst/>
              <a:gdLst/>
              <a:ahLst/>
              <a:cxnLst/>
              <a:rect l="l" t="t" r="r" b="b"/>
              <a:pathLst>
                <a:path w="3825240" h="365760">
                  <a:moveTo>
                    <a:pt x="38252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825239" y="365760"/>
                  </a:lnTo>
                  <a:lnTo>
                    <a:pt x="382523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186427" y="2537460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79" y="0"/>
                  </a:lnTo>
                </a:path>
              </a:pathLst>
            </a:custGeom>
            <a:ln w="1828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08106" y="2546604"/>
              <a:ext cx="0" cy="1740535"/>
            </a:xfrm>
            <a:custGeom>
              <a:avLst/>
              <a:gdLst/>
              <a:ahLst/>
              <a:cxnLst/>
              <a:rect l="l" t="t" r="r" b="b"/>
              <a:pathLst>
                <a:path h="1740535">
                  <a:moveTo>
                    <a:pt x="0" y="0"/>
                  </a:moveTo>
                  <a:lnTo>
                    <a:pt x="0" y="1740065"/>
                  </a:lnTo>
                </a:path>
              </a:pathLst>
            </a:custGeom>
            <a:ln w="1828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177841" y="4260367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774"/>
                  </a:lnTo>
                  <a:lnTo>
                    <a:pt x="39636" y="78105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840480" y="2180843"/>
              <a:ext cx="5521960" cy="366395"/>
            </a:xfrm>
            <a:custGeom>
              <a:avLst/>
              <a:gdLst/>
              <a:ahLst/>
              <a:cxnLst/>
              <a:rect l="l" t="t" r="r" b="b"/>
              <a:pathLst>
                <a:path w="5521959" h="366394">
                  <a:moveTo>
                    <a:pt x="4183380" y="0"/>
                  </a:moveTo>
                  <a:lnTo>
                    <a:pt x="376428" y="0"/>
                  </a:lnTo>
                  <a:lnTo>
                    <a:pt x="252984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252984" y="365772"/>
                  </a:lnTo>
                  <a:lnTo>
                    <a:pt x="376428" y="365772"/>
                  </a:lnTo>
                  <a:lnTo>
                    <a:pt x="4183380" y="365772"/>
                  </a:lnTo>
                  <a:lnTo>
                    <a:pt x="4183380" y="0"/>
                  </a:lnTo>
                  <a:close/>
                </a:path>
                <a:path w="5521959" h="366394">
                  <a:moveTo>
                    <a:pt x="5521452" y="0"/>
                  </a:moveTo>
                  <a:lnTo>
                    <a:pt x="4186428" y="0"/>
                  </a:lnTo>
                  <a:lnTo>
                    <a:pt x="4186428" y="365772"/>
                  </a:lnTo>
                  <a:lnTo>
                    <a:pt x="5521452" y="365772"/>
                  </a:lnTo>
                  <a:lnTo>
                    <a:pt x="552145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024621" y="2117598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40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65847" y="4372355"/>
              <a:ext cx="858519" cy="295910"/>
            </a:xfrm>
            <a:custGeom>
              <a:avLst/>
              <a:gdLst/>
              <a:ahLst/>
              <a:cxnLst/>
              <a:rect l="l" t="t" r="r" b="b"/>
              <a:pathLst>
                <a:path w="858520" h="295910">
                  <a:moveTo>
                    <a:pt x="429006" y="0"/>
                  </a:moveTo>
                  <a:lnTo>
                    <a:pt x="359419" y="1934"/>
                  </a:lnTo>
                  <a:lnTo>
                    <a:pt x="293407" y="7535"/>
                  </a:lnTo>
                  <a:lnTo>
                    <a:pt x="231854" y="16499"/>
                  </a:lnTo>
                  <a:lnTo>
                    <a:pt x="175641" y="28520"/>
                  </a:lnTo>
                  <a:lnTo>
                    <a:pt x="125653" y="43295"/>
                  </a:lnTo>
                  <a:lnTo>
                    <a:pt x="82773" y="60520"/>
                  </a:lnTo>
                  <a:lnTo>
                    <a:pt x="47885" y="79890"/>
                  </a:lnTo>
                  <a:lnTo>
                    <a:pt x="5615" y="123848"/>
                  </a:lnTo>
                  <a:lnTo>
                    <a:pt x="0" y="147828"/>
                  </a:lnTo>
                  <a:lnTo>
                    <a:pt x="5615" y="171807"/>
                  </a:lnTo>
                  <a:lnTo>
                    <a:pt x="47885" y="215765"/>
                  </a:lnTo>
                  <a:lnTo>
                    <a:pt x="82773" y="235135"/>
                  </a:lnTo>
                  <a:lnTo>
                    <a:pt x="125653" y="252360"/>
                  </a:lnTo>
                  <a:lnTo>
                    <a:pt x="175641" y="267135"/>
                  </a:lnTo>
                  <a:lnTo>
                    <a:pt x="231854" y="279156"/>
                  </a:lnTo>
                  <a:lnTo>
                    <a:pt x="293407" y="288120"/>
                  </a:lnTo>
                  <a:lnTo>
                    <a:pt x="359419" y="293721"/>
                  </a:lnTo>
                  <a:lnTo>
                    <a:pt x="429006" y="295656"/>
                  </a:lnTo>
                  <a:lnTo>
                    <a:pt x="498592" y="293721"/>
                  </a:lnTo>
                  <a:lnTo>
                    <a:pt x="564604" y="288120"/>
                  </a:lnTo>
                  <a:lnTo>
                    <a:pt x="626157" y="279156"/>
                  </a:lnTo>
                  <a:lnTo>
                    <a:pt x="682370" y="267135"/>
                  </a:lnTo>
                  <a:lnTo>
                    <a:pt x="732358" y="252360"/>
                  </a:lnTo>
                  <a:lnTo>
                    <a:pt x="775238" y="235135"/>
                  </a:lnTo>
                  <a:lnTo>
                    <a:pt x="810126" y="215765"/>
                  </a:lnTo>
                  <a:lnTo>
                    <a:pt x="852396" y="171807"/>
                  </a:lnTo>
                  <a:lnTo>
                    <a:pt x="858012" y="147828"/>
                  </a:lnTo>
                  <a:lnTo>
                    <a:pt x="852396" y="123848"/>
                  </a:lnTo>
                  <a:lnTo>
                    <a:pt x="810126" y="79890"/>
                  </a:lnTo>
                  <a:lnTo>
                    <a:pt x="775238" y="60520"/>
                  </a:lnTo>
                  <a:lnTo>
                    <a:pt x="732358" y="43295"/>
                  </a:lnTo>
                  <a:lnTo>
                    <a:pt x="682370" y="28520"/>
                  </a:lnTo>
                  <a:lnTo>
                    <a:pt x="626157" y="16499"/>
                  </a:lnTo>
                  <a:lnTo>
                    <a:pt x="564604" y="7535"/>
                  </a:lnTo>
                  <a:lnTo>
                    <a:pt x="498592" y="1934"/>
                  </a:lnTo>
                  <a:lnTo>
                    <a:pt x="42900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198620" y="4337303"/>
            <a:ext cx="3825240" cy="36576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R="137795" algn="r">
              <a:lnSpc>
                <a:spcPct val="100000"/>
              </a:lnSpc>
              <a:spcBef>
                <a:spcPts val="415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result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1565" y="1446530"/>
            <a:ext cx="677164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</a:rPr>
              <a:t>public void setDaemon(boolean status)</a:t>
            </a:r>
            <a:endParaRPr sz="2400" dirty="0">
              <a:solidFill>
                <a:srgbClr val="F05A28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40959" y="1812066"/>
            <a:ext cx="5956300" cy="11963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Marks this thread as either a daemon thread or a user thread(non-daemon thread).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974" y="2567966"/>
            <a:ext cx="3412490" cy="167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2125" algn="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Methods in Java Daemon Thread</a:t>
            </a:r>
            <a:endParaRPr sz="360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object 3"/>
          <p:cNvSpPr txBox="1">
            <a:spLocks noGrp="1"/>
          </p:cNvSpPr>
          <p:nvPr/>
        </p:nvSpPr>
        <p:spPr>
          <a:xfrm>
            <a:off x="5028565" y="3859530"/>
            <a:ext cx="677164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</a:rPr>
              <a:t>public boolean isDaemon()</a:t>
            </a:r>
            <a:endParaRPr sz="2400" dirty="0">
              <a:solidFill>
                <a:srgbClr val="F05A28"/>
              </a:solidFill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5267959" y="4301266"/>
            <a:ext cx="5956300" cy="164274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 to test if this thread is a daemon thread or not. </a:t>
            </a:r>
            <a:endParaRPr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Returns true if the thread is Daemon else false.</a:t>
            </a:r>
            <a:endParaRPr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3825" y="518795"/>
            <a:ext cx="1165669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Methods in Java Daemon Thread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289685"/>
            <a:ext cx="7282180" cy="549656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30140" y="152400"/>
            <a:ext cx="677164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T</a:t>
            </a:r>
            <a:r>
              <a:rPr sz="2400" dirty="0">
                <a:solidFill>
                  <a:srgbClr val="F05A28"/>
                </a:solidFill>
              </a:rPr>
              <a:t>his class provides thread-local variables. </a:t>
            </a:r>
            <a:endParaRPr sz="2400" dirty="0">
              <a:solidFill>
                <a:srgbClr val="F05A28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8595" y="609600"/>
            <a:ext cx="6807200" cy="11963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  <a:sym typeface="+mn-ea"/>
              </a:rPr>
              <a:t>- E</a:t>
            </a:r>
            <a:r>
              <a:rPr sz="2400" dirty="0">
                <a:solidFill>
                  <a:srgbClr val="F05A28"/>
                </a:solidFill>
                <a:sym typeface="+mn-ea"/>
              </a:rPr>
              <a:t>each thread that accesses one (via its get or set </a:t>
            </a:r>
            <a:r>
              <a:rPr lang="en-US" sz="2400" dirty="0">
                <a:solidFill>
                  <a:srgbClr val="F05A28"/>
                </a:solidFill>
                <a:sym typeface="+mn-ea"/>
              </a:rPr>
              <a:t>   </a:t>
            </a:r>
            <a:r>
              <a:rPr sz="2400" dirty="0">
                <a:solidFill>
                  <a:srgbClr val="F05A28"/>
                </a:solidFill>
                <a:sym typeface="+mn-ea"/>
              </a:rPr>
              <a:t>method) has its own, independently initialized copy of the variable. 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974" y="2567966"/>
            <a:ext cx="341249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2125" algn="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Java Thread Local</a:t>
            </a:r>
            <a:endParaRPr sz="360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8686800" y="64008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object 3"/>
          <p:cNvSpPr txBox="1">
            <a:spLocks noGrp="1"/>
          </p:cNvSpPr>
          <p:nvPr/>
        </p:nvSpPr>
        <p:spPr>
          <a:xfrm>
            <a:off x="5268595" y="1981200"/>
            <a:ext cx="6934200" cy="113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Each thread holds an implicit reference to its copy 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 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of </a:t>
            </a:r>
            <a:r>
              <a:rPr lang="en-US"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 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a thread-local variable as long as the thread is</a:t>
            </a:r>
            <a:r>
              <a:rPr lang="en-US"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   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alive and the ThreadLocal instance is accessible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5257799" y="3276376"/>
            <a:ext cx="5956300" cy="35667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sym typeface="+mn-ea"/>
              </a:rPr>
              <a:t>ThreadLocal instances are typically private static fields in classes that wish to associate state with a thread (e.g., a user ID or Transaction ID).</a:t>
            </a:r>
            <a:endParaRPr sz="24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endParaRPr sz="24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</a:rPr>
              <a:t>After a thread goes away, all of its copies of thread-local instances are subject to garbage collection (unless other references to these copies exist).</a:t>
            </a:r>
            <a:endParaRPr sz="2400" dirty="0">
              <a:solidFill>
                <a:srgbClr val="F05A28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" y="304800"/>
            <a:ext cx="1206817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public class ThreadLocal&lt;T&gt;</a:t>
            </a:r>
            <a:br>
              <a:rPr dirty="0"/>
            </a:br>
            <a:r>
              <a:rPr dirty="0"/>
              <a:t>extends Object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00200"/>
            <a:ext cx="10009505" cy="49403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0085705" y="1600200"/>
            <a:ext cx="227266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This  class generates unique identifiers </a:t>
            </a:r>
            <a:endParaRPr lang="en-US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en-US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local to each thread.</a:t>
            </a:r>
            <a:endParaRPr lang="en-US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en-US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A thread's id is </a:t>
            </a:r>
            <a:endParaRPr lang="en-US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en-US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assigned the first</a:t>
            </a:r>
            <a:endParaRPr lang="en-US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en-US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time it invokes </a:t>
            </a:r>
            <a:endParaRPr lang="en-US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en-US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ThreadId.get() and remains unchanged </a:t>
            </a:r>
            <a:endParaRPr lang="en-US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en-US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on subsequent calls.</a:t>
            </a:r>
            <a:endParaRPr lang="en-US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30140" y="1143000"/>
            <a:ext cx="728726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S</a:t>
            </a:r>
            <a:r>
              <a:rPr sz="2400" dirty="0">
                <a:solidFill>
                  <a:srgbClr val="F05A28"/>
                </a:solidFill>
              </a:rPr>
              <a:t>napshot of the state of all the threads of a Java process</a:t>
            </a:r>
            <a:endParaRPr sz="2400" dirty="0">
              <a:solidFill>
                <a:srgbClr val="F05A28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974" y="2567966"/>
            <a:ext cx="341249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2125" algn="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Java Thread </a:t>
            </a:r>
            <a:r>
              <a:rPr lang="en-US"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Dump</a:t>
            </a:r>
            <a:endParaRPr lang="en-US" sz="360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8686800" y="64008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object 3"/>
          <p:cNvSpPr txBox="1">
            <a:spLocks noGrp="1"/>
          </p:cNvSpPr>
          <p:nvPr/>
        </p:nvSpPr>
        <p:spPr>
          <a:xfrm>
            <a:off x="4876800" y="2209800"/>
            <a:ext cx="69342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jstack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4876800" y="2819176"/>
            <a:ext cx="5956300" cy="4578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p>
            <a:pPr marL="12700" indent="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None/>
              <a:tabLst>
                <a:tab pos="301625" algn="l"/>
                <a:tab pos="302260" algn="l"/>
              </a:tabLst>
            </a:pPr>
            <a:r>
              <a:rPr lang="en-US" sz="2400" dirty="0">
                <a:solidFill>
                  <a:srgbClr val="F05A28"/>
                </a:solidFill>
                <a:sym typeface="+mn-ea"/>
              </a:rPr>
              <a:t>- </a:t>
            </a:r>
            <a:r>
              <a:rPr sz="2400" dirty="0">
                <a:solidFill>
                  <a:srgbClr val="F05A28"/>
                </a:solidFill>
                <a:sym typeface="+mn-ea"/>
              </a:rPr>
              <a:t>Java Mission Control</a:t>
            </a:r>
            <a:endParaRPr sz="2400" dirty="0">
              <a:solidFill>
                <a:srgbClr val="F05A28"/>
              </a:solidFill>
              <a:sym typeface="+mn-ea"/>
            </a:endParaRPr>
          </a:p>
        </p:txBody>
      </p:sp>
      <p:sp>
        <p:nvSpPr>
          <p:cNvPr id="5" name="object 3"/>
          <p:cNvSpPr txBox="1">
            <a:spLocks noGrp="1"/>
          </p:cNvSpPr>
          <p:nvPr/>
        </p:nvSpPr>
        <p:spPr>
          <a:xfrm>
            <a:off x="4876800" y="5029200"/>
            <a:ext cx="69342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jconsole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object 3"/>
          <p:cNvSpPr txBox="1">
            <a:spLocks noGrp="1"/>
          </p:cNvSpPr>
          <p:nvPr/>
        </p:nvSpPr>
        <p:spPr>
          <a:xfrm>
            <a:off x="4876800" y="4343400"/>
            <a:ext cx="69342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jcmd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object 3"/>
          <p:cNvSpPr txBox="1">
            <a:spLocks noGrp="1"/>
          </p:cNvSpPr>
          <p:nvPr/>
        </p:nvSpPr>
        <p:spPr>
          <a:xfrm>
            <a:off x="4876800" y="3657600"/>
            <a:ext cx="69342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jvisualvm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" y="304800"/>
            <a:ext cx="120681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Generating a Thread Dump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62200"/>
            <a:ext cx="9320530" cy="230695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7740" y="990600"/>
            <a:ext cx="728726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</a:rPr>
              <a:t>We cannot resolve deadlock but we can avoid deadlock situation based on several techniques.</a:t>
            </a:r>
            <a:endParaRPr sz="2400" dirty="0">
              <a:solidFill>
                <a:srgbClr val="F05A28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039" y="1676426"/>
            <a:ext cx="341249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2125" algn="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Deadlock in java</a:t>
            </a:r>
            <a:endParaRPr sz="360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8686800" y="64008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object 3"/>
          <p:cNvSpPr txBox="1">
            <a:spLocks noGrp="1"/>
          </p:cNvSpPr>
          <p:nvPr/>
        </p:nvSpPr>
        <p:spPr>
          <a:xfrm>
            <a:off x="4876800" y="2057400"/>
            <a:ext cx="693420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When two threads are waiting for each other forever means (i.e. it does not get a chance to enter in a ready queue) such type of infinite waiting is called deadlock.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object 3"/>
          <p:cNvSpPr txBox="1">
            <a:spLocks noGrp="1"/>
          </p:cNvSpPr>
          <p:nvPr/>
        </p:nvSpPr>
        <p:spPr>
          <a:xfrm>
            <a:off x="4876800" y="4876800"/>
            <a:ext cx="693420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By using synchronized keyword we may move towards deadlock situation. Synchronize keyword is not recommended to apply unnecessarily.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object 3"/>
          <p:cNvSpPr txBox="1">
            <a:spLocks noGrp="1"/>
          </p:cNvSpPr>
          <p:nvPr/>
        </p:nvSpPr>
        <p:spPr>
          <a:xfrm>
            <a:off x="4876800" y="3590290"/>
            <a:ext cx="693420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A deadlock occurs when the waiting process is still holding onto another resource that the first needs before it can finish.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76200" y="3200400"/>
            <a:ext cx="4431665" cy="2530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" y="304800"/>
            <a:ext cx="120681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Deadlock With A Shared Class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200"/>
            <a:ext cx="3171825" cy="5162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219200"/>
            <a:ext cx="3200400" cy="5410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1219200"/>
            <a:ext cx="3657600" cy="295275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7740" y="990600"/>
            <a:ext cx="728726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</a:rPr>
              <a:t>We cannot resolve deadlock but we can avoid deadlock situation based on several techniques.</a:t>
            </a:r>
            <a:endParaRPr sz="2400" dirty="0">
              <a:solidFill>
                <a:srgbClr val="F05A28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039" y="1676426"/>
            <a:ext cx="341249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2125" algn="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Avoid Dead Lock condition</a:t>
            </a:r>
            <a:endParaRPr sz="360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8686800" y="64008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object 3"/>
          <p:cNvSpPr txBox="1">
            <a:spLocks noGrp="1"/>
          </p:cNvSpPr>
          <p:nvPr/>
        </p:nvSpPr>
        <p:spPr>
          <a:xfrm>
            <a:off x="4876800" y="2057400"/>
            <a:ext cx="69342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Avoid Nested Locks 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object 3"/>
          <p:cNvSpPr txBox="1">
            <a:spLocks noGrp="1"/>
          </p:cNvSpPr>
          <p:nvPr/>
        </p:nvSpPr>
        <p:spPr>
          <a:xfrm>
            <a:off x="4876800" y="4876800"/>
            <a:ext cx="69342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Using thread join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object 3"/>
          <p:cNvSpPr txBox="1">
            <a:spLocks noGrp="1"/>
          </p:cNvSpPr>
          <p:nvPr/>
        </p:nvSpPr>
        <p:spPr>
          <a:xfrm>
            <a:off x="4876800" y="3590290"/>
            <a:ext cx="69342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Avoid Unnecessary Locks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7740" y="990600"/>
            <a:ext cx="728726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</a:rPr>
              <a:t>The Timer class schedules a task to run at a given time once or repeatedly. </a:t>
            </a:r>
            <a:endParaRPr sz="2400" dirty="0">
              <a:solidFill>
                <a:srgbClr val="F05A28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039" y="1676426"/>
            <a:ext cx="341249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2125" algn="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 Java Timer Thread</a:t>
            </a:r>
            <a:endParaRPr sz="360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8686800" y="64008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object 3"/>
          <p:cNvSpPr txBox="1">
            <a:spLocks noGrp="1"/>
          </p:cNvSpPr>
          <p:nvPr/>
        </p:nvSpPr>
        <p:spPr>
          <a:xfrm>
            <a:off x="5003800" y="2057400"/>
            <a:ext cx="69342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 It can also run in the background as a daemon thread.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object 3"/>
          <p:cNvSpPr txBox="1">
            <a:spLocks noGrp="1"/>
          </p:cNvSpPr>
          <p:nvPr/>
        </p:nvSpPr>
        <p:spPr>
          <a:xfrm>
            <a:off x="5003800" y="4114800"/>
            <a:ext cx="693420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The Timer class provides a cancel() method to cancel a timer. 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object 3"/>
          <p:cNvSpPr txBox="1">
            <a:spLocks noGrp="1"/>
          </p:cNvSpPr>
          <p:nvPr/>
        </p:nvSpPr>
        <p:spPr>
          <a:xfrm>
            <a:off x="5003800" y="2904490"/>
            <a:ext cx="693420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 The Timer schedules a task with fixed delay as well as a fixed rate. 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object 3"/>
          <p:cNvSpPr txBox="1">
            <a:spLocks noGrp="1"/>
          </p:cNvSpPr>
          <p:nvPr/>
        </p:nvSpPr>
        <p:spPr>
          <a:xfrm>
            <a:off x="5003800" y="5232400"/>
            <a:ext cx="693420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 The Timer class executes only the task that implements the TimerTask.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47431" y="2616707"/>
            <a:ext cx="502920" cy="1717675"/>
          </a:xfrm>
          <a:custGeom>
            <a:avLst/>
            <a:gdLst/>
            <a:ahLst/>
            <a:cxnLst/>
            <a:rect l="l" t="t" r="r" b="b"/>
            <a:pathLst>
              <a:path w="502920" h="1717675">
                <a:moveTo>
                  <a:pt x="251459" y="0"/>
                </a:moveTo>
                <a:lnTo>
                  <a:pt x="0" y="251460"/>
                </a:lnTo>
                <a:lnTo>
                  <a:pt x="125729" y="251460"/>
                </a:lnTo>
                <a:lnTo>
                  <a:pt x="125729" y="1717548"/>
                </a:lnTo>
                <a:lnTo>
                  <a:pt x="377189" y="1717548"/>
                </a:lnTo>
                <a:lnTo>
                  <a:pt x="377189" y="251460"/>
                </a:lnTo>
                <a:lnTo>
                  <a:pt x="502919" y="251460"/>
                </a:lnTo>
                <a:lnTo>
                  <a:pt x="251459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760851" y="3178486"/>
            <a:ext cx="285750" cy="1041400"/>
          </a:xfrm>
          <a:prstGeom prst="rect">
            <a:avLst/>
          </a:prstGeom>
        </p:spPr>
        <p:txBody>
          <a:bodyPr vert="vert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3451" y="519066"/>
            <a:ext cx="7957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3600" spc="-1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Desired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40479" y="2072639"/>
            <a:ext cx="5521960" cy="2630805"/>
            <a:chOff x="3840479" y="2072639"/>
            <a:chExt cx="5521960" cy="2630805"/>
          </a:xfrm>
        </p:grpSpPr>
        <p:sp>
          <p:nvSpPr>
            <p:cNvPr id="9" name="object 9"/>
            <p:cNvSpPr/>
            <p:nvPr/>
          </p:nvSpPr>
          <p:spPr>
            <a:xfrm>
              <a:off x="4198619" y="4337304"/>
              <a:ext cx="3825240" cy="365760"/>
            </a:xfrm>
            <a:custGeom>
              <a:avLst/>
              <a:gdLst/>
              <a:ahLst/>
              <a:cxnLst/>
              <a:rect l="l" t="t" r="r" b="b"/>
              <a:pathLst>
                <a:path w="3825240" h="365760">
                  <a:moveTo>
                    <a:pt x="38252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825239" y="365760"/>
                  </a:lnTo>
                  <a:lnTo>
                    <a:pt x="382523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186427" y="2537459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79" y="0"/>
                  </a:lnTo>
                </a:path>
              </a:pathLst>
            </a:custGeom>
            <a:ln w="1828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208106" y="2546603"/>
              <a:ext cx="0" cy="1740535"/>
            </a:xfrm>
            <a:custGeom>
              <a:avLst/>
              <a:gdLst/>
              <a:ahLst/>
              <a:cxnLst/>
              <a:rect l="l" t="t" r="r" b="b"/>
              <a:pathLst>
                <a:path h="1740535">
                  <a:moveTo>
                    <a:pt x="0" y="0"/>
                  </a:moveTo>
                  <a:lnTo>
                    <a:pt x="0" y="1740065"/>
                  </a:lnTo>
                </a:path>
              </a:pathLst>
            </a:custGeom>
            <a:ln w="1828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177841" y="4260367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774"/>
                  </a:lnTo>
                  <a:lnTo>
                    <a:pt x="39636" y="78105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40480" y="2180843"/>
              <a:ext cx="5521960" cy="366395"/>
            </a:xfrm>
            <a:custGeom>
              <a:avLst/>
              <a:gdLst/>
              <a:ahLst/>
              <a:cxnLst/>
              <a:rect l="l" t="t" r="r" b="b"/>
              <a:pathLst>
                <a:path w="5521959" h="366394">
                  <a:moveTo>
                    <a:pt x="4183380" y="0"/>
                  </a:moveTo>
                  <a:lnTo>
                    <a:pt x="376428" y="0"/>
                  </a:lnTo>
                  <a:lnTo>
                    <a:pt x="252984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252984" y="365772"/>
                  </a:lnTo>
                  <a:lnTo>
                    <a:pt x="376428" y="365772"/>
                  </a:lnTo>
                  <a:lnTo>
                    <a:pt x="4183380" y="365772"/>
                  </a:lnTo>
                  <a:lnTo>
                    <a:pt x="4183380" y="0"/>
                  </a:lnTo>
                  <a:close/>
                </a:path>
                <a:path w="5521959" h="366394">
                  <a:moveTo>
                    <a:pt x="4200144" y="0"/>
                  </a:moveTo>
                  <a:lnTo>
                    <a:pt x="4186428" y="0"/>
                  </a:lnTo>
                  <a:lnTo>
                    <a:pt x="4186428" y="365772"/>
                  </a:lnTo>
                  <a:lnTo>
                    <a:pt x="4200144" y="365772"/>
                  </a:lnTo>
                  <a:lnTo>
                    <a:pt x="4200144" y="0"/>
                  </a:lnTo>
                  <a:close/>
                </a:path>
                <a:path w="5521959" h="366394">
                  <a:moveTo>
                    <a:pt x="5521452" y="0"/>
                  </a:moveTo>
                  <a:lnTo>
                    <a:pt x="4305300" y="0"/>
                  </a:lnTo>
                  <a:lnTo>
                    <a:pt x="4305300" y="365772"/>
                  </a:lnTo>
                  <a:lnTo>
                    <a:pt x="5521452" y="365772"/>
                  </a:lnTo>
                  <a:lnTo>
                    <a:pt x="552145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024621" y="2117597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40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040623" y="2072639"/>
              <a:ext cx="105410" cy="582295"/>
            </a:xfrm>
            <a:custGeom>
              <a:avLst/>
              <a:gdLst/>
              <a:ahLst/>
              <a:cxnLst/>
              <a:rect l="l" t="t" r="r" b="b"/>
              <a:pathLst>
                <a:path w="105409" h="582294">
                  <a:moveTo>
                    <a:pt x="105155" y="0"/>
                  </a:moveTo>
                  <a:lnTo>
                    <a:pt x="0" y="0"/>
                  </a:lnTo>
                  <a:lnTo>
                    <a:pt x="0" y="582167"/>
                  </a:lnTo>
                  <a:lnTo>
                    <a:pt x="105155" y="582167"/>
                  </a:lnTo>
                  <a:lnTo>
                    <a:pt x="105155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" y="304800"/>
            <a:ext cx="120681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Implement a timer thread in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371600"/>
            <a:ext cx="8561070" cy="513397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4400" y="479425"/>
            <a:ext cx="728726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</a:rPr>
              <a:t>The Producer-Consumer Problem (sometimes called the Bounded-Buffer Problem) is a classic example of a multi-threaded synchronization problem.</a:t>
            </a:r>
            <a:endParaRPr sz="2400" dirty="0">
              <a:solidFill>
                <a:srgbClr val="F05A28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10" y="1676400"/>
            <a:ext cx="4475480" cy="224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2125" algn="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Producer</a:t>
            </a:r>
            <a:r>
              <a:rPr lang="en-US"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lang="en-US"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   </a:t>
            </a:r>
            <a:r>
              <a:rPr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Consumer Problem</a:t>
            </a:r>
            <a:endParaRPr sz="360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indent="492125" algn="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 Java Multi-Threading</a:t>
            </a:r>
            <a:endParaRPr sz="360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8686800" y="64008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object 3"/>
          <p:cNvSpPr txBox="1">
            <a:spLocks noGrp="1"/>
          </p:cNvSpPr>
          <p:nvPr/>
        </p:nvSpPr>
        <p:spPr>
          <a:xfrm>
            <a:off x="5003800" y="2743200"/>
            <a:ext cx="693420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 The Producer produces an item, puts that item into the buffer, and keeps repeating this process.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object 3"/>
          <p:cNvSpPr txBox="1">
            <a:spLocks noGrp="1"/>
          </p:cNvSpPr>
          <p:nvPr/>
        </p:nvSpPr>
        <p:spPr>
          <a:xfrm>
            <a:off x="5003800" y="4352290"/>
            <a:ext cx="693420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 On the other hand, the Consumer is consuming the item from the shared buffer, one item at a time.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Picture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Picture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4267200"/>
            <a:ext cx="4533265" cy="1238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" y="304800"/>
            <a:ext cx="120681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Producer Thread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143000"/>
            <a:ext cx="8404225" cy="5234305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" y="304800"/>
            <a:ext cx="120681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Consumer Thread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022350"/>
            <a:ext cx="9432290" cy="535559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" y="304800"/>
            <a:ext cx="120681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Calling Thread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066800"/>
            <a:ext cx="7563485" cy="546735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" y="304800"/>
            <a:ext cx="120681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Fix the Producer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1009650"/>
            <a:ext cx="7193915" cy="5789295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" y="304800"/>
            <a:ext cx="120681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Fix the Consumer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066800"/>
            <a:ext cx="7372350" cy="54006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12064" y="1050650"/>
            <a:ext cx="1934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</a:rPr>
              <a:t>Thread</a:t>
            </a:r>
            <a:r>
              <a:rPr sz="2400" spc="-190" dirty="0">
                <a:solidFill>
                  <a:srgbClr val="F05A28"/>
                </a:solidFill>
              </a:rPr>
              <a:t> </a:t>
            </a:r>
            <a:r>
              <a:rPr sz="2400" spc="-5" dirty="0">
                <a:solidFill>
                  <a:srgbClr val="F05A28"/>
                </a:solidFill>
              </a:rPr>
              <a:t>class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51333" y="1416411"/>
            <a:ext cx="6671309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Similar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Responsible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details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2064" y="3336650"/>
            <a:ext cx="6059170" cy="2235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Runnable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Simply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Can’t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responsibility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12064" y="311510"/>
            <a:ext cx="2536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ExecutorService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51333" y="677270"/>
            <a:ext cx="602932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Abstracts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management</a:t>
            </a:r>
            <a:r>
              <a:rPr sz="24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details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interact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pools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2064" y="2155550"/>
            <a:ext cx="6532880" cy="17932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Callable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throw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2064" y="4517750"/>
            <a:ext cx="6440170" cy="17932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Future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throw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12064" y="1789790"/>
            <a:ext cx="4286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solidFill>
                  <a:srgbClr val="F05A28"/>
                </a:solidFill>
              </a:rPr>
              <a:t>All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40" dirty="0">
                <a:solidFill>
                  <a:srgbClr val="F05A28"/>
                </a:solidFill>
              </a:rPr>
              <a:t>Java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objects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have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35" dirty="0">
                <a:solidFill>
                  <a:srgbClr val="F05A28"/>
                </a:solidFill>
              </a:rPr>
              <a:t>a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55" dirty="0">
                <a:solidFill>
                  <a:srgbClr val="F05A28"/>
                </a:solidFill>
              </a:rPr>
              <a:t>lock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51333" y="2155550"/>
            <a:ext cx="6715759" cy="26771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Acquires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lock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target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active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time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manually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acquire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statement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Available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486185"/>
            <a:ext cx="271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</a:rPr>
              <a:t>Callable</a:t>
            </a:r>
            <a:r>
              <a:rPr sz="2400" spc="-180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interface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851943"/>
            <a:ext cx="6294120" cy="17932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throw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290344"/>
            <a:ext cx="2493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Future</a:t>
            </a:r>
            <a:r>
              <a:rPr sz="2400" spc="-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1843" y="3656102"/>
            <a:ext cx="6136640" cy="26771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Returned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ExecutorService.submit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until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completes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Returns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Callable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Throws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Callable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6526" y="2567966"/>
            <a:ext cx="280733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5300" algn="r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Threading  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Relationship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25400" algn="r">
              <a:lnSpc>
                <a:spcPct val="100000"/>
              </a:lnSpc>
            </a:pPr>
            <a:r>
              <a:rPr sz="3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430" y="2024815"/>
            <a:ext cx="6677025" cy="3698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3096895" indent="-111760">
              <a:lnSpc>
                <a:spcPct val="131000"/>
              </a:lnSpc>
              <a:spcBef>
                <a:spcPts val="1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 </a:t>
            </a:r>
            <a:r>
              <a:rPr sz="1600" spc="-42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0;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 line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null;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 marR="5080" indent="-111760">
              <a:lnSpc>
                <a:spcPct val="131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(BufferedReader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Files.newBufferedReader(Paths.get(inFile)))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while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((line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reader.readLine())</a:t>
            </a:r>
            <a:r>
              <a:rPr sz="1600" spc="4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!=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null)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34671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+=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Integer.parseInt(inline);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 marR="73660" indent="-111125">
              <a:lnSpc>
                <a:spcPct val="131000"/>
              </a:lnSpc>
              <a:spcBef>
                <a:spcPts val="59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(BufferedWriter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writer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Files.newBufferedWriter(Paths.get(outFile)))</a:t>
            </a:r>
            <a:r>
              <a:rPr sz="1600" spc="5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writer.write(“Total: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"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47803" y="519066"/>
            <a:ext cx="74079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Adder</a:t>
            </a:r>
            <a:r>
              <a:rPr spc="-210" dirty="0"/>
              <a:t> </a:t>
            </a:r>
            <a:r>
              <a:rPr spc="40" dirty="0"/>
              <a:t>Method</a:t>
            </a:r>
            <a:r>
              <a:rPr spc="-195" dirty="0"/>
              <a:t> </a:t>
            </a:r>
            <a:r>
              <a:rPr spc="-30" dirty="0"/>
              <a:t>Returning</a:t>
            </a:r>
            <a:r>
              <a:rPr spc="-200" dirty="0"/>
              <a:t> </a:t>
            </a:r>
            <a:r>
              <a:rPr spc="-100" dirty="0"/>
              <a:t>a</a:t>
            </a:r>
            <a:r>
              <a:rPr spc="-204" dirty="0"/>
              <a:t> </a:t>
            </a:r>
            <a:r>
              <a:rPr spc="-65" dirty="0"/>
              <a:t>Value</a:t>
            </a:r>
            <a:endParaRPr spc="-6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79258" y="2098302"/>
            <a:ext cx="607060" cy="269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oA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47803" y="519066"/>
            <a:ext cx="74079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Adder</a:t>
            </a:r>
            <a:r>
              <a:rPr spc="-210" dirty="0"/>
              <a:t> </a:t>
            </a:r>
            <a:r>
              <a:rPr spc="40" dirty="0"/>
              <a:t>Method</a:t>
            </a:r>
            <a:r>
              <a:rPr spc="-195" dirty="0"/>
              <a:t> </a:t>
            </a:r>
            <a:r>
              <a:rPr spc="-30" dirty="0"/>
              <a:t>Returning</a:t>
            </a:r>
            <a:r>
              <a:rPr spc="-200" dirty="0"/>
              <a:t> </a:t>
            </a:r>
            <a:r>
              <a:rPr spc="-100" dirty="0"/>
              <a:t>a</a:t>
            </a:r>
            <a:r>
              <a:rPr spc="-204" dirty="0"/>
              <a:t> </a:t>
            </a:r>
            <a:r>
              <a:rPr spc="-65" dirty="0"/>
              <a:t>Value</a:t>
            </a:r>
            <a:endParaRPr spc="-65" dirty="0"/>
          </a:p>
        </p:txBody>
      </p:sp>
      <p:sp>
        <p:nvSpPr>
          <p:cNvPr id="6" name="object 6"/>
          <p:cNvSpPr/>
          <p:nvPr/>
        </p:nvSpPr>
        <p:spPr>
          <a:xfrm>
            <a:off x="1540763" y="2069592"/>
            <a:ext cx="612775" cy="340360"/>
          </a:xfrm>
          <a:custGeom>
            <a:avLst/>
            <a:gdLst/>
            <a:ahLst/>
            <a:cxnLst/>
            <a:rect l="l" t="t" r="r" b="b"/>
            <a:pathLst>
              <a:path w="612775" h="340360">
                <a:moveTo>
                  <a:pt x="612648" y="0"/>
                </a:moveTo>
                <a:lnTo>
                  <a:pt x="0" y="0"/>
                </a:lnTo>
                <a:lnTo>
                  <a:pt x="0" y="339851"/>
                </a:lnTo>
                <a:lnTo>
                  <a:pt x="612648" y="339851"/>
                </a:lnTo>
                <a:lnTo>
                  <a:pt x="612648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88340" y="2025015"/>
            <a:ext cx="8008620" cy="3806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3258185" indent="-111760">
              <a:lnSpc>
                <a:spcPct val="131000"/>
              </a:lnSpc>
              <a:spcBef>
                <a:spcPts val="100"/>
              </a:spcBef>
              <a:tabLst>
                <a:tab pos="943610" algn="l"/>
                <a:tab pos="1496695" algn="l"/>
              </a:tabLst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lang="en-US"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 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lang="en-US"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 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 </a:t>
            </a:r>
            <a:r>
              <a:rPr sz="1600" spc="-42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lang="en-US" sz="1600" spc="-42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{</a:t>
            </a:r>
            <a:endParaRPr lang="en-US" sz="1600" spc="-425" dirty="0">
              <a:solidFill>
                <a:srgbClr val="A62E5C"/>
              </a:solidFill>
              <a:latin typeface="Ebrima" panose="02000000000000000000"/>
              <a:cs typeface="Ebrima" panose="02000000000000000000"/>
            </a:endParaRPr>
          </a:p>
          <a:p>
            <a:pPr marL="123825" marR="3258185" indent="-111760">
              <a:lnSpc>
                <a:spcPct val="131000"/>
              </a:lnSpc>
              <a:spcBef>
                <a:spcPts val="100"/>
              </a:spcBef>
              <a:tabLst>
                <a:tab pos="943610" algn="l"/>
                <a:tab pos="1496695" algn="l"/>
              </a:tabLst>
            </a:pPr>
            <a:r>
              <a:rPr lang="en-US" sz="1600" spc="-42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   	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0;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 line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null;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 marR="5080" indent="-111760">
              <a:lnSpc>
                <a:spcPct val="131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(BufferedReader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Files.newBufferedReader(Paths.get(inFile)))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endParaRPr sz="1600" spc="-425" dirty="0">
              <a:solidFill>
                <a:srgbClr val="3E3E3E"/>
              </a:solidFill>
              <a:latin typeface="Ebrima" panose="02000000000000000000"/>
              <a:cs typeface="Ebrima" panose="02000000000000000000"/>
            </a:endParaRPr>
          </a:p>
          <a:p>
            <a:pPr marL="234950" marR="5080" indent="-111760">
              <a:lnSpc>
                <a:spcPct val="131000"/>
              </a:lnSpc>
              <a:spcBef>
                <a:spcPts val="600"/>
              </a:spcBef>
            </a:pP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while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((line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reader.readLine())</a:t>
            </a:r>
            <a:r>
              <a:rPr sz="1600" spc="4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!=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null)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34671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+=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Integer.parseInt(inline);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 marR="73660" indent="-111125">
              <a:lnSpc>
                <a:spcPct val="131000"/>
              </a:lnSpc>
              <a:spcBef>
                <a:spcPts val="59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(BufferedWriter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writer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Files.newBufferedWriter(Paths.get(outFile)))</a:t>
            </a:r>
            <a:r>
              <a:rPr sz="1600" spc="5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writer.write(“Total: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"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16180</Words>
  <Application>WPS Presentation</Application>
  <PresentationFormat>On-screen Show (4:3)</PresentationFormat>
  <Paragraphs>1024</Paragraphs>
  <Slides>69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82" baseType="lpstr">
      <vt:lpstr>Arial</vt:lpstr>
      <vt:lpstr>SimSun</vt:lpstr>
      <vt:lpstr>Wingdings</vt:lpstr>
      <vt:lpstr>Verdana</vt:lpstr>
      <vt:lpstr>Arial MT</vt:lpstr>
      <vt:lpstr>Ebrima</vt:lpstr>
      <vt:lpstr>Calibri</vt:lpstr>
      <vt:lpstr>Microsoft YaHei</vt:lpstr>
      <vt:lpstr>Arial Unicode MS</vt:lpstr>
      <vt:lpstr>Times New Roman</vt:lpstr>
      <vt:lpstr>Wingdings</vt:lpstr>
      <vt:lpstr>Office Theme</vt:lpstr>
      <vt:lpstr>Paint.Picture</vt:lpstr>
      <vt:lpstr>Multithreading and Concurrency - Part II</vt:lpstr>
      <vt:lpstr>Closer  Relationship  Between Thread</vt:lpstr>
      <vt:lpstr>Thread Result Manual Handling</vt:lpstr>
      <vt:lpstr>Thread Exception Manual Handling</vt:lpstr>
      <vt:lpstr>Thread Result Handling Desired</vt:lpstr>
      <vt:lpstr>PowerPoint 演示文稿</vt:lpstr>
      <vt:lpstr>Callable interface</vt:lpstr>
      <vt:lpstr>Adder Method Returning a Value</vt:lpstr>
      <vt:lpstr>Adder Method Returning a Value</vt:lpstr>
      <vt:lpstr>Adder Method Returning a Value</vt:lpstr>
      <vt:lpstr>Adder Implementing Callable</vt:lpstr>
      <vt:lpstr>Adder Implementing Callable</vt:lpstr>
      <vt:lpstr>Start Adder Processing</vt:lpstr>
      <vt:lpstr>Start Adder Processing</vt:lpstr>
      <vt:lpstr>Retrieving Adder Class Results</vt:lpstr>
      <vt:lpstr>The challenge of concurrency</vt:lpstr>
      <vt:lpstr>A Simple Bank Account Class</vt:lpstr>
      <vt:lpstr>A Class to Update the Bank Account</vt:lpstr>
      <vt:lpstr>Running on a Single Thread</vt:lpstr>
      <vt:lpstr>Running on Multiple Threads</vt:lpstr>
      <vt:lpstr>PowerPoint 演示文稿</vt:lpstr>
      <vt:lpstr>What Happened on the 5 Threads</vt:lpstr>
      <vt:lpstr>There’s More Than Meets the Eye</vt:lpstr>
      <vt:lpstr>Unprotected Concurrency</vt:lpstr>
      <vt:lpstr>Coordinated Concurrency</vt:lpstr>
      <vt:lpstr>Synchronized methods</vt:lpstr>
      <vt:lpstr>When to use synchronized</vt:lpstr>
      <vt:lpstr>Synchronized Methods on Bank Account Class</vt:lpstr>
      <vt:lpstr>5 Threads Running Correctly</vt:lpstr>
      <vt:lpstr>Behavior of Synchronized Methods</vt:lpstr>
      <vt:lpstr>Synchronized methods</vt:lpstr>
      <vt:lpstr>Synchronized Method</vt:lpstr>
      <vt:lpstr>Synchronized Statement Block</vt:lpstr>
      <vt:lpstr>Blocks</vt:lpstr>
      <vt:lpstr>Bank Account Class Revisited</vt:lpstr>
      <vt:lpstr>Transaction Worker</vt:lpstr>
      <vt:lpstr>Dispatching Transactions</vt:lpstr>
      <vt:lpstr>Transaction Worker</vt:lpstr>
      <vt:lpstr>Transaction Promo Worker</vt:lpstr>
      <vt:lpstr>Dispatching Transactions</vt:lpstr>
      <vt:lpstr>Behavior of Synchronized Methods</vt:lpstr>
      <vt:lpstr>Thread Safe Transaction Promo Worker</vt:lpstr>
      <vt:lpstr>Behavior of Synchronized Methods</vt:lpstr>
      <vt:lpstr>Concurrency and collections</vt:lpstr>
      <vt:lpstr>Synchronized collection wrappers</vt:lpstr>
      <vt:lpstr>Coordinating producers and consumers</vt:lpstr>
      <vt:lpstr>java.util.concurrent</vt:lpstr>
      <vt:lpstr>Daemon Thread in Java</vt:lpstr>
      <vt:lpstr>Check whether a thread is a daemon or non-daemon thread</vt:lpstr>
      <vt:lpstr>public void setDaemon(boolean status)</vt:lpstr>
      <vt:lpstr>Methods in Java Daemon Thread</vt:lpstr>
      <vt:lpstr>This class provides thread-local variables. </vt:lpstr>
      <vt:lpstr>public class ThreadLocal&lt;T&gt; extends Object</vt:lpstr>
      <vt:lpstr>Snapshot of the state of all the threads of a Java process</vt:lpstr>
      <vt:lpstr>Generating a Thread Dump</vt:lpstr>
      <vt:lpstr>We cannot resolve deadlock but we can avoid deadlock situation based on several techniques.</vt:lpstr>
      <vt:lpstr>Deadlock With A Shared Class</vt:lpstr>
      <vt:lpstr>We cannot resolve deadlock but we can avoid deadlock situation based on several techniques.</vt:lpstr>
      <vt:lpstr>The Timer class schedules a task to run at a given time once or repeatedly. </vt:lpstr>
      <vt:lpstr>Implement a timer thread in Java</vt:lpstr>
      <vt:lpstr>The Producer-Consumer Problem (sometimes called the Bounded-Buffer Problem) is a classic example of a multi-threaded synchronization problem.</vt:lpstr>
      <vt:lpstr>Producer Thread</vt:lpstr>
      <vt:lpstr>Consumer Thread</vt:lpstr>
      <vt:lpstr>Calling Thread</vt:lpstr>
      <vt:lpstr>Fix the Producer</vt:lpstr>
      <vt:lpstr>Fix the Consumer</vt:lpstr>
      <vt:lpstr>Thread class</vt:lpstr>
      <vt:lpstr>ExecutorService</vt:lpstr>
      <vt:lpstr>All Java objects have a lock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 and Concurrency</dc:title>
  <dc:creator>Jim Wilson</dc:creator>
  <cp:lastModifiedBy>steve</cp:lastModifiedBy>
  <cp:revision>27</cp:revision>
  <dcterms:created xsi:type="dcterms:W3CDTF">2021-10-06T17:52:00Z</dcterms:created>
  <dcterms:modified xsi:type="dcterms:W3CDTF">2021-10-13T08:27:40Z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2017-06-07T07:00:00Z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2021-10-08T07:00:00Z</vt:filetime>
  </property>
  <property fmtid="{D5CDD505-2E9C-101B-9397-08002B2CF9AE}" pid="5" name="ICV">
    <vt:lpwstr>1ED8F702441C4F02B0BE901E34925C10</vt:lpwstr>
  </property>
  <property fmtid="{D5CDD505-2E9C-101B-9397-08002B2CF9AE}" pid="6" name="KSOProductBuildVer">
    <vt:lpwstr>1033-11.2.0.10323</vt:lpwstr>
  </property>
</Properties>
</file>