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0204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r>
              <a:rPr lang="en-US" sz="4500" spc="-5" dirty="0">
                <a:solidFill>
                  <a:srgbClr val="101010"/>
                </a:solidFill>
              </a:rPr>
              <a:t> - Part I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202613"/>
            <a:ext cx="479425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3967" y="519066"/>
            <a:ext cx="579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0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747" y="519066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P</a:t>
            </a:r>
            <a:r>
              <a:rPr spc="-185" dirty="0"/>
              <a:t>r</a:t>
            </a:r>
            <a:r>
              <a:rPr spc="160" dirty="0"/>
              <a:t>o</a:t>
            </a:r>
            <a:r>
              <a:rPr spc="80" dirty="0"/>
              <a:t>c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si</a:t>
            </a:r>
            <a:r>
              <a:rPr spc="30" dirty="0"/>
              <a:t>ng</a:t>
            </a:r>
            <a:r>
              <a:rPr spc="-210" dirty="0"/>
              <a:t> </a:t>
            </a:r>
            <a:r>
              <a:rPr spc="20" dirty="0"/>
              <a:t>on</a:t>
            </a:r>
            <a:r>
              <a:rPr spc="-19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125" dirty="0"/>
              <a:t>Si</a:t>
            </a:r>
            <a:r>
              <a:rPr spc="-10" dirty="0"/>
              <a:t>ngl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30" dirty="0"/>
              <a:t>T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50" dirty="0"/>
              <a:t>e</a:t>
            </a:r>
            <a:r>
              <a:rPr spc="-105" dirty="0"/>
              <a:t>a</a:t>
            </a:r>
            <a:r>
              <a:rPr spc="130" dirty="0"/>
              <a:t>d</a:t>
            </a:r>
            <a:endParaRPr spc="13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81266" y="1372361"/>
            <a:ext cx="6884670" cy="2548255"/>
            <a:chOff x="3081266" y="1372361"/>
            <a:chExt cx="6884670" cy="2548255"/>
          </a:xfrm>
        </p:grpSpPr>
        <p:sp>
          <p:nvSpPr>
            <p:cNvPr id="9" name="object 9"/>
            <p:cNvSpPr/>
            <p:nvPr/>
          </p:nvSpPr>
          <p:spPr>
            <a:xfrm>
              <a:off x="4098036" y="2182367"/>
              <a:ext cx="5615940" cy="365760"/>
            </a:xfrm>
            <a:custGeom>
              <a:avLst/>
              <a:gdLst/>
              <a:ahLst/>
              <a:cxnLst/>
              <a:rect l="l" t="t" r="r" b="b"/>
              <a:pathLst>
                <a:path w="5615940" h="365760">
                  <a:moveTo>
                    <a:pt x="154381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43812" y="365760"/>
                  </a:lnTo>
                  <a:lnTo>
                    <a:pt x="1543812" y="0"/>
                  </a:lnTo>
                  <a:close/>
                </a:path>
                <a:path w="5615940" h="365760">
                  <a:moveTo>
                    <a:pt x="5615940" y="0"/>
                  </a:moveTo>
                  <a:lnTo>
                    <a:pt x="4239768" y="0"/>
                  </a:lnTo>
                  <a:lnTo>
                    <a:pt x="4239768" y="365760"/>
                  </a:lnTo>
                  <a:lnTo>
                    <a:pt x="5615940" y="365760"/>
                  </a:lnTo>
                  <a:lnTo>
                    <a:pt x="56159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64907" y="2279903"/>
              <a:ext cx="173735" cy="170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40624" y="2279903"/>
              <a:ext cx="173735" cy="170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48956" y="2279903"/>
              <a:ext cx="173735" cy="1706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1848" y="2182367"/>
              <a:ext cx="1539240" cy="365760"/>
            </a:xfrm>
            <a:custGeom>
              <a:avLst/>
              <a:gdLst/>
              <a:ahLst/>
              <a:cxnLst/>
              <a:rect l="l" t="t" r="r" b="b"/>
              <a:pathLst>
                <a:path w="1539240" h="365760">
                  <a:moveTo>
                    <a:pt x="1539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39240" y="36576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022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0325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40480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4" h="365760">
                  <a:moveTo>
                    <a:pt x="25298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4" y="365760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9653" y="210083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12452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5" h="365760">
                  <a:moveTo>
                    <a:pt x="2529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3" y="3657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14738" y="2126741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2696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92696" y="2380202"/>
              <a:ext cx="601345" cy="622935"/>
            </a:xfrm>
            <a:custGeom>
              <a:avLst/>
              <a:gdLst/>
              <a:ahLst/>
              <a:cxnLst/>
              <a:rect l="l" t="t" r="r" b="b"/>
              <a:pathLst>
                <a:path w="601345" h="622935">
                  <a:moveTo>
                    <a:pt x="0" y="622553"/>
                  </a:moveTo>
                  <a:lnTo>
                    <a:pt x="124980" y="622553"/>
                  </a:lnTo>
                  <a:lnTo>
                    <a:pt x="600824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04632" y="3509010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04632" y="2466454"/>
              <a:ext cx="920115" cy="1120140"/>
            </a:xfrm>
            <a:custGeom>
              <a:avLst/>
              <a:gdLst/>
              <a:ahLst/>
              <a:cxnLst/>
              <a:rect l="l" t="t" r="r" b="b"/>
              <a:pathLst>
                <a:path w="920114" h="1120139">
                  <a:moveTo>
                    <a:pt x="0" y="1119708"/>
                  </a:moveTo>
                  <a:lnTo>
                    <a:pt x="124980" y="1119708"/>
                  </a:lnTo>
                  <a:lnTo>
                    <a:pt x="919657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28959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228959" y="2380203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3"/>
                  </a:moveTo>
                  <a:lnTo>
                    <a:pt x="125107" y="622553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65125" y="137693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065125" y="1454085"/>
              <a:ext cx="800735" cy="761365"/>
            </a:xfrm>
            <a:custGeom>
              <a:avLst/>
              <a:gdLst/>
              <a:ahLst/>
              <a:cxnLst/>
              <a:rect l="l" t="t" r="r" b="b"/>
              <a:pathLst>
                <a:path w="800734" h="761364">
                  <a:moveTo>
                    <a:pt x="0" y="0"/>
                  </a:moveTo>
                  <a:lnTo>
                    <a:pt x="202323" y="0"/>
                  </a:lnTo>
                  <a:lnTo>
                    <a:pt x="800620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8117" y="2925317"/>
            <a:ext cx="149987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0053" y="3509009"/>
            <a:ext cx="149987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2730" y="2925317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35090" y="1376933"/>
            <a:ext cx="24282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973970"/>
            <a:ext cx="352425" cy="40005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655" y="3576938"/>
            <a:ext cx="327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755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28257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479" y="6117335"/>
            <a:ext cx="2417445" cy="538480"/>
          </a:xfrm>
          <a:custGeom>
            <a:avLst/>
            <a:gdLst/>
            <a:ahLst/>
            <a:cxnLst/>
            <a:rect l="l" t="t" r="r" b="b"/>
            <a:pathLst>
              <a:path w="2417445" h="538479">
                <a:moveTo>
                  <a:pt x="2148078" y="0"/>
                </a:moveTo>
                <a:lnTo>
                  <a:pt x="2148078" y="134492"/>
                </a:lnTo>
                <a:lnTo>
                  <a:pt x="0" y="134492"/>
                </a:lnTo>
                <a:lnTo>
                  <a:pt x="0" y="403478"/>
                </a:lnTo>
                <a:lnTo>
                  <a:pt x="2148078" y="403478"/>
                </a:lnTo>
                <a:lnTo>
                  <a:pt x="2148078" y="537972"/>
                </a:lnTo>
                <a:lnTo>
                  <a:pt x="2417064" y="268985"/>
                </a:lnTo>
                <a:lnTo>
                  <a:pt x="21480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081266" y="1372361"/>
            <a:ext cx="4057015" cy="4306570"/>
            <a:chOff x="3081266" y="1372361"/>
            <a:chExt cx="4057015" cy="4306570"/>
          </a:xfrm>
        </p:grpSpPr>
        <p:sp>
          <p:nvSpPr>
            <p:cNvPr id="11" name="object 11"/>
            <p:cNvSpPr/>
            <p:nvPr/>
          </p:nvSpPr>
          <p:spPr>
            <a:xfrm>
              <a:off x="4198620" y="2180843"/>
              <a:ext cx="2032000" cy="3497579"/>
            </a:xfrm>
            <a:custGeom>
              <a:avLst/>
              <a:gdLst/>
              <a:ahLst/>
              <a:cxnLst/>
              <a:rect l="l" t="t" r="r" b="b"/>
              <a:pathLst>
                <a:path w="2032000" h="3497579">
                  <a:moveTo>
                    <a:pt x="1162812" y="682752"/>
                  </a:moveTo>
                  <a:lnTo>
                    <a:pt x="0" y="682752"/>
                  </a:lnTo>
                  <a:lnTo>
                    <a:pt x="0" y="1048524"/>
                  </a:lnTo>
                  <a:lnTo>
                    <a:pt x="1162812" y="1048524"/>
                  </a:lnTo>
                  <a:lnTo>
                    <a:pt x="1162812" y="682752"/>
                  </a:lnTo>
                  <a:close/>
                </a:path>
                <a:path w="2032000" h="3497579">
                  <a:moveTo>
                    <a:pt x="1287780" y="1293876"/>
                  </a:moveTo>
                  <a:lnTo>
                    <a:pt x="124968" y="1293876"/>
                  </a:lnTo>
                  <a:lnTo>
                    <a:pt x="124968" y="1659648"/>
                  </a:lnTo>
                  <a:lnTo>
                    <a:pt x="1287780" y="1659648"/>
                  </a:lnTo>
                  <a:lnTo>
                    <a:pt x="1287780" y="1293876"/>
                  </a:lnTo>
                  <a:close/>
                </a:path>
                <a:path w="2032000" h="3497579">
                  <a:moveTo>
                    <a:pt x="1653527" y="3131820"/>
                  </a:moveTo>
                  <a:lnTo>
                    <a:pt x="499872" y="3131820"/>
                  </a:lnTo>
                  <a:lnTo>
                    <a:pt x="499872" y="3497580"/>
                  </a:lnTo>
                  <a:lnTo>
                    <a:pt x="1653527" y="3497580"/>
                  </a:lnTo>
                  <a:lnTo>
                    <a:pt x="1653527" y="3131820"/>
                  </a:lnTo>
                  <a:close/>
                </a:path>
                <a:path w="2032000" h="3497579">
                  <a:moveTo>
                    <a:pt x="2031492" y="0"/>
                  </a:moveTo>
                  <a:lnTo>
                    <a:pt x="1653540" y="0"/>
                  </a:lnTo>
                  <a:lnTo>
                    <a:pt x="1653540" y="365772"/>
                  </a:lnTo>
                  <a:lnTo>
                    <a:pt x="2031492" y="36577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9382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24350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3966972"/>
              <a:ext cx="173736" cy="1706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4843271"/>
              <a:ext cx="173736" cy="1722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0" y="4404360"/>
              <a:ext cx="173736" cy="172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40480" y="2180843"/>
              <a:ext cx="376555" cy="366395"/>
            </a:xfrm>
            <a:custGeom>
              <a:avLst/>
              <a:gdLst/>
              <a:ahLst/>
              <a:cxnLst/>
              <a:rect l="l" t="t" r="r" b="b"/>
              <a:pathLst>
                <a:path w="376554" h="366394">
                  <a:moveTo>
                    <a:pt x="376428" y="0"/>
                  </a:move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8797" y="210997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15384" y="2180843"/>
              <a:ext cx="1633855" cy="366395"/>
            </a:xfrm>
            <a:custGeom>
              <a:avLst/>
              <a:gdLst/>
              <a:ahLst/>
              <a:cxnLst/>
              <a:rect l="l" t="t" r="r" b="b"/>
              <a:pathLst>
                <a:path w="1633854" h="366394">
                  <a:moveTo>
                    <a:pt x="1633728" y="0"/>
                  </a:moveTo>
                  <a:lnTo>
                    <a:pt x="504444" y="0"/>
                  </a:lnTo>
                  <a:lnTo>
                    <a:pt x="121920" y="0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18872" y="365772"/>
                  </a:lnTo>
                  <a:lnTo>
                    <a:pt x="121920" y="365772"/>
                  </a:lnTo>
                  <a:lnTo>
                    <a:pt x="504444" y="365772"/>
                  </a:lnTo>
                  <a:lnTo>
                    <a:pt x="1633728" y="365772"/>
                  </a:lnTo>
                  <a:lnTo>
                    <a:pt x="16337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35623" y="3597401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35623" y="3052286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4"/>
                  </a:moveTo>
                  <a:lnTo>
                    <a:pt x="125107" y="622554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84975" y="4269485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84975" y="3726383"/>
              <a:ext cx="569595" cy="620395"/>
            </a:xfrm>
            <a:custGeom>
              <a:avLst/>
              <a:gdLst/>
              <a:ahLst/>
              <a:cxnLst/>
              <a:rect l="l" t="t" r="r" b="b"/>
              <a:pathLst>
                <a:path w="569595" h="620395">
                  <a:moveTo>
                    <a:pt x="0" y="620255"/>
                  </a:moveTo>
                  <a:lnTo>
                    <a:pt x="125107" y="620255"/>
                  </a:lnTo>
                  <a:lnTo>
                    <a:pt x="569506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18147" y="5083302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18147" y="5160740"/>
              <a:ext cx="665480" cy="273685"/>
            </a:xfrm>
            <a:custGeom>
              <a:avLst/>
              <a:gdLst/>
              <a:ahLst/>
              <a:cxnLst/>
              <a:rect l="l" t="t" r="r" b="b"/>
              <a:pathLst>
                <a:path w="665479" h="273685">
                  <a:moveTo>
                    <a:pt x="0" y="0"/>
                  </a:moveTo>
                  <a:lnTo>
                    <a:pt x="125107" y="0"/>
                  </a:lnTo>
                  <a:lnTo>
                    <a:pt x="665264" y="27339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25215" y="257327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7341" y="2359597"/>
              <a:ext cx="977900" cy="290830"/>
            </a:xfrm>
            <a:custGeom>
              <a:avLst/>
              <a:gdLst/>
              <a:ahLst/>
              <a:cxnLst/>
              <a:rect l="l" t="t" r="r" b="b"/>
              <a:pathLst>
                <a:path w="977900" h="290830">
                  <a:moveTo>
                    <a:pt x="977874" y="290829"/>
                  </a:moveTo>
                  <a:lnTo>
                    <a:pt x="776439" y="29082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09394" y="35974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8745" y="4269485"/>
            <a:ext cx="15011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1917" y="50833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6630" y="2573273"/>
            <a:ext cx="2417445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370105"/>
            <a:ext cx="538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Multithreading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an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explicit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choice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735866"/>
            <a:ext cx="600964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handoff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14143"/>
            <a:ext cx="6782434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Simplified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322" y="2842287"/>
            <a:ext cx="33134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815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072924"/>
            <a:ext cx="460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Limited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abstraction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438683"/>
            <a:ext cx="6774815" cy="4307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Terminates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110" y="2842287"/>
            <a:ext cx="34880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345" marR="5080" indent="-84328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3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Runnable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629412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464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882" y="2567966"/>
            <a:ext cx="26263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369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6215" y="519066"/>
            <a:ext cx="691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dirty="0"/>
              <a:t>with</a:t>
            </a:r>
            <a:r>
              <a:rPr spc="-210" dirty="0"/>
              <a:t> </a:t>
            </a:r>
            <a:r>
              <a:rPr spc="-30" dirty="0"/>
              <a:t>Threading</a:t>
            </a:r>
            <a:r>
              <a:rPr spc="-20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132936"/>
            <a:ext cx="4288790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807720" indent="-111760">
              <a:lnSpc>
                <a:spcPct val="138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2400" spc="-15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	</a:t>
            </a:r>
            <a:r>
              <a:rPr sz="2400" spc="-75" baseline="-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-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implements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String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 marR="58420">
              <a:lnSpc>
                <a:spcPct val="163000"/>
              </a:lnSpc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thread.start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352550"/>
            <a:ext cx="3581400" cy="4406900"/>
            <a:chOff x="3840479" y="1352550"/>
            <a:chExt cx="3581400" cy="4406900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748665" cy="2814955"/>
            </a:xfrm>
            <a:custGeom>
              <a:avLst/>
              <a:gdLst/>
              <a:ahLst/>
              <a:cxnLst/>
              <a:rect l="l" t="t" r="r" b="b"/>
              <a:pathLst>
                <a:path w="748664" h="2814954">
                  <a:moveTo>
                    <a:pt x="745236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745236" y="2814828"/>
                  </a:lnTo>
                  <a:lnTo>
                    <a:pt x="745236" y="2449068"/>
                  </a:lnTo>
                  <a:close/>
                </a:path>
                <a:path w="748664" h="2814954">
                  <a:moveTo>
                    <a:pt x="745236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745236" y="365772"/>
                  </a:lnTo>
                  <a:lnTo>
                    <a:pt x="745236" y="0"/>
                  </a:lnTo>
                  <a:close/>
                </a:path>
                <a:path w="748664" h="2814954">
                  <a:moveTo>
                    <a:pt x="748284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748284" y="976896"/>
                  </a:lnTo>
                  <a:lnTo>
                    <a:pt x="748284" y="61112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77795"/>
              <a:ext cx="1103630" cy="368935"/>
            </a:xfrm>
            <a:custGeom>
              <a:avLst/>
              <a:gdLst/>
              <a:ahLst/>
              <a:cxnLst/>
              <a:rect l="l" t="t" r="r" b="b"/>
              <a:pathLst>
                <a:path w="1103629" h="368935">
                  <a:moveTo>
                    <a:pt x="1103376" y="0"/>
                  </a:moveTo>
                  <a:lnTo>
                    <a:pt x="874776" y="0"/>
                  </a:lnTo>
                  <a:lnTo>
                    <a:pt x="874776" y="3048"/>
                  </a:lnTo>
                  <a:lnTo>
                    <a:pt x="496824" y="3048"/>
                  </a:lnTo>
                  <a:lnTo>
                    <a:pt x="0" y="3048"/>
                  </a:lnTo>
                  <a:lnTo>
                    <a:pt x="0" y="368820"/>
                  </a:lnTo>
                  <a:lnTo>
                    <a:pt x="879348" y="368820"/>
                  </a:lnTo>
                  <a:lnTo>
                    <a:pt x="879348" y="365772"/>
                  </a:lnTo>
                  <a:lnTo>
                    <a:pt x="1103376" y="365772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08679" y="1352550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h="670560">
                  <a:moveTo>
                    <a:pt x="0" y="0"/>
                  </a:moveTo>
                  <a:lnTo>
                    <a:pt x="0" y="6705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1531" y="1478279"/>
              <a:ext cx="2477770" cy="806450"/>
            </a:xfrm>
            <a:custGeom>
              <a:avLst/>
              <a:gdLst/>
              <a:ahLst/>
              <a:cxnLst/>
              <a:rect l="l" t="t" r="r" b="b"/>
              <a:pathLst>
                <a:path w="2477770" h="806450">
                  <a:moveTo>
                    <a:pt x="2477147" y="0"/>
                  </a:moveTo>
                  <a:lnTo>
                    <a:pt x="2275713" y="0"/>
                  </a:lnTo>
                  <a:lnTo>
                    <a:pt x="0" y="806272"/>
                  </a:lnTo>
                </a:path>
              </a:pathLst>
            </a:custGeom>
            <a:ln w="25907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3856" y="2819399"/>
              <a:ext cx="1167765" cy="2940050"/>
            </a:xfrm>
            <a:custGeom>
              <a:avLst/>
              <a:gdLst/>
              <a:ahLst/>
              <a:cxnLst/>
              <a:rect l="l" t="t" r="r" b="b"/>
              <a:pathLst>
                <a:path w="1167764" h="2940050">
                  <a:moveTo>
                    <a:pt x="1164336" y="2471928"/>
                  </a:moveTo>
                  <a:lnTo>
                    <a:pt x="0" y="2471928"/>
                  </a:lnTo>
                  <a:lnTo>
                    <a:pt x="0" y="2939796"/>
                  </a:lnTo>
                  <a:lnTo>
                    <a:pt x="1164336" y="2939796"/>
                  </a:lnTo>
                  <a:lnTo>
                    <a:pt x="1164336" y="2471928"/>
                  </a:lnTo>
                  <a:close/>
                </a:path>
                <a:path w="1167764" h="2940050">
                  <a:moveTo>
                    <a:pt x="1164336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1164336" y="469392"/>
                  </a:lnTo>
                  <a:lnTo>
                    <a:pt x="1164336" y="0"/>
                  </a:lnTo>
                  <a:close/>
                </a:path>
                <a:path w="1167764" h="2940050">
                  <a:moveTo>
                    <a:pt x="1167384" y="638556"/>
                  </a:moveTo>
                  <a:lnTo>
                    <a:pt x="3048" y="638556"/>
                  </a:lnTo>
                  <a:lnTo>
                    <a:pt x="3048" y="1106424"/>
                  </a:lnTo>
                  <a:lnTo>
                    <a:pt x="1167384" y="1106424"/>
                  </a:lnTo>
                  <a:lnTo>
                    <a:pt x="1167384" y="638556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10093" y="1352550"/>
            <a:ext cx="2417445" cy="6705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24510" marR="445770" indent="-74930">
              <a:lnSpc>
                <a:spcPct val="100000"/>
              </a:lnSpc>
              <a:spcBef>
                <a:spcPts val="15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 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4803" y="1332590"/>
            <a:ext cx="5419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90" dirty="0">
                <a:solidFill>
                  <a:srgbClr val="F05A28"/>
                </a:solidFill>
              </a:rPr>
              <a:t>vs.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multithreading</a:t>
            </a:r>
            <a:endParaRPr sz="2400"/>
          </a:p>
          <a:p>
            <a:pPr marL="12700" marR="11283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foundation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types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pools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4803" y="3115670"/>
            <a:ext cx="59524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115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276350"/>
            <a:ext cx="3362325" cy="4402455"/>
            <a:chOff x="3840479" y="1276350"/>
            <a:chExt cx="3362325" cy="4402455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1653539" cy="2814955"/>
            </a:xfrm>
            <a:custGeom>
              <a:avLst/>
              <a:gdLst/>
              <a:ahLst/>
              <a:cxnLst/>
              <a:rect l="l" t="t" r="r" b="b"/>
              <a:pathLst>
                <a:path w="1653539" h="2814954">
                  <a:moveTo>
                    <a:pt x="1162812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1162812" y="365772"/>
                  </a:lnTo>
                  <a:lnTo>
                    <a:pt x="1162812" y="0"/>
                  </a:lnTo>
                  <a:close/>
                </a:path>
                <a:path w="1653539" h="2814954">
                  <a:moveTo>
                    <a:pt x="1287780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1287780" y="976896"/>
                  </a:lnTo>
                  <a:lnTo>
                    <a:pt x="1287780" y="611124"/>
                  </a:lnTo>
                  <a:close/>
                </a:path>
                <a:path w="1653539" h="2814954">
                  <a:moveTo>
                    <a:pt x="1653527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1653527" y="2814828"/>
                  </a:lnTo>
                  <a:lnTo>
                    <a:pt x="1653527" y="244906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80843"/>
              <a:ext cx="2390140" cy="366395"/>
            </a:xfrm>
            <a:custGeom>
              <a:avLst/>
              <a:gdLst/>
              <a:ahLst/>
              <a:cxnLst/>
              <a:rect l="l" t="t" r="r" b="b"/>
              <a:pathLst>
                <a:path w="2390140" h="366394">
                  <a:moveTo>
                    <a:pt x="2008632" y="0"/>
                  </a:moveTo>
                  <a:lnTo>
                    <a:pt x="200863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008632" y="365772"/>
                  </a:lnTo>
                  <a:lnTo>
                    <a:pt x="2008632" y="0"/>
                  </a:lnTo>
                  <a:close/>
                </a:path>
                <a:path w="2390140" h="366394">
                  <a:moveTo>
                    <a:pt x="2389632" y="0"/>
                  </a:moveTo>
                  <a:lnTo>
                    <a:pt x="2011680" y="0"/>
                  </a:lnTo>
                  <a:lnTo>
                    <a:pt x="2011680" y="365772"/>
                  </a:lnTo>
                  <a:lnTo>
                    <a:pt x="2389632" y="365772"/>
                  </a:lnTo>
                  <a:lnTo>
                    <a:pt x="238963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89223" y="127635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52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9830" y="1446086"/>
              <a:ext cx="1339850" cy="988060"/>
            </a:xfrm>
            <a:custGeom>
              <a:avLst/>
              <a:gdLst/>
              <a:ahLst/>
              <a:cxnLst/>
              <a:rect l="l" t="t" r="r" b="b"/>
              <a:pathLst>
                <a:path w="1339850" h="988060">
                  <a:moveTo>
                    <a:pt x="1339392" y="0"/>
                  </a:moveTo>
                  <a:lnTo>
                    <a:pt x="1137958" y="0"/>
                  </a:lnTo>
                  <a:lnTo>
                    <a:pt x="0" y="988009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90638" y="1276350"/>
            <a:ext cx="2417445" cy="90551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9875" marR="266700" algn="ctr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waits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004493"/>
            <a:ext cx="4794250" cy="2814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67691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6101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004493"/>
            <a:ext cx="482219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47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667283"/>
            <a:ext cx="390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Value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2109244"/>
            <a:ext cx="5437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 control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0834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efficiently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misused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314" y="2567966"/>
            <a:ext cx="29775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39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420495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551205"/>
            <a:ext cx="3744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2916966"/>
            <a:ext cx="58350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030" marR="5080" algn="r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Abstracting</a:t>
            </a:r>
            <a:endParaRPr spc="35" dirty="0"/>
          </a:p>
          <a:p>
            <a:pPr marL="760730" marR="20320" indent="1363345" algn="r">
              <a:lnSpc>
                <a:spcPct val="100000"/>
              </a:lnSpc>
            </a:pPr>
            <a:r>
              <a:rPr spc="30" dirty="0"/>
              <a:t>T</a:t>
            </a:r>
            <a:r>
              <a:rPr spc="-75" dirty="0"/>
              <a:t>h</a:t>
            </a:r>
            <a:r>
              <a:rPr spc="-185" dirty="0"/>
              <a:t>r</a:t>
            </a:r>
            <a:r>
              <a:rPr spc="-10" dirty="0"/>
              <a:t>ead  </a:t>
            </a:r>
            <a:r>
              <a:rPr spc="-35" dirty="0"/>
              <a:t>Ma</a:t>
            </a:r>
            <a:r>
              <a:rPr spc="-25" dirty="0"/>
              <a:t>n</a:t>
            </a:r>
            <a:r>
              <a:rPr spc="10" dirty="0"/>
              <a:t>a</a:t>
            </a:r>
            <a:r>
              <a:rPr spc="15" dirty="0"/>
              <a:t>g</a:t>
            </a:r>
            <a:r>
              <a:rPr spc="-70" dirty="0"/>
              <a:t>eme</a:t>
            </a:r>
            <a:r>
              <a:rPr spc="-55" dirty="0"/>
              <a:t>n</a:t>
            </a:r>
            <a:r>
              <a:rPr spc="15" dirty="0"/>
              <a:t>t  </a:t>
            </a:r>
            <a:r>
              <a:rPr dirty="0"/>
              <a:t>with</a:t>
            </a:r>
            <a:r>
              <a:rPr spc="-22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888451" y="4213886"/>
            <a:ext cx="125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ool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3952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r>
              <a:rPr sz="2400" spc="-27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</a:t>
            </a:r>
            <a:r>
              <a:rPr sz="2400" spc="-35" dirty="0">
                <a:solidFill>
                  <a:srgbClr val="F05A28"/>
                </a:solidFill>
              </a:rPr>
              <a:t>n</a:t>
            </a:r>
            <a:r>
              <a:rPr sz="2400" spc="-5" dirty="0">
                <a:solidFill>
                  <a:srgbClr val="F05A28"/>
                </a:solidFill>
              </a:rPr>
              <a:t>t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r>
              <a:rPr sz="2400" spc="-35" dirty="0">
                <a:solidFill>
                  <a:srgbClr val="F05A28"/>
                </a:solidFill>
              </a:rPr>
              <a:t>r</a:t>
            </a:r>
            <a:r>
              <a:rPr sz="2400" spc="-35" dirty="0">
                <a:solidFill>
                  <a:srgbClr val="F05A28"/>
                </a:solidFill>
              </a:rPr>
              <a:t>f</a:t>
            </a:r>
            <a:r>
              <a:rPr sz="2400" spc="10" dirty="0">
                <a:solidFill>
                  <a:srgbClr val="F05A28"/>
                </a:solidFill>
              </a:rPr>
              <a:t>a</a:t>
            </a:r>
            <a:r>
              <a:rPr sz="2400" spc="30" dirty="0">
                <a:solidFill>
                  <a:srgbClr val="F05A28"/>
                </a:solidFill>
              </a:rPr>
              <a:t>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8096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submit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597852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Dynamically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schedule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8342" y="2842287"/>
            <a:ext cx="2757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Pool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7305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1608253"/>
            <a:ext cx="482219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1608253"/>
            <a:ext cx="4955540" cy="4399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newFixedThreadPool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3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62293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awaitTermination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(60,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TimeUnit.SECONDS);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6863" y="519066"/>
            <a:ext cx="721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80" dirty="0"/>
              <a:t>Adder</a:t>
            </a:r>
            <a:r>
              <a:rPr spc="-204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40" dirty="0"/>
              <a:t>Thread</a:t>
            </a:r>
            <a:r>
              <a:rPr spc="-195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4511" y="519066"/>
            <a:ext cx="623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9" dirty="0"/>
              <a:t> </a:t>
            </a:r>
            <a:r>
              <a:rPr spc="-85" dirty="0"/>
              <a:t>in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40" dirty="0"/>
              <a:t>Thread</a:t>
            </a:r>
            <a:r>
              <a:rPr spc="-220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5" name="object 5"/>
          <p:cNvSpPr/>
          <p:nvPr/>
        </p:nvSpPr>
        <p:spPr>
          <a:xfrm>
            <a:off x="3840480" y="2182367"/>
            <a:ext cx="3325495" cy="365760"/>
          </a:xfrm>
          <a:custGeom>
            <a:avLst/>
            <a:gdLst/>
            <a:ahLst/>
            <a:cxnLst/>
            <a:rect l="l" t="t" r="r" b="b"/>
            <a:pathLst>
              <a:path w="3325495" h="365760">
                <a:moveTo>
                  <a:pt x="252984" y="0"/>
                </a:moveTo>
                <a:lnTo>
                  <a:pt x="0" y="0"/>
                </a:lnTo>
                <a:lnTo>
                  <a:pt x="0" y="365760"/>
                </a:lnTo>
                <a:lnTo>
                  <a:pt x="252984" y="365760"/>
                </a:lnTo>
                <a:lnTo>
                  <a:pt x="252984" y="0"/>
                </a:lnTo>
                <a:close/>
              </a:path>
              <a:path w="3325495" h="365760">
                <a:moveTo>
                  <a:pt x="3325368" y="0"/>
                </a:moveTo>
                <a:lnTo>
                  <a:pt x="560832" y="0"/>
                </a:lnTo>
                <a:lnTo>
                  <a:pt x="560832" y="365760"/>
                </a:lnTo>
                <a:lnTo>
                  <a:pt x="3325368" y="365760"/>
                </a:lnTo>
                <a:lnTo>
                  <a:pt x="33253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54935" y="3169920"/>
          <a:ext cx="1453515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/>
              </a:tblGrid>
              <a:tr h="350520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file1.txt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file2.txt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file3.txt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file4.txt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file5.txt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996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file6.txt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787588" y="2900104"/>
            <a:ext cx="5491480" cy="2653665"/>
            <a:chOff x="1787588" y="2900104"/>
            <a:chExt cx="5491480" cy="2653665"/>
          </a:xfrm>
        </p:grpSpPr>
        <p:sp>
          <p:nvSpPr>
            <p:cNvPr id="8" name="object 8"/>
            <p:cNvSpPr/>
            <p:nvPr/>
          </p:nvSpPr>
          <p:spPr>
            <a:xfrm>
              <a:off x="4084320" y="3374135"/>
              <a:ext cx="2773680" cy="366395"/>
            </a:xfrm>
            <a:custGeom>
              <a:avLst/>
              <a:gdLst/>
              <a:ahLst/>
              <a:cxnLst/>
              <a:rect l="l" t="t" r="r" b="b"/>
              <a:pathLst>
                <a:path w="2773679" h="366395">
                  <a:moveTo>
                    <a:pt x="2773680" y="0"/>
                  </a:moveTo>
                  <a:lnTo>
                    <a:pt x="154381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543812" y="365772"/>
                  </a:lnTo>
                  <a:lnTo>
                    <a:pt x="2773680" y="365772"/>
                  </a:lnTo>
                  <a:lnTo>
                    <a:pt x="277368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34990" y="330631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0144" y="3883151"/>
              <a:ext cx="2966085" cy="913130"/>
            </a:xfrm>
            <a:custGeom>
              <a:avLst/>
              <a:gdLst/>
              <a:ahLst/>
              <a:cxnLst/>
              <a:rect l="l" t="t" r="r" b="b"/>
              <a:pathLst>
                <a:path w="2966084" h="913129">
                  <a:moveTo>
                    <a:pt x="236829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368296" y="365760"/>
                  </a:lnTo>
                  <a:lnTo>
                    <a:pt x="2368296" y="0"/>
                  </a:lnTo>
                  <a:close/>
                </a:path>
                <a:path w="2966084" h="913129">
                  <a:moveTo>
                    <a:pt x="2965704" y="545592"/>
                  </a:moveTo>
                  <a:lnTo>
                    <a:pt x="2183892" y="545592"/>
                  </a:lnTo>
                  <a:lnTo>
                    <a:pt x="2183892" y="547116"/>
                  </a:lnTo>
                  <a:lnTo>
                    <a:pt x="1603248" y="547116"/>
                  </a:lnTo>
                  <a:lnTo>
                    <a:pt x="1603248" y="545592"/>
                  </a:lnTo>
                  <a:lnTo>
                    <a:pt x="147828" y="545592"/>
                  </a:lnTo>
                  <a:lnTo>
                    <a:pt x="147828" y="911352"/>
                  </a:lnTo>
                  <a:lnTo>
                    <a:pt x="1603248" y="911352"/>
                  </a:lnTo>
                  <a:lnTo>
                    <a:pt x="1603248" y="912888"/>
                  </a:lnTo>
                  <a:lnTo>
                    <a:pt x="2186927" y="912888"/>
                  </a:lnTo>
                  <a:lnTo>
                    <a:pt x="2186927" y="911352"/>
                  </a:lnTo>
                  <a:lnTo>
                    <a:pt x="2965704" y="911352"/>
                  </a:lnTo>
                  <a:lnTo>
                    <a:pt x="2965704" y="54559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80226" y="4359402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0606" y="2913122"/>
              <a:ext cx="5465445" cy="2627630"/>
            </a:xfrm>
            <a:custGeom>
              <a:avLst/>
              <a:gdLst/>
              <a:ahLst/>
              <a:cxnLst/>
              <a:rect l="l" t="t" r="r" b="b"/>
              <a:pathLst>
                <a:path w="5465445" h="2627629">
                  <a:moveTo>
                    <a:pt x="0" y="437908"/>
                  </a:moveTo>
                  <a:lnTo>
                    <a:pt x="2569" y="390194"/>
                  </a:lnTo>
                  <a:lnTo>
                    <a:pt x="10100" y="343968"/>
                  </a:lnTo>
                  <a:lnTo>
                    <a:pt x="22325" y="299497"/>
                  </a:lnTo>
                  <a:lnTo>
                    <a:pt x="38976" y="257048"/>
                  </a:lnTo>
                  <a:lnTo>
                    <a:pt x="59788" y="216889"/>
                  </a:lnTo>
                  <a:lnTo>
                    <a:pt x="84492" y="179287"/>
                  </a:lnTo>
                  <a:lnTo>
                    <a:pt x="112821" y="144508"/>
                  </a:lnTo>
                  <a:lnTo>
                    <a:pt x="144508" y="112821"/>
                  </a:lnTo>
                  <a:lnTo>
                    <a:pt x="179287" y="84492"/>
                  </a:lnTo>
                  <a:lnTo>
                    <a:pt x="216889" y="59788"/>
                  </a:lnTo>
                  <a:lnTo>
                    <a:pt x="257048" y="38976"/>
                  </a:lnTo>
                  <a:lnTo>
                    <a:pt x="299497" y="22325"/>
                  </a:lnTo>
                  <a:lnTo>
                    <a:pt x="343968" y="10100"/>
                  </a:lnTo>
                  <a:lnTo>
                    <a:pt x="390194" y="2569"/>
                  </a:lnTo>
                  <a:lnTo>
                    <a:pt x="437908" y="0"/>
                  </a:lnTo>
                  <a:lnTo>
                    <a:pt x="5027155" y="0"/>
                  </a:lnTo>
                  <a:lnTo>
                    <a:pt x="5074869" y="2569"/>
                  </a:lnTo>
                  <a:lnTo>
                    <a:pt x="5121095" y="10100"/>
                  </a:lnTo>
                  <a:lnTo>
                    <a:pt x="5165566" y="22325"/>
                  </a:lnTo>
                  <a:lnTo>
                    <a:pt x="5208015" y="38976"/>
                  </a:lnTo>
                  <a:lnTo>
                    <a:pt x="5248174" y="59788"/>
                  </a:lnTo>
                  <a:lnTo>
                    <a:pt x="5285776" y="84492"/>
                  </a:lnTo>
                  <a:lnTo>
                    <a:pt x="5320555" y="112821"/>
                  </a:lnTo>
                  <a:lnTo>
                    <a:pt x="5352242" y="144508"/>
                  </a:lnTo>
                  <a:lnTo>
                    <a:pt x="5380571" y="179287"/>
                  </a:lnTo>
                  <a:lnTo>
                    <a:pt x="5405275" y="216889"/>
                  </a:lnTo>
                  <a:lnTo>
                    <a:pt x="5426087" y="257048"/>
                  </a:lnTo>
                  <a:lnTo>
                    <a:pt x="5442738" y="299497"/>
                  </a:lnTo>
                  <a:lnTo>
                    <a:pt x="5454963" y="343968"/>
                  </a:lnTo>
                  <a:lnTo>
                    <a:pt x="5462494" y="390194"/>
                  </a:lnTo>
                  <a:lnTo>
                    <a:pt x="5465064" y="437908"/>
                  </a:lnTo>
                  <a:lnTo>
                    <a:pt x="5465064" y="2189480"/>
                  </a:lnTo>
                  <a:lnTo>
                    <a:pt x="5462494" y="2237194"/>
                  </a:lnTo>
                  <a:lnTo>
                    <a:pt x="5454963" y="2283419"/>
                  </a:lnTo>
                  <a:lnTo>
                    <a:pt x="5442738" y="2327890"/>
                  </a:lnTo>
                  <a:lnTo>
                    <a:pt x="5426087" y="2370337"/>
                  </a:lnTo>
                  <a:lnTo>
                    <a:pt x="5405275" y="2410495"/>
                  </a:lnTo>
                  <a:lnTo>
                    <a:pt x="5380571" y="2448096"/>
                  </a:lnTo>
                  <a:lnTo>
                    <a:pt x="5352242" y="2482874"/>
                  </a:lnTo>
                  <a:lnTo>
                    <a:pt x="5320555" y="2514560"/>
                  </a:lnTo>
                  <a:lnTo>
                    <a:pt x="5285776" y="2542888"/>
                  </a:lnTo>
                  <a:lnTo>
                    <a:pt x="5248174" y="2567590"/>
                  </a:lnTo>
                  <a:lnTo>
                    <a:pt x="5208015" y="2588401"/>
                  </a:lnTo>
                  <a:lnTo>
                    <a:pt x="5165566" y="2605052"/>
                  </a:lnTo>
                  <a:lnTo>
                    <a:pt x="5121095" y="2617276"/>
                  </a:lnTo>
                  <a:lnTo>
                    <a:pt x="5074869" y="2624806"/>
                  </a:lnTo>
                  <a:lnTo>
                    <a:pt x="5027155" y="2627376"/>
                  </a:lnTo>
                  <a:lnTo>
                    <a:pt x="437908" y="2627376"/>
                  </a:lnTo>
                  <a:lnTo>
                    <a:pt x="390194" y="2624806"/>
                  </a:lnTo>
                  <a:lnTo>
                    <a:pt x="343968" y="2617276"/>
                  </a:lnTo>
                  <a:lnTo>
                    <a:pt x="299497" y="2605052"/>
                  </a:lnTo>
                  <a:lnTo>
                    <a:pt x="257048" y="2588401"/>
                  </a:lnTo>
                  <a:lnTo>
                    <a:pt x="216889" y="2567590"/>
                  </a:lnTo>
                  <a:lnTo>
                    <a:pt x="179287" y="2542888"/>
                  </a:lnTo>
                  <a:lnTo>
                    <a:pt x="144508" y="2514560"/>
                  </a:lnTo>
                  <a:lnTo>
                    <a:pt x="112821" y="2482874"/>
                  </a:lnTo>
                  <a:lnTo>
                    <a:pt x="84492" y="2448096"/>
                  </a:lnTo>
                  <a:lnTo>
                    <a:pt x="59788" y="2410495"/>
                  </a:lnTo>
                  <a:lnTo>
                    <a:pt x="38976" y="2370337"/>
                  </a:lnTo>
                  <a:lnTo>
                    <a:pt x="22325" y="2327890"/>
                  </a:lnTo>
                  <a:lnTo>
                    <a:pt x="10100" y="2283419"/>
                  </a:lnTo>
                  <a:lnTo>
                    <a:pt x="2569" y="2237194"/>
                  </a:lnTo>
                  <a:lnTo>
                    <a:pt x="0" y="2189480"/>
                  </a:lnTo>
                  <a:lnTo>
                    <a:pt x="0" y="437908"/>
                  </a:lnTo>
                  <a:close/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919220" y="5189419"/>
            <a:ext cx="210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ExecutorService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50284" y="1576577"/>
            <a:ext cx="4881245" cy="3543300"/>
            <a:chOff x="3050284" y="1576577"/>
            <a:chExt cx="4881245" cy="3543300"/>
          </a:xfrm>
        </p:grpSpPr>
        <p:sp>
          <p:nvSpPr>
            <p:cNvPr id="15" name="object 15"/>
            <p:cNvSpPr/>
            <p:nvPr/>
          </p:nvSpPr>
          <p:spPr>
            <a:xfrm>
              <a:off x="3107514" y="2548889"/>
              <a:ext cx="1138555" cy="603250"/>
            </a:xfrm>
            <a:custGeom>
              <a:avLst/>
              <a:gdLst/>
              <a:ahLst/>
              <a:cxnLst/>
              <a:rect l="l" t="t" r="r" b="b"/>
              <a:pathLst>
                <a:path w="1138554" h="603250">
                  <a:moveTo>
                    <a:pt x="1138262" y="0"/>
                  </a:moveTo>
                  <a:lnTo>
                    <a:pt x="0" y="603097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50284" y="3111577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4" h="71119">
                  <a:moveTo>
                    <a:pt x="50482" y="0"/>
                  </a:moveTo>
                  <a:lnTo>
                    <a:pt x="0" y="70726"/>
                  </a:lnTo>
                  <a:lnTo>
                    <a:pt x="86880" y="68681"/>
                  </a:lnTo>
                  <a:lnTo>
                    <a:pt x="5048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1940" y="2182368"/>
              <a:ext cx="307975" cy="365760"/>
            </a:xfrm>
            <a:custGeom>
              <a:avLst/>
              <a:gdLst/>
              <a:ahLst/>
              <a:cxnLst/>
              <a:rect l="l" t="t" r="r" b="b"/>
              <a:pathLst>
                <a:path w="307975" h="365760">
                  <a:moveTo>
                    <a:pt x="30784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07848" y="365760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82162" y="3356610"/>
              <a:ext cx="442595" cy="177165"/>
            </a:xfrm>
            <a:custGeom>
              <a:avLst/>
              <a:gdLst/>
              <a:ahLst/>
              <a:cxnLst/>
              <a:rect l="l" t="t" r="r" b="b"/>
              <a:pathLst>
                <a:path w="442595" h="177164">
                  <a:moveTo>
                    <a:pt x="0" y="0"/>
                  </a:moveTo>
                  <a:lnTo>
                    <a:pt x="442455" y="17656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98180" y="3492276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28816" y="0"/>
                  </a:moveTo>
                  <a:lnTo>
                    <a:pt x="0" y="72186"/>
                  </a:lnTo>
                  <a:lnTo>
                    <a:pt x="86601" y="64909"/>
                  </a:lnTo>
                  <a:lnTo>
                    <a:pt x="28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82162" y="3708654"/>
              <a:ext cx="561975" cy="297815"/>
            </a:xfrm>
            <a:custGeom>
              <a:avLst/>
              <a:gdLst/>
              <a:ahLst/>
              <a:cxnLst/>
              <a:rect l="l" t="t" r="r" b="b"/>
              <a:pathLst>
                <a:path w="561975" h="297814">
                  <a:moveTo>
                    <a:pt x="0" y="0"/>
                  </a:moveTo>
                  <a:lnTo>
                    <a:pt x="561390" y="297192"/>
                  </a:lnTo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13917" y="3965431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5" h="71120">
                  <a:moveTo>
                    <a:pt x="36372" y="0"/>
                  </a:moveTo>
                  <a:lnTo>
                    <a:pt x="0" y="68694"/>
                  </a:lnTo>
                  <a:lnTo>
                    <a:pt x="86880" y="70713"/>
                  </a:lnTo>
                  <a:lnTo>
                    <a:pt x="36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82162" y="4057650"/>
              <a:ext cx="715010" cy="517525"/>
            </a:xfrm>
            <a:custGeom>
              <a:avLst/>
              <a:gdLst/>
              <a:ahLst/>
              <a:cxnLst/>
              <a:rect l="l" t="t" r="r" b="b"/>
              <a:pathLst>
                <a:path w="715010" h="517525">
                  <a:moveTo>
                    <a:pt x="0" y="0"/>
                  </a:moveTo>
                  <a:lnTo>
                    <a:pt x="715010" y="517067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63892" y="4535641"/>
              <a:ext cx="86360" cy="77470"/>
            </a:xfrm>
            <a:custGeom>
              <a:avLst/>
              <a:gdLst/>
              <a:ahLst/>
              <a:cxnLst/>
              <a:rect l="l" t="t" r="r" b="b"/>
              <a:pathLst>
                <a:path w="86360" h="77470">
                  <a:moveTo>
                    <a:pt x="45554" y="0"/>
                  </a:moveTo>
                  <a:lnTo>
                    <a:pt x="0" y="62979"/>
                  </a:lnTo>
                  <a:lnTo>
                    <a:pt x="85763" y="77038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82162" y="3582600"/>
              <a:ext cx="1986914" cy="824230"/>
            </a:xfrm>
            <a:custGeom>
              <a:avLst/>
              <a:gdLst/>
              <a:ahLst/>
              <a:cxnLst/>
              <a:rect l="l" t="t" r="r" b="b"/>
              <a:pathLst>
                <a:path w="1986914" h="824229">
                  <a:moveTo>
                    <a:pt x="0" y="824052"/>
                  </a:moveTo>
                  <a:lnTo>
                    <a:pt x="1986470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41778" y="3551665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0" y="0"/>
                  </a:moveTo>
                  <a:lnTo>
                    <a:pt x="29781" y="71793"/>
                  </a:lnTo>
                  <a:lnTo>
                    <a:pt x="86677" y="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82162" y="4618088"/>
              <a:ext cx="2157730" cy="139700"/>
            </a:xfrm>
            <a:custGeom>
              <a:avLst/>
              <a:gdLst/>
              <a:ahLst/>
              <a:cxnLst/>
              <a:rect l="l" t="t" r="r" b="b"/>
              <a:pathLst>
                <a:path w="2157729" h="139700">
                  <a:moveTo>
                    <a:pt x="0" y="139674"/>
                  </a:moveTo>
                  <a:lnTo>
                    <a:pt x="2157323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24037" y="4580157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5" h="78104">
                  <a:moveTo>
                    <a:pt x="0" y="0"/>
                  </a:moveTo>
                  <a:lnTo>
                    <a:pt x="5029" y="77558"/>
                  </a:lnTo>
                  <a:lnTo>
                    <a:pt x="80073" y="33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82162" y="4623642"/>
              <a:ext cx="2740025" cy="483234"/>
            </a:xfrm>
            <a:custGeom>
              <a:avLst/>
              <a:gdLst/>
              <a:ahLst/>
              <a:cxnLst/>
              <a:rect l="l" t="t" r="r" b="b"/>
              <a:pathLst>
                <a:path w="2740025" h="483235">
                  <a:moveTo>
                    <a:pt x="0" y="483158"/>
                  </a:moveTo>
                  <a:lnTo>
                    <a:pt x="2739415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02077" y="4587617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0" y="0"/>
                  </a:moveTo>
                  <a:lnTo>
                    <a:pt x="13500" y="76542"/>
                  </a:lnTo>
                  <a:lnTo>
                    <a:pt x="83286" y="24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52132" y="2173223"/>
              <a:ext cx="379730" cy="365760"/>
            </a:xfrm>
            <a:custGeom>
              <a:avLst/>
              <a:gdLst/>
              <a:ahLst/>
              <a:cxnLst/>
              <a:rect l="l" t="t" r="r" b="b"/>
              <a:pathLst>
                <a:path w="379729" h="365760">
                  <a:moveTo>
                    <a:pt x="37947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79475" y="36576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18331" y="1576577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74619" y="1657445"/>
              <a:ext cx="744220" cy="484505"/>
            </a:xfrm>
            <a:custGeom>
              <a:avLst/>
              <a:gdLst/>
              <a:ahLst/>
              <a:cxnLst/>
              <a:rect l="l" t="t" r="r" b="b"/>
              <a:pathLst>
                <a:path w="744220" h="484505">
                  <a:moveTo>
                    <a:pt x="743712" y="0"/>
                  </a:moveTo>
                  <a:lnTo>
                    <a:pt x="526148" y="0"/>
                  </a:lnTo>
                  <a:lnTo>
                    <a:pt x="0" y="484403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6660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804154" y="43639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135873" y="1576577"/>
            <a:ext cx="2611120" cy="4318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069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10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awaitTermination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656" y="1878699"/>
            <a:ext cx="2422945" cy="23238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4694" y="4469391"/>
            <a:ext cx="407797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11430" indent="906780">
              <a:lnSpc>
                <a:spcPct val="125000"/>
              </a:lnSpc>
              <a:spcBef>
                <a:spcPts val="100"/>
              </a:spcBef>
            </a:pPr>
            <a:r>
              <a:rPr sz="20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begin building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266" y="4469391"/>
            <a:ext cx="4803140" cy="170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Experienced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20955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enable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apply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existing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9015" y="1874663"/>
            <a:ext cx="2398031" cy="2332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4779" y="519066"/>
            <a:ext cx="855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Threading</a:t>
            </a:r>
            <a:r>
              <a:rPr spc="-215" dirty="0"/>
              <a:t> </a:t>
            </a:r>
            <a:r>
              <a:rPr spc="-15" dirty="0"/>
              <a:t>and</a:t>
            </a:r>
            <a:r>
              <a:rPr spc="-220" dirty="0"/>
              <a:t> </a:t>
            </a:r>
            <a:r>
              <a:rPr dirty="0"/>
              <a:t>Concurrency</a:t>
            </a:r>
            <a:r>
              <a:rPr spc="-225" dirty="0"/>
              <a:t> </a:t>
            </a:r>
            <a:r>
              <a:rPr spc="-35" dirty="0"/>
              <a:t>Coverage</a:t>
            </a:r>
            <a:endParaRPr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117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6794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program/application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83260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instructions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Utilizes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98" y="2842287"/>
            <a:ext cx="3667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3970" algn="r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Basics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934" y="519066"/>
            <a:ext cx="554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Single</a:t>
            </a:r>
            <a:r>
              <a:rPr spc="-215" dirty="0"/>
              <a:t> </a:t>
            </a:r>
            <a:r>
              <a:rPr spc="-20" dirty="0"/>
              <a:t>Threaded</a:t>
            </a:r>
            <a:r>
              <a:rPr spc="-220" dirty="0"/>
              <a:t> </a:t>
            </a:r>
            <a:r>
              <a:rPr dirty="0"/>
              <a:t>Process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808" y="6203340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53511" y="1632966"/>
            <a:ext cx="3858260" cy="5050155"/>
            <a:chOff x="2953511" y="1632966"/>
            <a:chExt cx="3858260" cy="5050155"/>
          </a:xfrm>
        </p:grpSpPr>
        <p:sp>
          <p:nvSpPr>
            <p:cNvPr id="12" name="object 12"/>
            <p:cNvSpPr/>
            <p:nvPr/>
          </p:nvSpPr>
          <p:spPr>
            <a:xfrm>
              <a:off x="6747509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4347" y="519066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Multithreading</a:t>
            </a:r>
            <a:endParaRPr spc="-3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0479" y="2174748"/>
          <a:ext cx="6207760" cy="202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1162684"/>
                <a:gridCol w="2219325"/>
                <a:gridCol w="2218690"/>
              </a:tblGrid>
              <a:tr h="365759">
                <a:tc gridSpan="2"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54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2000" spc="-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</a:tr>
              <a:tr h="752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2C2C2C"/>
                      </a:solidFill>
                      <a:prstDash val="solid"/>
                    </a:lnL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5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08320" y="4264152"/>
            <a:ext cx="36169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032" y="5376671"/>
            <a:ext cx="153797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205105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0859" y="6203307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7413" y="32169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570225" y="4187902"/>
            <a:ext cx="447040" cy="1188720"/>
            <a:chOff x="5570225" y="4187902"/>
            <a:chExt cx="447040" cy="1188720"/>
          </a:xfrm>
        </p:grpSpPr>
        <p:sp>
          <p:nvSpPr>
            <p:cNvPr id="14" name="object 14"/>
            <p:cNvSpPr/>
            <p:nvPr/>
          </p:nvSpPr>
          <p:spPr>
            <a:xfrm>
              <a:off x="5570225" y="418790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77890" y="4623054"/>
              <a:ext cx="0" cy="688975"/>
            </a:xfrm>
            <a:custGeom>
              <a:avLst/>
              <a:gdLst/>
              <a:ahLst/>
              <a:cxnLst/>
              <a:rect l="l" t="t" r="r" b="b"/>
              <a:pathLst>
                <a:path h="688975">
                  <a:moveTo>
                    <a:pt x="0" y="0"/>
                  </a:moveTo>
                  <a:lnTo>
                    <a:pt x="0" y="688670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39031" y="52987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1799" y="519066"/>
            <a:ext cx="290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80" dirty="0"/>
              <a:t>on</a:t>
            </a:r>
            <a:r>
              <a:rPr spc="60" dirty="0"/>
              <a:t>c</a:t>
            </a:r>
            <a:r>
              <a:rPr spc="-95" dirty="0"/>
              <a:t>ur</a:t>
            </a:r>
            <a:r>
              <a:rPr spc="-165" dirty="0"/>
              <a:t>r</a:t>
            </a:r>
            <a:r>
              <a:rPr spc="-50" dirty="0"/>
              <a:t>e</a:t>
            </a:r>
            <a:r>
              <a:rPr spc="55" dirty="0"/>
              <a:t>n</a:t>
            </a:r>
            <a:r>
              <a:rPr spc="25" dirty="0"/>
              <a:t>c</a:t>
            </a:r>
            <a:r>
              <a:rPr spc="-15" dirty="0"/>
              <a:t>y</a:t>
            </a:r>
            <a:endParaRPr spc="-1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5508" y="3293363"/>
            <a:ext cx="4779645" cy="1336675"/>
          </a:xfrm>
          <a:custGeom>
            <a:avLst/>
            <a:gdLst/>
            <a:ahLst/>
            <a:cxnLst/>
            <a:rect l="l" t="t" r="r" b="b"/>
            <a:pathLst>
              <a:path w="4779645" h="1336675">
                <a:moveTo>
                  <a:pt x="3383280" y="0"/>
                </a:moveTo>
                <a:lnTo>
                  <a:pt x="0" y="0"/>
                </a:lnTo>
                <a:lnTo>
                  <a:pt x="0" y="365760"/>
                </a:lnTo>
                <a:lnTo>
                  <a:pt x="3383280" y="365760"/>
                </a:lnTo>
                <a:lnTo>
                  <a:pt x="3383280" y="0"/>
                </a:lnTo>
                <a:close/>
              </a:path>
              <a:path w="4779645" h="1336675">
                <a:moveTo>
                  <a:pt x="4779264" y="970788"/>
                </a:moveTo>
                <a:lnTo>
                  <a:pt x="1162812" y="970788"/>
                </a:lnTo>
                <a:lnTo>
                  <a:pt x="1162812" y="1336548"/>
                </a:lnTo>
                <a:lnTo>
                  <a:pt x="4779264" y="1336548"/>
                </a:lnTo>
                <a:lnTo>
                  <a:pt x="4779264" y="97078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5508" y="3300546"/>
            <a:ext cx="4779645" cy="130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2407920">
              <a:lnSpc>
                <a:spcPct val="100000"/>
              </a:lnSpc>
              <a:spcBef>
                <a:spcPts val="22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71032" y="1619948"/>
            <a:ext cx="1537970" cy="5076190"/>
            <a:chOff x="5971032" y="1619948"/>
            <a:chExt cx="1537970" cy="5076190"/>
          </a:xfrm>
        </p:grpSpPr>
        <p:sp>
          <p:nvSpPr>
            <p:cNvPr id="13" name="object 13"/>
            <p:cNvSpPr/>
            <p:nvPr/>
          </p:nvSpPr>
          <p:spPr>
            <a:xfrm>
              <a:off x="5971032" y="5376671"/>
              <a:ext cx="1537970" cy="365760"/>
            </a:xfrm>
            <a:custGeom>
              <a:avLst/>
              <a:gdLst/>
              <a:ahLst/>
              <a:cxnLst/>
              <a:rect l="l" t="t" r="r" b="b"/>
              <a:pathLst>
                <a:path w="1537970" h="365760">
                  <a:moveTo>
                    <a:pt x="153771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37715" y="365759"/>
                  </a:lnTo>
                  <a:lnTo>
                    <a:pt x="15377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47510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20822" y="5383784"/>
            <a:ext cx="3488054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53511" y="2476498"/>
            <a:ext cx="3859529" cy="2966085"/>
            <a:chOff x="2953511" y="2476498"/>
            <a:chExt cx="3859529" cy="2966085"/>
          </a:xfrm>
        </p:grpSpPr>
        <p:sp>
          <p:nvSpPr>
            <p:cNvPr id="17" name="object 17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1455" y="3655313"/>
              <a:ext cx="3496310" cy="354965"/>
            </a:xfrm>
            <a:custGeom>
              <a:avLst/>
              <a:gdLst/>
              <a:ahLst/>
              <a:cxnLst/>
              <a:rect l="l" t="t" r="r" b="b"/>
              <a:pathLst>
                <a:path w="3496309" h="354964">
                  <a:moveTo>
                    <a:pt x="3496310" y="0"/>
                  </a:moveTo>
                  <a:lnTo>
                    <a:pt x="0" y="354406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6683" y="3944955"/>
              <a:ext cx="129539" cy="1295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995" y="3590543"/>
              <a:ext cx="129540" cy="1295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70684" y="4630673"/>
              <a:ext cx="3576320" cy="135255"/>
            </a:xfrm>
            <a:custGeom>
              <a:avLst/>
              <a:gdLst/>
              <a:ahLst/>
              <a:cxnLst/>
              <a:rect l="l" t="t" r="r" b="b"/>
              <a:pathLst>
                <a:path w="3576320" h="135254">
                  <a:moveTo>
                    <a:pt x="3576320" y="0"/>
                  </a:moveTo>
                  <a:lnTo>
                    <a:pt x="0" y="13524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910" y="4701153"/>
              <a:ext cx="129539" cy="1295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4" y="4565903"/>
              <a:ext cx="129540" cy="1295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70680" y="4766306"/>
              <a:ext cx="3569970" cy="611505"/>
            </a:xfrm>
            <a:custGeom>
              <a:avLst/>
              <a:gdLst/>
              <a:ahLst/>
              <a:cxnLst/>
              <a:rect l="l" t="t" r="r" b="b"/>
              <a:pathLst>
                <a:path w="3569970" h="611504">
                  <a:moveTo>
                    <a:pt x="3569970" y="61131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5911" y="4701533"/>
              <a:ext cx="129539" cy="1295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882" y="5312850"/>
              <a:ext cx="129540" cy="1295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652" y="1370105"/>
            <a:ext cx="554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Can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enable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more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complete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0" dirty="0">
                <a:solidFill>
                  <a:srgbClr val="F05A28"/>
                </a:solidFill>
              </a:rPr>
              <a:t>CPU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652" y="1735866"/>
            <a:ext cx="6779259" cy="37134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non-CPU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7655" marR="50165" lvl="1" indent="-28765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287655" algn="l"/>
                <a:tab pos="288290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storage,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networks,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508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288925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computers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matter?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reduce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perceived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wall-clock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22" y="2842287"/>
            <a:ext cx="3285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346633"/>
            <a:ext cx="7526655" cy="986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/*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assign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filenames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 member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fields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*/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1" y="2382998"/>
            <a:ext cx="17938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9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9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0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30" y="3419361"/>
            <a:ext cx="6788150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Files.newBufferedReader(Paths.get(inFile)))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45783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 marR="73660" indent="-111125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8151" y="519066"/>
            <a:ext cx="488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4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3357115" y="2454358"/>
            <a:ext cx="1878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6562</Words>
  <Application>WPS Presentation</Application>
  <PresentationFormat>On-screen Show (4:3)</PresentationFormat>
  <Paragraphs>417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Verdana</vt:lpstr>
      <vt:lpstr>Arial MT</vt:lpstr>
      <vt:lpstr>Times New Roman</vt:lpstr>
      <vt:lpstr>Ebrima</vt:lpstr>
      <vt:lpstr>Calibri</vt:lpstr>
      <vt:lpstr>Microsoft YaHei</vt:lpstr>
      <vt:lpstr>Arial Unicode MS</vt:lpstr>
      <vt:lpstr>Wingdings</vt:lpstr>
      <vt:lpstr>Office Theme</vt:lpstr>
      <vt:lpstr>Multithreading and Concurrency</vt:lpstr>
      <vt:lpstr>Threading foundation types  Thread pools</vt:lpstr>
      <vt:lpstr>Threading and Concurrency Coverage</vt:lpstr>
      <vt:lpstr>Process</vt:lpstr>
      <vt:lpstr>Single Threaded Process</vt:lpstr>
      <vt:lpstr>Multithreading</vt:lpstr>
      <vt:lpstr>Concurrency</vt:lpstr>
      <vt:lpstr>Can enable more complete CPU use</vt:lpstr>
      <vt:lpstr>A Simple Adder Class</vt:lpstr>
      <vt:lpstr>Using Simple Adder Class</vt:lpstr>
      <vt:lpstr>Processing on a Single Thread</vt:lpstr>
      <vt:lpstr>Processing on Multiple Threads</vt:lpstr>
      <vt:lpstr>Multithreading is an explicit choice</vt:lpstr>
      <vt:lpstr>Limited threading abstraction</vt:lpstr>
      <vt:lpstr>Runnable interface</vt:lpstr>
      <vt:lpstr>Adder with Threading Support</vt:lpstr>
      <vt:lpstr>Running Adder on Separate Threads</vt:lpstr>
      <vt:lpstr>Running Adder on Separate Threads</vt:lpstr>
      <vt:lpstr>Processing on Multiple Threads</vt:lpstr>
      <vt:lpstr>Processing on Multiple Threads</vt:lpstr>
      <vt:lpstr>Running Adder on Separate Threads</vt:lpstr>
      <vt:lpstr>Running Adder on Separate Threads</vt:lpstr>
      <vt:lpstr>Value of the Thread class</vt:lpstr>
      <vt:lpstr>Thread  Management  with Thread</vt:lpstr>
      <vt:lpstr>ExecutorService interface</vt:lpstr>
      <vt:lpstr>Running Adder on Separate Threads</vt:lpstr>
      <vt:lpstr>Running Adder in a Thread Pool</vt:lpstr>
      <vt:lpstr>Processing in a Thread Pool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 Sam</cp:lastModifiedBy>
  <cp:revision>7</cp:revision>
  <dcterms:created xsi:type="dcterms:W3CDTF">2021-10-06T17:52:00Z</dcterms:created>
  <dcterms:modified xsi:type="dcterms:W3CDTF">2021-10-08T05:37:23Z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2017-06-05T22:00:00Z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2021-10-06T22:00:00Z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1033-11.2.0.10323</vt:lpwstr>
  </property>
</Properties>
</file>