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7095" y="2279396"/>
            <a:ext cx="533780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78640" y="517651"/>
            <a:ext cx="88347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8081" y="2611628"/>
            <a:ext cx="11335836" cy="2019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41255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20" dirty="0">
                <a:solidFill>
                  <a:srgbClr val="171717"/>
                </a:solidFill>
              </a:rPr>
              <a:t>D</a:t>
            </a:r>
            <a:r>
              <a:rPr sz="4500" spc="-110" dirty="0">
                <a:solidFill>
                  <a:srgbClr val="171717"/>
                </a:solidFill>
              </a:rPr>
              <a:t>i</a:t>
            </a:r>
            <a:r>
              <a:rPr sz="4500" spc="-220" dirty="0">
                <a:solidFill>
                  <a:srgbClr val="171717"/>
                </a:solidFill>
              </a:rPr>
              <a:t>s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165" dirty="0">
                <a:solidFill>
                  <a:srgbClr val="171717"/>
                </a:solidFill>
              </a:rPr>
              <a:t>l</a:t>
            </a:r>
            <a:r>
              <a:rPr sz="4500" spc="-310" dirty="0">
                <a:solidFill>
                  <a:srgbClr val="171717"/>
                </a:solidFill>
              </a:rPr>
              <a:t>a</a:t>
            </a:r>
            <a:r>
              <a:rPr sz="4500" spc="-114" dirty="0">
                <a:solidFill>
                  <a:srgbClr val="171717"/>
                </a:solidFill>
              </a:rPr>
              <a:t>y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550" dirty="0">
                <a:solidFill>
                  <a:srgbClr val="171717"/>
                </a:solidFill>
              </a:rPr>
              <a:t>T</a:t>
            </a:r>
            <a:r>
              <a:rPr sz="4500" spc="-270" dirty="0">
                <a:solidFill>
                  <a:srgbClr val="171717"/>
                </a:solidFill>
              </a:rPr>
              <a:t>e</a:t>
            </a:r>
            <a:r>
              <a:rPr sz="4500" spc="-195" dirty="0">
                <a:solidFill>
                  <a:srgbClr val="171717"/>
                </a:solidFill>
              </a:rPr>
              <a:t>x</a:t>
            </a:r>
            <a:r>
              <a:rPr sz="4500" spc="40" dirty="0">
                <a:solidFill>
                  <a:srgbClr val="171717"/>
                </a:solidFill>
              </a:rPr>
              <a:t>t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4500" y="2980435"/>
            <a:ext cx="545528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Holdovers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early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days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basic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formatting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(bold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italics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e.g.)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947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F</a:t>
            </a:r>
            <a:r>
              <a:rPr spc="95" dirty="0"/>
              <a:t>o</a:t>
            </a:r>
            <a:r>
              <a:rPr spc="-215" dirty="0"/>
              <a:t>r</a:t>
            </a:r>
            <a:r>
              <a:rPr spc="-195" dirty="0"/>
              <a:t>m</a:t>
            </a:r>
            <a:r>
              <a:rPr spc="-235" dirty="0"/>
              <a:t>a</a:t>
            </a:r>
            <a:r>
              <a:rPr spc="-95" dirty="0"/>
              <a:t>tt</a:t>
            </a:r>
            <a:r>
              <a:rPr spc="-204" dirty="0"/>
              <a:t>i</a:t>
            </a:r>
            <a:r>
              <a:rPr spc="-185" dirty="0"/>
              <a:t>n</a:t>
            </a:r>
            <a:r>
              <a:rPr spc="130" dirty="0"/>
              <a:t>g</a:t>
            </a:r>
            <a:r>
              <a:rPr spc="-420" dirty="0"/>
              <a:t> </a:t>
            </a:r>
            <a:r>
              <a:rPr spc="20" dirty="0"/>
              <a:t>E</a:t>
            </a:r>
            <a:r>
              <a:rPr spc="-204" dirty="0"/>
              <a:t>l</a:t>
            </a:r>
            <a:r>
              <a:rPr spc="-160" dirty="0"/>
              <a:t>e</a:t>
            </a:r>
            <a:r>
              <a:rPr spc="-195" dirty="0"/>
              <a:t>m</a:t>
            </a:r>
            <a:r>
              <a:rPr spc="-160" dirty="0"/>
              <a:t>e</a:t>
            </a:r>
            <a:r>
              <a:rPr spc="-185" dirty="0"/>
              <a:t>n</a:t>
            </a:r>
            <a:r>
              <a:rPr spc="-95" dirty="0"/>
              <a:t>t</a:t>
            </a:r>
            <a:r>
              <a:rPr spc="-90" dirty="0"/>
              <a:t>s</a:t>
            </a:r>
            <a:endParaRPr spc="-9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0931" y="2053199"/>
            <a:ext cx="2273620" cy="273216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2445" y="1425955"/>
            <a:ext cx="10469245" cy="157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Our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cups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are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labeled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with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 indent="586105">
              <a:lnSpc>
                <a:spcPct val="159000"/>
              </a:lnSpc>
              <a:spcBef>
                <a:spcPts val="12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&lt;span class="important"&gt;Warning: Coffee is hot!&lt;/span&gt;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to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help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keep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you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safe.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4022852"/>
            <a:ext cx="2645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Styling</a:t>
            </a:r>
            <a:r>
              <a:rPr sz="36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Text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62842" y="5266711"/>
            <a:ext cx="7738828" cy="24874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5" y="831595"/>
            <a:ext cx="1303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&lt;style&gt;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445" y="1429003"/>
            <a:ext cx="353314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547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span.important</a:t>
            </a:r>
            <a:r>
              <a:rPr sz="24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662305" algn="ctr">
              <a:lnSpc>
                <a:spcPct val="100000"/>
              </a:lnSpc>
              <a:spcBef>
                <a:spcPts val="170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color:red;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&lt;/style&gt;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635" y="4022852"/>
            <a:ext cx="2645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Styling</a:t>
            </a:r>
            <a:r>
              <a:rPr sz="36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Text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77421" y="5426783"/>
            <a:ext cx="7149504" cy="22855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2981451"/>
            <a:ext cx="71843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Relating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meaning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language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logic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3" y="2087371"/>
            <a:ext cx="27057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4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2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800" spc="-2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2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6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tic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0" y="176212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1" y="4645479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5565" y="1736852"/>
            <a:ext cx="4916170" cy="1975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div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715" algn="r">
              <a:lnSpc>
                <a:spcPct val="100000"/>
              </a:lnSpc>
              <a:spcBef>
                <a:spcPts val="2175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Simple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structure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document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content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2620010" algn="r">
              <a:lnSpc>
                <a:spcPts val="4010"/>
              </a:lnSpc>
              <a:spcBef>
                <a:spcPts val="8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Generic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container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Meaning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attributes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0365" y="1736852"/>
            <a:ext cx="4081145" cy="1466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section,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article,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footer,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nav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38430">
              <a:lnSpc>
                <a:spcPct val="162000"/>
              </a:lnSpc>
              <a:spcBef>
                <a:spcPts val="685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document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component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Well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defined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meaning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78640" y="517651"/>
            <a:ext cx="8746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Elements</a:t>
            </a:r>
            <a:r>
              <a:rPr spc="-210" dirty="0"/>
              <a:t> </a:t>
            </a:r>
            <a:r>
              <a:rPr dirty="0"/>
              <a:t>with</a:t>
            </a:r>
            <a:r>
              <a:rPr spc="-190" dirty="0"/>
              <a:t> </a:t>
            </a:r>
            <a:r>
              <a:rPr spc="-10" dirty="0"/>
              <a:t>More</a:t>
            </a:r>
            <a:r>
              <a:rPr spc="-210" dirty="0"/>
              <a:t> </a:t>
            </a:r>
            <a:r>
              <a:rPr spc="-45" dirty="0"/>
              <a:t>Semantic</a:t>
            </a:r>
            <a:r>
              <a:rPr spc="-204" dirty="0"/>
              <a:t> </a:t>
            </a:r>
            <a:r>
              <a:rPr spc="-25" dirty="0"/>
              <a:t>Meaning</a:t>
            </a:r>
            <a:endParaRPr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520188"/>
            <a:ext cx="3173730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Text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formatting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Special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224532"/>
            <a:ext cx="623633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headings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1000"/>
              </a:lnSpc>
              <a:spcBef>
                <a:spcPts val="60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Working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inline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elements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text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breaking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white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space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Displaying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88417" y="511555"/>
            <a:ext cx="2127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</a:t>
            </a:r>
            <a:r>
              <a:rPr spc="-10" dirty="0"/>
              <a:t>e</a:t>
            </a:r>
            <a:r>
              <a:rPr spc="-110" dirty="0"/>
              <a:t>a</a:t>
            </a:r>
            <a:r>
              <a:rPr spc="125" dirty="0"/>
              <a:t>d</a:t>
            </a:r>
            <a:r>
              <a:rPr spc="-90" dirty="0"/>
              <a:t>i</a:t>
            </a:r>
            <a:r>
              <a:rPr spc="-70" dirty="0"/>
              <a:t>n</a:t>
            </a:r>
            <a:r>
              <a:rPr spc="125" dirty="0"/>
              <a:t>g</a:t>
            </a:r>
            <a:r>
              <a:rPr spc="-90" dirty="0"/>
              <a:t>s</a:t>
            </a:r>
            <a:endParaRPr spc="-9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598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Denote</a:t>
            </a:r>
            <a:r>
              <a:rPr spc="-125" dirty="0"/>
              <a:t> </a:t>
            </a:r>
            <a:r>
              <a:rPr spc="20" dirty="0"/>
              <a:t>sections</a:t>
            </a:r>
            <a:r>
              <a:rPr spc="-120" dirty="0"/>
              <a:t> </a:t>
            </a:r>
            <a:r>
              <a:rPr spc="85" dirty="0"/>
              <a:t>of</a:t>
            </a:r>
            <a:r>
              <a:rPr spc="-125" dirty="0"/>
              <a:t> </a:t>
            </a:r>
            <a:r>
              <a:rPr spc="5" dirty="0"/>
              <a:t>the</a:t>
            </a:r>
            <a:r>
              <a:rPr spc="-120" dirty="0"/>
              <a:t> </a:t>
            </a:r>
            <a:r>
              <a:rPr spc="30" dirty="0"/>
              <a:t>document</a:t>
            </a:r>
            <a:endParaRPr spc="30" dirty="0"/>
          </a:p>
          <a:p>
            <a:pPr marL="4665980">
              <a:lnSpc>
                <a:spcPct val="100000"/>
              </a:lnSpc>
              <a:spcBef>
                <a:spcPts val="1820"/>
              </a:spcBef>
            </a:pPr>
            <a:r>
              <a:rPr spc="-280" dirty="0"/>
              <a:t>H1</a:t>
            </a:r>
            <a:r>
              <a:rPr spc="-120" dirty="0"/>
              <a:t> </a:t>
            </a:r>
            <a:r>
              <a:rPr spc="-15" dirty="0"/>
              <a:t>is</a:t>
            </a:r>
            <a:r>
              <a:rPr spc="-120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spc="-5" dirty="0"/>
              <a:t>primary</a:t>
            </a:r>
            <a:r>
              <a:rPr spc="-125" dirty="0"/>
              <a:t> </a:t>
            </a:r>
            <a:r>
              <a:rPr spc="20" dirty="0"/>
              <a:t>heading</a:t>
            </a:r>
            <a:r>
              <a:rPr spc="-110" dirty="0"/>
              <a:t> </a:t>
            </a:r>
            <a:r>
              <a:rPr spc="35" dirty="0"/>
              <a:t>for</a:t>
            </a:r>
            <a:r>
              <a:rPr spc="-125" dirty="0"/>
              <a:t> </a:t>
            </a:r>
            <a:r>
              <a:rPr spc="5" dirty="0"/>
              <a:t>the</a:t>
            </a:r>
            <a:r>
              <a:rPr spc="-120" dirty="0"/>
              <a:t> </a:t>
            </a:r>
            <a:r>
              <a:rPr spc="30" dirty="0"/>
              <a:t>document</a:t>
            </a:r>
            <a:endParaRPr spc="30" dirty="0"/>
          </a:p>
          <a:p>
            <a:pPr marL="4905375">
              <a:lnSpc>
                <a:spcPct val="100000"/>
              </a:lnSpc>
              <a:spcBef>
                <a:spcPts val="625"/>
              </a:spcBef>
              <a:tabLst>
                <a:tab pos="5194935" algn="l"/>
              </a:tabLst>
            </a:pPr>
            <a:r>
              <a:rPr sz="1800" dirty="0"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pc="-10" dirty="0"/>
              <a:t>Should</a:t>
            </a:r>
            <a:r>
              <a:rPr spc="-135" dirty="0"/>
              <a:t> </a:t>
            </a:r>
            <a:r>
              <a:rPr dirty="0"/>
              <a:t>only</a:t>
            </a:r>
            <a:r>
              <a:rPr spc="-130" dirty="0"/>
              <a:t> </a:t>
            </a:r>
            <a:r>
              <a:rPr dirty="0"/>
              <a:t>appear</a:t>
            </a:r>
            <a:r>
              <a:rPr spc="-120" dirty="0"/>
              <a:t> </a:t>
            </a:r>
            <a:r>
              <a:rPr spc="25" dirty="0"/>
              <a:t>once</a:t>
            </a:r>
            <a:r>
              <a:rPr spc="-125" dirty="0"/>
              <a:t> </a:t>
            </a:r>
            <a:r>
              <a:rPr spc="5" dirty="0"/>
              <a:t>per</a:t>
            </a:r>
            <a:r>
              <a:rPr spc="-120" dirty="0"/>
              <a:t> </a:t>
            </a:r>
            <a:r>
              <a:rPr spc="25" dirty="0"/>
              <a:t>page</a:t>
            </a:r>
            <a:endParaRPr sz="1800">
              <a:latin typeface="Lucida Sans Unicode" panose="020B0602030504020204"/>
              <a:cs typeface="Lucida Sans Unicode" panose="020B0602030504020204"/>
            </a:endParaRPr>
          </a:p>
          <a:p>
            <a:pPr marL="4665980">
              <a:lnSpc>
                <a:spcPct val="100000"/>
              </a:lnSpc>
              <a:spcBef>
                <a:spcPts val="1730"/>
              </a:spcBef>
            </a:pPr>
            <a:r>
              <a:rPr spc="-20" dirty="0"/>
              <a:t>H2</a:t>
            </a:r>
            <a:r>
              <a:rPr spc="-114" dirty="0"/>
              <a:t> </a:t>
            </a:r>
            <a:r>
              <a:rPr spc="-260" dirty="0"/>
              <a:t>–</a:t>
            </a:r>
            <a:r>
              <a:rPr spc="-125" dirty="0"/>
              <a:t> </a:t>
            </a:r>
            <a:r>
              <a:rPr spc="20" dirty="0"/>
              <a:t>H</a:t>
            </a:r>
            <a:r>
              <a:rPr spc="45" dirty="0"/>
              <a:t>6</a:t>
            </a:r>
            <a:r>
              <a:rPr spc="-120" dirty="0"/>
              <a:t> </a:t>
            </a:r>
            <a:r>
              <a:rPr spc="-35" dirty="0"/>
              <a:t>a</a:t>
            </a:r>
            <a:r>
              <a:rPr spc="-85" dirty="0"/>
              <a:t>r</a:t>
            </a:r>
            <a:r>
              <a:rPr spc="15" dirty="0"/>
              <a:t>e</a:t>
            </a:r>
            <a:r>
              <a:rPr spc="-120" dirty="0"/>
              <a:t> </a:t>
            </a:r>
            <a:r>
              <a:rPr spc="-20" dirty="0"/>
              <a:t>se</a:t>
            </a:r>
            <a:r>
              <a:rPr spc="85" dirty="0"/>
              <a:t>c</a:t>
            </a:r>
            <a:r>
              <a:rPr spc="114" dirty="0"/>
              <a:t>o</a:t>
            </a:r>
            <a:r>
              <a:rPr spc="-40" dirty="0"/>
              <a:t>n</a:t>
            </a:r>
            <a:r>
              <a:rPr spc="110" dirty="0"/>
              <a:t>d</a:t>
            </a:r>
            <a:r>
              <a:rPr spc="-35" dirty="0"/>
              <a:t>a</a:t>
            </a:r>
            <a:r>
              <a:rPr spc="-40" dirty="0"/>
              <a:t>r</a:t>
            </a:r>
            <a:r>
              <a:rPr spc="10" dirty="0"/>
              <a:t>y</a:t>
            </a:r>
            <a:r>
              <a:rPr spc="-125" dirty="0"/>
              <a:t> </a:t>
            </a:r>
            <a:r>
              <a:rPr spc="-40" dirty="0"/>
              <a:t>h</a:t>
            </a:r>
            <a:r>
              <a:rPr spc="15" dirty="0"/>
              <a:t>e</a:t>
            </a:r>
            <a:r>
              <a:rPr spc="-35" dirty="0"/>
              <a:t>a</a:t>
            </a:r>
            <a:r>
              <a:rPr spc="110" dirty="0"/>
              <a:t>d</a:t>
            </a:r>
            <a:r>
              <a:rPr spc="25" dirty="0"/>
              <a:t>i</a:t>
            </a:r>
            <a:r>
              <a:rPr spc="-40" dirty="0"/>
              <a:t>n</a:t>
            </a:r>
            <a:r>
              <a:rPr spc="110" dirty="0"/>
              <a:t>g</a:t>
            </a:r>
            <a:r>
              <a:rPr spc="-55" dirty="0"/>
              <a:t>s</a:t>
            </a:r>
            <a:endParaRPr spc="-55" dirty="0"/>
          </a:p>
        </p:txBody>
      </p:sp>
      <p:sp>
        <p:nvSpPr>
          <p:cNvPr id="5" name="object 5"/>
          <p:cNvSpPr txBox="1"/>
          <p:nvPr/>
        </p:nvSpPr>
        <p:spPr>
          <a:xfrm>
            <a:off x="2190789" y="1781411"/>
            <a:ext cx="1953260" cy="3023870"/>
          </a:xfrm>
          <a:prstGeom prst="rect">
            <a:avLst/>
          </a:prstGeom>
        </p:spPr>
        <p:txBody>
          <a:bodyPr vert="horz" wrap="square" lIns="0" tIns="265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90"/>
              </a:spcBef>
            </a:pPr>
            <a:r>
              <a:rPr sz="3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Heading</a:t>
            </a:r>
            <a:r>
              <a:rPr sz="3200" spc="-2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9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65100">
              <a:lnSpc>
                <a:spcPct val="100000"/>
              </a:lnSpc>
              <a:spcBef>
                <a:spcPts val="1745"/>
              </a:spcBef>
            </a:pPr>
            <a:r>
              <a:rPr sz="2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Heading</a:t>
            </a:r>
            <a:r>
              <a:rPr sz="28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40"/>
              </a:spcBef>
            </a:pP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Heading</a:t>
            </a:r>
            <a:r>
              <a:rPr sz="24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15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Heading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927100">
              <a:lnSpc>
                <a:spcPct val="100000"/>
              </a:lnSpc>
              <a:spcBef>
                <a:spcPts val="1820"/>
              </a:spcBef>
            </a:pP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49664" y="5016500"/>
            <a:ext cx="7937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2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0" y="176212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1" y="4645479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74195" y="1736852"/>
            <a:ext cx="4697730" cy="1466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0425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229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229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715" indent="103505">
              <a:lnSpc>
                <a:spcPct val="162000"/>
              </a:lnSpc>
              <a:spcBef>
                <a:spcPts val="685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Containers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group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elements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block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inline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elements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0365" y="1736852"/>
            <a:ext cx="4335145" cy="1466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Inline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elements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(e.g.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span)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175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Container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text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inline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elements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82459" y="517651"/>
            <a:ext cx="5538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Bl</a:t>
            </a:r>
            <a:r>
              <a:rPr spc="110" dirty="0"/>
              <a:t>o</a:t>
            </a:r>
            <a:r>
              <a:rPr spc="170" dirty="0"/>
              <a:t>c</a:t>
            </a:r>
            <a:r>
              <a:rPr spc="-114" dirty="0"/>
              <a:t>k</a:t>
            </a:r>
            <a:r>
              <a:rPr spc="-195" dirty="0"/>
              <a:t> </a:t>
            </a:r>
            <a:r>
              <a:rPr spc="-110" dirty="0"/>
              <a:t>v</a:t>
            </a:r>
            <a:r>
              <a:rPr spc="-95" dirty="0"/>
              <a:t>s</a:t>
            </a:r>
            <a:r>
              <a:rPr spc="-484" dirty="0"/>
              <a:t>.</a:t>
            </a:r>
            <a:r>
              <a:rPr spc="-195" dirty="0"/>
              <a:t> </a:t>
            </a:r>
            <a:r>
              <a:rPr spc="-305" dirty="0"/>
              <a:t>In</a:t>
            </a:r>
            <a:r>
              <a:rPr spc="-95" dirty="0"/>
              <a:t>li</a:t>
            </a:r>
            <a:r>
              <a:rPr spc="-75" dirty="0"/>
              <a:t>n</a:t>
            </a:r>
            <a:r>
              <a:rPr spc="-45" dirty="0"/>
              <a:t>e</a:t>
            </a:r>
            <a:r>
              <a:rPr spc="-195" dirty="0"/>
              <a:t> </a:t>
            </a:r>
            <a:r>
              <a:rPr spc="20" dirty="0"/>
              <a:t>El</a:t>
            </a:r>
            <a:r>
              <a:rPr spc="-50" dirty="0"/>
              <a:t>e</a:t>
            </a:r>
            <a:r>
              <a:rPr spc="-75" dirty="0"/>
              <a:t>m</a:t>
            </a:r>
            <a:r>
              <a:rPr spc="-55" dirty="0"/>
              <a:t>e</a:t>
            </a:r>
            <a:r>
              <a:rPr spc="-75" dirty="0"/>
              <a:t>n</a:t>
            </a:r>
            <a:r>
              <a:rPr spc="15" dirty="0"/>
              <a:t>t</a:t>
            </a:r>
            <a:r>
              <a:rPr spc="-90" dirty="0"/>
              <a:t>s</a:t>
            </a:r>
            <a:endParaRPr spc="-9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463" y="384514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9" y="0"/>
                </a:moveTo>
                <a:lnTo>
                  <a:pt x="0" y="4118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8635" y="2118867"/>
            <a:ext cx="10661650" cy="8699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290"/>
              </a:lnSpc>
              <a:spcBef>
                <a:spcPts val="26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&lt;span&gt;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Some plain text 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&lt;span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“inner”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with inline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text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&lt;/span&gt;</a:t>
            </a:r>
            <a:r>
              <a:rPr sz="2800" spc="-2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included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&lt;/span&gt;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4022852"/>
            <a:ext cx="5241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Nesting</a:t>
            </a:r>
            <a:r>
              <a:rPr sz="36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inline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elements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7645" y="1760220"/>
            <a:ext cx="3835400" cy="311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&lt;div&gt;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  <a:tabLst>
                <a:tab pos="774065" algn="l"/>
              </a:tabLst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&lt;p&gt;A	paragraph explaining </a:t>
            </a:r>
            <a:r>
              <a:rPr sz="2000" spc="-119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coffee.&lt;/p&gt;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5748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&lt;p&gt;A paragraph about the </a:t>
            </a:r>
            <a:r>
              <a:rPr sz="2000" spc="-11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company.&lt;/p&gt;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49580">
              <a:lnSpc>
                <a:spcPct val="100000"/>
              </a:lnSpc>
              <a:spcBef>
                <a:spcPts val="211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Nesting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Block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Elements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22925" y="4543044"/>
            <a:ext cx="30378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Nesting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Inline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Elements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85924" y="2288540"/>
            <a:ext cx="3311525" cy="14827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ctr">
              <a:lnSpc>
                <a:spcPct val="99000"/>
              </a:lnSpc>
              <a:spcBef>
                <a:spcPts val="11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&lt;p&gt;This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block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 &lt;span&gt;inline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text&lt;/span&gt;</a:t>
            </a:r>
            <a:r>
              <a:rPr sz="2400" spc="-1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within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it.&lt;/p&gt;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68432" y="517651"/>
            <a:ext cx="6967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Nesting</a:t>
            </a:r>
            <a:r>
              <a:rPr spc="-215" dirty="0"/>
              <a:t> </a:t>
            </a:r>
            <a:r>
              <a:rPr spc="5" dirty="0"/>
              <a:t>Within</a:t>
            </a:r>
            <a:r>
              <a:rPr spc="-204" dirty="0"/>
              <a:t> </a:t>
            </a:r>
            <a:r>
              <a:rPr spc="40" dirty="0"/>
              <a:t>Block</a:t>
            </a:r>
            <a:r>
              <a:rPr spc="-210" dirty="0"/>
              <a:t> </a:t>
            </a:r>
            <a:r>
              <a:rPr spc="-35" dirty="0"/>
              <a:t>Elements</a:t>
            </a:r>
            <a:endParaRPr spc="-3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463" y="384514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9" y="0"/>
                </a:moveTo>
                <a:lnTo>
                  <a:pt x="0" y="4118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8635" y="1416811"/>
            <a:ext cx="577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&lt;p</a:t>
            </a:r>
            <a:r>
              <a:rPr sz="24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74739" y="2014220"/>
            <a:ext cx="6839584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Nested</a:t>
            </a:r>
            <a:r>
              <a:rPr sz="2400" spc="2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paragraphs</a:t>
            </a:r>
            <a:r>
              <a:rPr sz="2400" spc="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&lt;p&gt;</a:t>
            </a:r>
            <a:r>
              <a:rPr sz="240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are</a:t>
            </a:r>
            <a:r>
              <a:rPr sz="2400" spc="2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possible</a:t>
            </a:r>
            <a:r>
              <a:rPr sz="2400" spc="2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&lt;/p&gt;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but</a:t>
            </a:r>
            <a:r>
              <a:rPr sz="24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should not</a:t>
            </a:r>
            <a:r>
              <a:rPr sz="24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be used.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635" y="3196844"/>
            <a:ext cx="761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4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p&gt;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635" y="4022852"/>
            <a:ext cx="9973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36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36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nest</a:t>
            </a:r>
            <a:r>
              <a:rPr sz="36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paragraphs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but</a:t>
            </a:r>
            <a:r>
              <a:rPr sz="36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36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should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022850" y="4972050"/>
            <a:ext cx="1974850" cy="129539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0519" y="4052679"/>
            <a:ext cx="3429000" cy="1644014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101600" rIns="0" bIns="0" rtlCol="0">
            <a:spAutoFit/>
          </a:bodyPr>
          <a:lstStyle/>
          <a:p>
            <a:pPr marL="1399540" marR="1393190" algn="ctr">
              <a:lnSpc>
                <a:spcPct val="163000"/>
              </a:lnSpc>
              <a:spcBef>
                <a:spcPts val="800"/>
              </a:spcBef>
            </a:pPr>
            <a:r>
              <a:rPr sz="24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&amp;lt; </a:t>
            </a:r>
            <a:r>
              <a:rPr sz="24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gt</a:t>
            </a:r>
            <a:r>
              <a:rPr sz="2400" spc="-4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5534" y="4052679"/>
            <a:ext cx="3429000" cy="1644014"/>
          </a:xfrm>
          <a:prstGeom prst="rect">
            <a:avLst/>
          </a:prstGeom>
          <a:solidFill>
            <a:srgbClr val="303030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&amp;nbsp;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1306" y="2174239"/>
            <a:ext cx="3429000" cy="16440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-4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/&gt;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6319" y="2174239"/>
            <a:ext cx="3429000" cy="1644014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-4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br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/&gt;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518" y="217423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738505">
              <a:lnSpc>
                <a:spcPct val="100000"/>
              </a:lnSpc>
            </a:pP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&lt;pre&gt;&lt;/pre&gt;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1965" y="517651"/>
            <a:ext cx="68395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0" dirty="0"/>
              <a:t>T</a:t>
            </a:r>
            <a:r>
              <a:rPr spc="-80" dirty="0"/>
              <a:t>e</a:t>
            </a:r>
            <a:r>
              <a:rPr spc="-85" dirty="0"/>
              <a:t>x</a:t>
            </a:r>
            <a:r>
              <a:rPr spc="20" dirty="0"/>
              <a:t>t</a:t>
            </a:r>
            <a:r>
              <a:rPr spc="-195" dirty="0"/>
              <a:t> </a:t>
            </a:r>
            <a:r>
              <a:rPr spc="130" dirty="0"/>
              <a:t>B</a:t>
            </a:r>
            <a:r>
              <a:rPr spc="-195" dirty="0"/>
              <a:t>r</a:t>
            </a:r>
            <a:r>
              <a:rPr spc="-50" dirty="0"/>
              <a:t>e</a:t>
            </a:r>
            <a:r>
              <a:rPr spc="-105" dirty="0"/>
              <a:t>a</a:t>
            </a:r>
            <a:r>
              <a:rPr spc="-120" dirty="0"/>
              <a:t>k</a:t>
            </a:r>
            <a:r>
              <a:rPr spc="-95" dirty="0"/>
              <a:t>i</a:t>
            </a:r>
            <a:r>
              <a:rPr spc="-75" dirty="0"/>
              <a:t>n</a:t>
            </a:r>
            <a:r>
              <a:rPr spc="130" dirty="0"/>
              <a:t>g</a:t>
            </a:r>
            <a:r>
              <a:rPr spc="-195" dirty="0"/>
              <a:t> </a:t>
            </a:r>
            <a:r>
              <a:rPr spc="-105" dirty="0"/>
              <a:t>a</a:t>
            </a:r>
            <a:r>
              <a:rPr spc="-75" dirty="0"/>
              <a:t>n</a:t>
            </a:r>
            <a:r>
              <a:rPr spc="130" dirty="0"/>
              <a:t>d</a:t>
            </a:r>
            <a:r>
              <a:rPr spc="-195" dirty="0"/>
              <a:t> </a:t>
            </a:r>
            <a:r>
              <a:rPr spc="360" dirty="0"/>
              <a:t>W</a:t>
            </a:r>
            <a:r>
              <a:rPr spc="-75" dirty="0"/>
              <a:t>h</a:t>
            </a:r>
            <a:r>
              <a:rPr spc="-95" dirty="0"/>
              <a:t>i</a:t>
            </a:r>
            <a:r>
              <a:rPr spc="-40" dirty="0"/>
              <a:t>t</a:t>
            </a:r>
            <a:r>
              <a:rPr spc="-50" dirty="0"/>
              <a:t>e</a:t>
            </a:r>
            <a:r>
              <a:rPr spc="-95" dirty="0"/>
              <a:t>s</a:t>
            </a:r>
            <a:r>
              <a:rPr spc="125" dirty="0"/>
              <a:t>p</a:t>
            </a:r>
            <a:r>
              <a:rPr spc="-105" dirty="0"/>
              <a:t>a</a:t>
            </a:r>
            <a:r>
              <a:rPr spc="114" dirty="0"/>
              <a:t>c</a:t>
            </a:r>
            <a:r>
              <a:rPr spc="-45" dirty="0"/>
              <a:t>e</a:t>
            </a:r>
            <a:endParaRPr spc="-45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4042519"/>
            <a:ext cx="3429000" cy="1644014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228600" rIns="0" bIns="0" rtlCol="0">
            <a:spAutoFit/>
          </a:bodyPr>
          <a:lstStyle/>
          <a:p>
            <a:pPr algn="ctr">
              <a:lnSpc>
                <a:spcPts val="2375"/>
              </a:lnSpc>
              <a:spcBef>
                <a:spcPts val="1800"/>
              </a:spcBef>
            </a:pP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&lt;blockquote&gt;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ts val="2375"/>
              </a:lnSpc>
            </a:pPr>
            <a:r>
              <a:rPr sz="2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&lt;/blockquote&gt;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250"/>
              </a:spcBef>
            </a:pPr>
            <a:r>
              <a:rPr sz="22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&lt;q&gt;&lt;/q&gt;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4042519"/>
            <a:ext cx="3429000" cy="1644014"/>
          </a:xfrm>
          <a:prstGeom prst="rect">
            <a:avLst/>
          </a:prstGeom>
          <a:solidFill>
            <a:srgbClr val="303030"/>
          </a:solidFill>
        </p:spPr>
        <p:txBody>
          <a:bodyPr vert="horz" wrap="square" lIns="0" tIns="328295" rIns="0" bIns="0" rtlCol="0">
            <a:spAutoFit/>
          </a:bodyPr>
          <a:lstStyle/>
          <a:p>
            <a:pPr marL="660400">
              <a:lnSpc>
                <a:spcPct val="100000"/>
              </a:lnSpc>
              <a:spcBef>
                <a:spcPts val="2585"/>
              </a:spcBef>
            </a:pPr>
            <a:r>
              <a:rPr sz="24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&lt;kbd&gt;&lt;/kbd&gt;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68985">
              <a:lnSpc>
                <a:spcPct val="100000"/>
              </a:lnSpc>
              <a:spcBef>
                <a:spcPts val="1825"/>
              </a:spcBef>
            </a:pPr>
            <a:r>
              <a:rPr sz="24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&lt;var&gt;&lt;/var&gt;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4042519"/>
            <a:ext cx="3429000" cy="16440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282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85"/>
              </a:spcBef>
            </a:pPr>
            <a:r>
              <a:rPr sz="2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&lt;code&gt;&lt;/code&gt;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825"/>
              </a:spcBef>
            </a:pPr>
            <a:r>
              <a:rPr sz="24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&lt;samp&gt;&lt;/samp&gt;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1306" y="2164079"/>
            <a:ext cx="3429000" cy="1644014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Times New Roman" panose="02020603050405020304"/>
              <a:cs typeface="Times New Roman" panose="02020603050405020304"/>
            </a:endParaRPr>
          </a:p>
          <a:p>
            <a:pPr marL="832485">
              <a:lnSpc>
                <a:spcPct val="100000"/>
              </a:lnSpc>
            </a:pPr>
            <a:r>
              <a:rPr sz="1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&lt;abbr&gt;&lt;/abbr&gt;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6319" y="216407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680720">
              <a:lnSpc>
                <a:spcPct val="100000"/>
              </a:lnSpc>
            </a:pPr>
            <a:r>
              <a:rPr sz="24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&lt;cite&gt;&lt;/cite&gt;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335" y="2164079"/>
            <a:ext cx="3429000" cy="1644014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328930" rIns="0" bIns="0" rtlCol="0">
            <a:spAutoFit/>
          </a:bodyPr>
          <a:lstStyle/>
          <a:p>
            <a:pPr marL="701040">
              <a:lnSpc>
                <a:spcPct val="100000"/>
              </a:lnSpc>
              <a:spcBef>
                <a:spcPts val="2590"/>
              </a:spcBef>
            </a:pPr>
            <a:r>
              <a:rPr sz="24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&lt;sup&gt;&lt;/sup&gt;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01040">
              <a:lnSpc>
                <a:spcPct val="100000"/>
              </a:lnSpc>
              <a:spcBef>
                <a:spcPts val="1825"/>
              </a:spcBef>
            </a:pPr>
            <a:r>
              <a:rPr sz="24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&lt;sub&gt;&lt;/sub&gt;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76277" y="517651"/>
            <a:ext cx="3350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Reference</a:t>
            </a:r>
            <a:r>
              <a:rPr spc="-240" dirty="0"/>
              <a:t> </a:t>
            </a:r>
            <a:r>
              <a:rPr spc="-150" dirty="0"/>
              <a:t>Text</a:t>
            </a:r>
            <a:endParaRPr spc="-15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1781</Words>
  <Application>WPS Presentation</Application>
  <PresentationFormat>On-screen Show (4:3)</PresentationFormat>
  <Paragraphs>154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Verdana</vt:lpstr>
      <vt:lpstr>Lucida Sans Unicode</vt:lpstr>
      <vt:lpstr>Courier New</vt:lpstr>
      <vt:lpstr>Times New Roman</vt:lpstr>
      <vt:lpstr>Microsoft YaHei</vt:lpstr>
      <vt:lpstr>Arial Unicode MS</vt:lpstr>
      <vt:lpstr>Calibri</vt:lpstr>
      <vt:lpstr>Office Theme</vt:lpstr>
      <vt:lpstr>Displaying Text</vt:lpstr>
      <vt:lpstr>PowerPoint 演示文稿</vt:lpstr>
      <vt:lpstr>Headings</vt:lpstr>
      <vt:lpstr>Block vs. Inline Elements</vt:lpstr>
      <vt:lpstr>PowerPoint 演示文稿</vt:lpstr>
      <vt:lpstr>Nesting Within Block Elements</vt:lpstr>
      <vt:lpstr>but should not be used.</vt:lpstr>
      <vt:lpstr>Text Breaking and Whitespace</vt:lpstr>
      <vt:lpstr>Reference Text</vt:lpstr>
      <vt:lpstr>Formatting Elements</vt:lpstr>
      <vt:lpstr>PowerPoint 演示文稿</vt:lpstr>
      <vt:lpstr>&lt;style&gt;</vt:lpstr>
      <vt:lpstr>PowerPoint 演示文稿</vt:lpstr>
      <vt:lpstr>Elements with More Semantic Meaning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Displaying Text</dc:title>
  <dc:creator/>
  <cp:lastModifiedBy>Steve Sam</cp:lastModifiedBy>
  <cp:revision>2</cp:revision>
  <dcterms:created xsi:type="dcterms:W3CDTF">2022-04-24T16:25:58Z</dcterms:created>
  <dcterms:modified xsi:type="dcterms:W3CDTF">2022-04-24T17:10:18Z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85750B265C6249189789FB2F96199472</vt:lpwstr>
  </property>
  <property fmtid="{D5CDD505-2E9C-101B-9397-08002B2CF9AE}" pid="3" name="KSOProductBuildVer">
    <vt:lpwstr>1033-11.2.0.11074</vt:lpwstr>
  </property>
</Properties>
</file>