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871" y="1922780"/>
            <a:ext cx="10462257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://www.gapminder.org/data/" TargetMode="Externa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4587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0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i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114" dirty="0">
                <a:solidFill>
                  <a:srgbClr val="171717"/>
                </a:solidFill>
              </a:rPr>
              <a:t>y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75" dirty="0">
                <a:solidFill>
                  <a:srgbClr val="171717"/>
                </a:solidFill>
              </a:rPr>
              <a:t>b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425958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tables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Formatting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Overview</a:t>
            </a:r>
            <a:endParaRPr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042" y="517651"/>
            <a:ext cx="4338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solidFill>
                  <a:srgbClr val="404040"/>
                </a:solidFill>
              </a:rPr>
              <a:t>Tables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Are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for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Data</a:t>
            </a:r>
            <a:endParaRPr spc="-4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4194" y="1430656"/>
            <a:ext cx="7983611" cy="49853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93259" y="6516116"/>
            <a:ext cx="2595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hlinkClick r:id="rId2"/>
              </a:rPr>
              <a:t>//w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ww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hlinkClick r:id="rId2"/>
              </a:rPr>
              <a:t>.gapminder.org/data/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7128" y="511555"/>
            <a:ext cx="3449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Defining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Tables</a:t>
            </a:r>
            <a:endParaRPr spc="-9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6497" y="2175764"/>
            <a:ext cx="125285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26000"/>
              </a:lnSpc>
              <a:spcBef>
                <a:spcPts val="100"/>
              </a:spcBef>
            </a:pPr>
            <a:r>
              <a:rPr sz="24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Capti</a:t>
            </a:r>
            <a:r>
              <a:rPr sz="2400" spc="11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Header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1931" y="2680335"/>
          <a:ext cx="3792854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/>
                <a:gridCol w="1257935"/>
                <a:gridCol w="125793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79821" y="2314955"/>
            <a:ext cx="1383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497" y="3596132"/>
            <a:ext cx="8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497" y="4592828"/>
            <a:ext cx="105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468" y="4658867"/>
            <a:ext cx="2091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620" y="517651"/>
            <a:ext cx="931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Structuring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Data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18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Rows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Columns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75725" y="1825625"/>
            <a:ext cx="2516505" cy="2298700"/>
          </a:xfrm>
          <a:custGeom>
            <a:avLst/>
            <a:gdLst/>
            <a:ahLst/>
            <a:cxnLst/>
            <a:rect l="l" t="t" r="r" b="b"/>
            <a:pathLst>
              <a:path w="2516504" h="2298700">
                <a:moveTo>
                  <a:pt x="840846" y="0"/>
                </a:moveTo>
                <a:lnTo>
                  <a:pt x="840846" y="2298700"/>
                </a:lnTo>
              </a:path>
              <a:path w="2516504" h="2298700">
                <a:moveTo>
                  <a:pt x="1675342" y="457200"/>
                </a:moveTo>
                <a:lnTo>
                  <a:pt x="1675342" y="2298700"/>
                </a:lnTo>
              </a:path>
              <a:path w="2516504" h="2298700">
                <a:moveTo>
                  <a:pt x="0" y="463550"/>
                </a:moveTo>
                <a:lnTo>
                  <a:pt x="2516188" y="463550"/>
                </a:lnTo>
              </a:path>
              <a:path w="2516504" h="2298700">
                <a:moveTo>
                  <a:pt x="0" y="920750"/>
                </a:moveTo>
                <a:lnTo>
                  <a:pt x="2516188" y="920750"/>
                </a:lnTo>
              </a:path>
              <a:path w="2516504" h="2298700">
                <a:moveTo>
                  <a:pt x="834496" y="1377950"/>
                </a:moveTo>
                <a:lnTo>
                  <a:pt x="2516188" y="1377950"/>
                </a:lnTo>
              </a:path>
              <a:path w="2516504" h="2298700">
                <a:moveTo>
                  <a:pt x="834496" y="1835150"/>
                </a:moveTo>
                <a:lnTo>
                  <a:pt x="2516188" y="1835150"/>
                </a:lnTo>
              </a:path>
              <a:path w="2516504" h="2298700">
                <a:moveTo>
                  <a:pt x="6350" y="0"/>
                </a:moveTo>
                <a:lnTo>
                  <a:pt x="6350" y="2298700"/>
                </a:lnTo>
              </a:path>
              <a:path w="2516504" h="2298700">
                <a:moveTo>
                  <a:pt x="2509838" y="0"/>
                </a:moveTo>
                <a:lnTo>
                  <a:pt x="2509838" y="2298700"/>
                </a:lnTo>
              </a:path>
              <a:path w="2516504" h="2298700">
                <a:moveTo>
                  <a:pt x="0" y="6350"/>
                </a:moveTo>
                <a:lnTo>
                  <a:pt x="2516188" y="6350"/>
                </a:lnTo>
              </a:path>
              <a:path w="2516504" h="2298700">
                <a:moveTo>
                  <a:pt x="0" y="2292350"/>
                </a:moveTo>
                <a:lnTo>
                  <a:pt x="2516188" y="229235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89794" y="4658867"/>
            <a:ext cx="2465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6104" y="4658867"/>
            <a:ext cx="214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7701" y="4658867"/>
            <a:ext cx="2372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colspan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rowspan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88975" y="1825625"/>
          <a:ext cx="252285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38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solidFill>
                      <a:srgbClr val="F0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02135" y="1830704"/>
          <a:ext cx="252285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/>
                <a:gridCol w="834390"/>
                <a:gridCol w="83439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239122" y="1825625"/>
          <a:ext cx="252285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/>
                <a:gridCol w="834390"/>
                <a:gridCol w="83439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983" y="511555"/>
            <a:ext cx="10367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solidFill>
                  <a:srgbClr val="404040"/>
                </a:solidFill>
              </a:rPr>
              <a:t>F</a:t>
            </a:r>
            <a:r>
              <a:rPr spc="204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75" dirty="0">
                <a:solidFill>
                  <a:srgbClr val="404040"/>
                </a:solidFill>
              </a:rPr>
              <a:t>T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30" dirty="0">
                <a:solidFill>
                  <a:srgbClr val="404040"/>
                </a:solidFill>
              </a:rPr>
              <a:t>b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70" dirty="0">
                <a:solidFill>
                  <a:srgbClr val="404040"/>
                </a:solidFill>
              </a:rPr>
              <a:t>-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150" dirty="0">
                <a:solidFill>
                  <a:srgbClr val="404040"/>
                </a:solidFill>
              </a:rPr>
              <a:t>N</a:t>
            </a:r>
            <a:r>
              <a:rPr spc="114" dirty="0">
                <a:solidFill>
                  <a:srgbClr val="404040"/>
                </a:solidFill>
              </a:rPr>
              <a:t>o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70" dirty="0">
                <a:solidFill>
                  <a:srgbClr val="404040"/>
                </a:solidFill>
              </a:rPr>
              <a:t>T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f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0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29" dirty="0">
                <a:solidFill>
                  <a:srgbClr val="404040"/>
                </a:solidFill>
              </a:rPr>
              <a:t>F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35" dirty="0">
                <a:solidFill>
                  <a:srgbClr val="404040"/>
                </a:solidFill>
              </a:rPr>
              <a:t>ng</a:t>
            </a:r>
            <a:endParaRPr spc="3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2834132"/>
            <a:ext cx="600646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spacing,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borders,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padding,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7827" y="1897726"/>
            <a:ext cx="2883268" cy="34647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373245">
              <a:lnSpc>
                <a:spcPct val="100000"/>
              </a:lnSpc>
              <a:spcBef>
                <a:spcPts val="720"/>
              </a:spcBef>
            </a:pPr>
            <a:r>
              <a:rPr spc="-25" dirty="0"/>
              <a:t>Tables</a:t>
            </a:r>
            <a:r>
              <a:rPr spc="-130" dirty="0"/>
              <a:t> </a:t>
            </a:r>
            <a:r>
              <a:rPr spc="-35" dirty="0"/>
              <a:t>are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35" dirty="0"/>
              <a:t> </a:t>
            </a:r>
            <a:r>
              <a:rPr spc="25" dirty="0"/>
              <a:t>displaying</a:t>
            </a:r>
            <a:r>
              <a:rPr spc="-120" dirty="0"/>
              <a:t> </a:t>
            </a:r>
            <a:r>
              <a:rPr spc="15" dirty="0"/>
              <a:t>data</a:t>
            </a:r>
            <a:endParaRPr spc="15" dirty="0"/>
          </a:p>
          <a:p>
            <a:pPr marL="4612640">
              <a:lnSpc>
                <a:spcPct val="100000"/>
              </a:lnSpc>
              <a:spcBef>
                <a:spcPts val="625"/>
              </a:spcBef>
              <a:tabLst>
                <a:tab pos="4902200" algn="l"/>
              </a:tabLst>
            </a:pPr>
            <a:r>
              <a:rPr sz="180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70" dirty="0"/>
              <a:t>Not</a:t>
            </a:r>
            <a:r>
              <a:rPr spc="-114" dirty="0"/>
              <a:t> </a:t>
            </a:r>
            <a:r>
              <a:rPr spc="10" dirty="0"/>
              <a:t>for</a:t>
            </a:r>
            <a:r>
              <a:rPr spc="-120" dirty="0"/>
              <a:t> </a:t>
            </a:r>
            <a:r>
              <a:rPr spc="-5" dirty="0"/>
              <a:t>formatting</a:t>
            </a:r>
            <a:r>
              <a:rPr spc="-130" dirty="0"/>
              <a:t> </a:t>
            </a:r>
            <a:r>
              <a:rPr spc="70" dirty="0"/>
              <a:t>HTML</a:t>
            </a:r>
            <a:r>
              <a:rPr spc="-114" dirty="0"/>
              <a:t> </a:t>
            </a:r>
            <a:r>
              <a:rPr spc="10" dirty="0"/>
              <a:t>documents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  <a:p>
            <a:pPr marL="4373245" marR="757555">
              <a:lnSpc>
                <a:spcPct val="160000"/>
              </a:lnSpc>
              <a:spcBef>
                <a:spcPts val="95"/>
              </a:spcBef>
            </a:pPr>
            <a:r>
              <a:rPr spc="15" dirty="0"/>
              <a:t>Header</a:t>
            </a:r>
            <a:r>
              <a:rPr spc="-135" dirty="0"/>
              <a:t> </a:t>
            </a:r>
            <a:r>
              <a:rPr spc="10" dirty="0"/>
              <a:t>and</a:t>
            </a:r>
            <a:r>
              <a:rPr spc="-125" dirty="0"/>
              <a:t> </a:t>
            </a:r>
            <a:r>
              <a:rPr spc="40" dirty="0"/>
              <a:t>footer</a:t>
            </a:r>
            <a:r>
              <a:rPr spc="-135" dirty="0"/>
              <a:t> </a:t>
            </a:r>
            <a:r>
              <a:rPr spc="35" dirty="0"/>
              <a:t>provide</a:t>
            </a:r>
            <a:r>
              <a:rPr spc="-130" dirty="0"/>
              <a:t> </a:t>
            </a:r>
            <a:r>
              <a:rPr spc="15" dirty="0"/>
              <a:t>context </a:t>
            </a:r>
            <a:r>
              <a:rPr spc="-830" dirty="0"/>
              <a:t> </a:t>
            </a:r>
            <a:r>
              <a:rPr spc="25" dirty="0"/>
              <a:t>Rows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20" dirty="0"/>
              <a:t>cells</a:t>
            </a:r>
            <a:r>
              <a:rPr spc="-125" dirty="0"/>
              <a:t> </a:t>
            </a:r>
            <a:r>
              <a:rPr dirty="0"/>
              <a:t>present</a:t>
            </a:r>
            <a:r>
              <a:rPr spc="-120" dirty="0"/>
              <a:t> </a:t>
            </a:r>
            <a:r>
              <a:rPr spc="15" dirty="0"/>
              <a:t>data</a:t>
            </a:r>
            <a:endParaRPr spc="15" dirty="0"/>
          </a:p>
          <a:p>
            <a:pPr marL="4373245">
              <a:lnSpc>
                <a:spcPct val="100000"/>
              </a:lnSpc>
              <a:spcBef>
                <a:spcPts val="1800"/>
              </a:spcBef>
            </a:pPr>
            <a:r>
              <a:rPr spc="45" dirty="0"/>
              <a:t>Help</a:t>
            </a:r>
            <a:r>
              <a:rPr spc="-135" dirty="0"/>
              <a:t> </a:t>
            </a:r>
            <a:r>
              <a:rPr spc="-40" dirty="0"/>
              <a:t>make</a:t>
            </a:r>
            <a:r>
              <a:rPr spc="-135" dirty="0"/>
              <a:t> </a:t>
            </a:r>
            <a:r>
              <a:rPr spc="15" dirty="0"/>
              <a:t>tables</a:t>
            </a:r>
            <a:r>
              <a:rPr spc="-135" dirty="0"/>
              <a:t> </a:t>
            </a:r>
            <a:r>
              <a:rPr spc="20" dirty="0"/>
              <a:t>accessible</a:t>
            </a:r>
            <a:endParaRPr spc="2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Summary</a:t>
            </a:r>
            <a:endParaRPr spc="-9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Presentation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Times New Roman</vt:lpstr>
      <vt:lpstr>Lucida Sans Unicode</vt:lpstr>
      <vt:lpstr>Microsoft YaHei</vt:lpstr>
      <vt:lpstr>Arial Unicode MS</vt:lpstr>
      <vt:lpstr>Calibri</vt:lpstr>
      <vt:lpstr>Office Theme</vt:lpstr>
      <vt:lpstr>Displaying Data with Tables</vt:lpstr>
      <vt:lpstr>Overview</vt:lpstr>
      <vt:lpstr>Tables Are for Data</vt:lpstr>
      <vt:lpstr>Defining Tables</vt:lpstr>
      <vt:lpstr>Structuring Data with Rows and Columns</vt:lpstr>
      <vt:lpstr>Formatting Tables - Not Tables for Formatting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Data with Tables</dc:title>
  <dc:creator/>
  <cp:lastModifiedBy>Steve Sam</cp:lastModifiedBy>
  <cp:revision>2</cp:revision>
  <dcterms:created xsi:type="dcterms:W3CDTF">2022-05-03T16:04:33Z</dcterms:created>
  <dcterms:modified xsi:type="dcterms:W3CDTF">2022-05-03T16:04:51Z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DFA0FFAC677F4D4D827FDD131D05C0A8</vt:lpwstr>
  </property>
  <property fmtid="{D5CDD505-2E9C-101B-9397-08002B2CF9AE}" pid="3" name="KSOProductBuildVer">
    <vt:lpwstr>1033-11.2.0.11074</vt:lpwstr>
  </property>
</Properties>
</file>