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58" r:id="rId5"/>
    <p:sldId id="264" r:id="rId6"/>
    <p:sldId id="265" r:id="rId7"/>
    <p:sldId id="271" r:id="rId8"/>
    <p:sldId id="268" r:id="rId9"/>
    <p:sldId id="266" r:id="rId10"/>
    <p:sldId id="269" r:id="rId11"/>
    <p:sldId id="272" r:id="rId12"/>
    <p:sldId id="273" r:id="rId13"/>
    <p:sldId id="274" r:id="rId14"/>
    <p:sldId id="275" r:id="rId15"/>
    <p:sldId id="263" r:id="rId16"/>
    <p:sldId id="267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70" r:id="rId26"/>
    <p:sldId id="284" r:id="rId2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73980" y="518050"/>
            <a:ext cx="364403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5" y="3409950"/>
            <a:ext cx="10768614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10" y="2717890"/>
            <a:ext cx="1061997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9585" y="2785376"/>
            <a:ext cx="6943090" cy="278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5" y="2977579"/>
            <a:ext cx="10768614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429"/>
            <a:ext cx="470979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204" dirty="0">
                <a:solidFill>
                  <a:srgbClr val="171717"/>
                </a:solidFill>
              </a:rPr>
              <a:t>y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12" name="Content Placeholder 11"/>
          <p:cNvGraphicFramePr>
            <a:graphicFrameLocks noChangeAspect="1"/>
          </p:cNvGraphicFramePr>
          <p:nvPr>
            <p:ph sz="half" idx="2"/>
          </p:nvPr>
        </p:nvGraphicFramePr>
        <p:xfrm>
          <a:off x="15875" y="-3810"/>
          <a:ext cx="12176125" cy="684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11505565" imgH="6753225" progId="Paint.Picture">
                  <p:embed/>
                </p:oleObj>
              </mc:Choice>
              <mc:Fallback>
                <p:oleObj name="" r:id="rId1" imgW="11505565" imgH="6753225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75" y="-3810"/>
                        <a:ext cx="12176125" cy="684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0" y="0"/>
          <a:ext cx="12238355" cy="689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48925" imgH="5267325" progId="Paint.Picture">
                  <p:embed/>
                </p:oleObj>
              </mc:Choice>
              <mc:Fallback>
                <p:oleObj name="" r:id="rId1" imgW="10448925" imgH="52673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238355" cy="6895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0" y="635"/>
          <a:ext cx="12210415" cy="685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01300" imgH="5095875" progId="Paint.Picture">
                  <p:embed/>
                </p:oleObj>
              </mc:Choice>
              <mc:Fallback>
                <p:oleObj name="" r:id="rId1" imgW="10401300" imgH="50958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635"/>
                        <a:ext cx="12210415" cy="685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6985" y="1905"/>
          <a:ext cx="12185015" cy="686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344150" imgH="5305425" progId="Paint.Picture">
                  <p:embed/>
                </p:oleObj>
              </mc:Choice>
              <mc:Fallback>
                <p:oleObj name="" r:id="rId1" imgW="10344150" imgH="53054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85" y="1905"/>
                        <a:ext cx="12185015" cy="6869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1576" y="2717890"/>
            <a:ext cx="73647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dirty="0"/>
              <a:t>slice() and splice()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7" name="Object 6"/>
          <p:cNvGraphicFramePr/>
          <p:nvPr/>
        </p:nvGraphicFramePr>
        <p:xfrm>
          <a:off x="1238885" y="588010"/>
          <a:ext cx="9713595" cy="568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9705975" imgH="5676900" progId="Paint.Picture">
                  <p:embed/>
                </p:oleObj>
              </mc:Choice>
              <mc:Fallback>
                <p:oleObj name="" r:id="rId1" imgW="9705975" imgH="56769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8885" y="588010"/>
                        <a:ext cx="9713595" cy="568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2" name="Object 1"/>
          <p:cNvGraphicFramePr/>
          <p:nvPr/>
        </p:nvGraphicFramePr>
        <p:xfrm>
          <a:off x="1234440" y="574040"/>
          <a:ext cx="9723120" cy="570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715500" imgH="5705475" progId="Paint.Picture">
                  <p:embed/>
                </p:oleObj>
              </mc:Choice>
              <mc:Fallback>
                <p:oleObj name="" r:id="rId1" imgW="9715500" imgH="570547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4440" y="574040"/>
                        <a:ext cx="9723120" cy="570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4" name="Object 3"/>
          <p:cNvGraphicFramePr/>
          <p:nvPr/>
        </p:nvGraphicFramePr>
        <p:xfrm>
          <a:off x="1324610" y="588010"/>
          <a:ext cx="9542145" cy="568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534525" imgH="5676900" progId="Paint.Picture">
                  <p:embed/>
                </p:oleObj>
              </mc:Choice>
              <mc:Fallback>
                <p:oleObj name="" r:id="rId1" imgW="9534525" imgH="56769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4610" y="588010"/>
                        <a:ext cx="9542145" cy="568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1576" y="2717890"/>
            <a:ext cx="73647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dirty="0"/>
              <a:t>Array Searching and Looping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2" name="Object 1"/>
          <p:cNvGraphicFramePr/>
          <p:nvPr/>
        </p:nvGraphicFramePr>
        <p:xfrm>
          <a:off x="1224915" y="631190"/>
          <a:ext cx="9742170" cy="559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734550" imgH="5591175" progId="Paint.Picture">
                  <p:embed/>
                </p:oleObj>
              </mc:Choice>
              <mc:Fallback>
                <p:oleObj name="" r:id="rId1" imgW="9734550" imgH="559117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24915" y="631190"/>
                        <a:ext cx="9742170" cy="559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50" y="1629410"/>
            <a:ext cx="594741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F05A28"/>
                </a:solidFill>
              </a:rPr>
              <a:t>Creating and Initializing Arrays</a:t>
            </a:r>
            <a:br>
              <a:rPr lang="en-US" sz="2400" spc="-5" dirty="0">
                <a:solidFill>
                  <a:srgbClr val="F05A28"/>
                </a:solidFill>
              </a:rPr>
            </a:br>
            <a:br>
              <a:rPr lang="en-US" sz="2400" spc="-5" dirty="0">
                <a:solidFill>
                  <a:srgbClr val="F05A28"/>
                </a:solidFill>
              </a:rPr>
            </a:br>
            <a:r>
              <a:rPr lang="en-US" sz="2400" spc="-5" dirty="0">
                <a:solidFill>
                  <a:srgbClr val="F05A28"/>
                </a:solidFill>
              </a:rPr>
              <a:t>Accessing Array Items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50" y="3048000"/>
            <a:ext cx="5502910" cy="2185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lang="en-US"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Manipulating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lang="en-US"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slice() and splice()      </a:t>
            </a:r>
            <a:endParaRPr lang="en-US" sz="2400" spc="1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Searching and Looping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 the DOM</a:t>
            </a:r>
            <a:endParaRPr lang="en-US" sz="2400" spc="-14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494" y="1917818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4" name="Object 3"/>
          <p:cNvGraphicFramePr/>
          <p:nvPr/>
        </p:nvGraphicFramePr>
        <p:xfrm>
          <a:off x="1229360" y="597535"/>
          <a:ext cx="9732645" cy="566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725025" imgH="5657850" progId="Paint.Picture">
                  <p:embed/>
                </p:oleObj>
              </mc:Choice>
              <mc:Fallback>
                <p:oleObj name="" r:id="rId1" imgW="9725025" imgH="56578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29360" y="597535"/>
                        <a:ext cx="9732645" cy="566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2" name="Object 1"/>
          <p:cNvGraphicFramePr/>
          <p:nvPr/>
        </p:nvGraphicFramePr>
        <p:xfrm>
          <a:off x="1238885" y="593090"/>
          <a:ext cx="9713595" cy="567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705975" imgH="5667375" progId="Paint.Picture">
                  <p:embed/>
                </p:oleObj>
              </mc:Choice>
              <mc:Fallback>
                <p:oleObj name="" r:id="rId1" imgW="9705975" imgH="566737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8885" y="593090"/>
                        <a:ext cx="9713595" cy="567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4" name="Object 3"/>
          <p:cNvGraphicFramePr/>
          <p:nvPr/>
        </p:nvGraphicFramePr>
        <p:xfrm>
          <a:off x="1301115" y="568960"/>
          <a:ext cx="9589770" cy="571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582150" imgH="5715000" progId="Paint.Picture">
                  <p:embed/>
                </p:oleObj>
              </mc:Choice>
              <mc:Fallback>
                <p:oleObj name="" r:id="rId1" imgW="9582150" imgH="57150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1115" y="568960"/>
                        <a:ext cx="9589770" cy="5719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1576" y="2717890"/>
            <a:ext cx="73647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dirty="0"/>
              <a:t>Arrays in the DOM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81600" y="1066800"/>
            <a:ext cx="598297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lang="en-US" sz="2400" spc="-35" dirty="0">
                <a:solidFill>
                  <a:srgbClr val="F05A28"/>
                </a:solidFill>
              </a:rPr>
              <a:t>Creating and Initializing Arrays</a:t>
            </a:r>
            <a:br>
              <a:rPr lang="en-US" sz="2400" spc="-35" dirty="0">
                <a:solidFill>
                  <a:srgbClr val="F05A28"/>
                </a:solidFill>
              </a:rPr>
            </a:br>
            <a:r>
              <a:rPr lang="en-US" sz="2400" spc="-35" dirty="0">
                <a:solidFill>
                  <a:srgbClr val="F05A28"/>
                </a:solidFill>
              </a:rPr>
              <a:t>	- const arr = [1, 2, 3]</a:t>
            </a:r>
            <a:br>
              <a:rPr lang="en-US" sz="2400" spc="-35" dirty="0">
                <a:solidFill>
                  <a:srgbClr val="F05A28"/>
                </a:solidFill>
              </a:rPr>
            </a:br>
            <a:r>
              <a:rPr lang="en-US" sz="2400" spc="-35" dirty="0">
                <a:solidFill>
                  <a:srgbClr val="F05A28"/>
                </a:solidFill>
              </a:rPr>
              <a:t>	</a:t>
            </a:r>
            <a:r>
              <a:rPr lang="en-US" sz="2400" spc="-35" dirty="0">
                <a:solidFill>
                  <a:srgbClr val="F05A28"/>
                </a:solidFill>
                <a:sym typeface="+mn-ea"/>
              </a:rPr>
              <a:t>- const arr = Array.of(1, 2, 3)</a:t>
            </a:r>
            <a:br>
              <a:rPr lang="en-US" sz="2400" spc="-35" dirty="0">
                <a:solidFill>
                  <a:srgbClr val="F05A28"/>
                </a:solidFill>
              </a:rPr>
            </a:br>
            <a:endParaRPr lang="en-US" sz="2400" spc="-35" dirty="0">
              <a:solidFill>
                <a:srgbClr val="F05A28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2386184"/>
            <a:ext cx="6244590" cy="387921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Accessing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Items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585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lang="en-US"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[index] - zero based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90"/>
              </a:spcBef>
            </a:pPr>
            <a:r>
              <a:rPr lang="en-US"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Manipulating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lang="en-US"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push()</a:t>
            </a:r>
            <a:r>
              <a:rPr lang="en-US"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pop()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8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()</a:t>
            </a:r>
            <a:r>
              <a:rPr lang="en-US"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and unshift()</a:t>
            </a:r>
            <a:endParaRPr lang="en-US" sz="2400" spc="-14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8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()</a:t>
            </a:r>
            <a:r>
              <a:rPr lang="en-US"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and un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s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p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li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c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8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7818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00600" y="1066800"/>
            <a:ext cx="6815455" cy="296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60" dirty="0">
                <a:solidFill>
                  <a:srgbClr val="F05A28"/>
                </a:solidFill>
                <a:sym typeface="+mn-ea"/>
              </a:rPr>
              <a:t>s</a:t>
            </a:r>
            <a:r>
              <a:rPr sz="2400" spc="85" dirty="0">
                <a:solidFill>
                  <a:srgbClr val="F05A28"/>
                </a:solidFill>
                <a:sym typeface="+mn-ea"/>
              </a:rPr>
              <a:t>p</a:t>
            </a:r>
            <a:r>
              <a:rPr sz="2400" spc="-40" dirty="0">
                <a:solidFill>
                  <a:srgbClr val="F05A28"/>
                </a:solidFill>
                <a:sym typeface="+mn-ea"/>
              </a:rPr>
              <a:t>li</a:t>
            </a:r>
            <a:r>
              <a:rPr sz="2400" spc="85" dirty="0">
                <a:solidFill>
                  <a:srgbClr val="F05A28"/>
                </a:solidFill>
                <a:sym typeface="+mn-ea"/>
              </a:rPr>
              <a:t>c</a:t>
            </a:r>
            <a:r>
              <a:rPr sz="2400" spc="-10" dirty="0">
                <a:solidFill>
                  <a:srgbClr val="F05A28"/>
                </a:solidFill>
                <a:sym typeface="+mn-ea"/>
              </a:rPr>
              <a:t>e</a:t>
            </a:r>
            <a:r>
              <a:rPr sz="2400" spc="-55" dirty="0">
                <a:solidFill>
                  <a:srgbClr val="F05A28"/>
                </a:solidFill>
                <a:sym typeface="+mn-ea"/>
              </a:rPr>
              <a:t>()</a:t>
            </a:r>
            <a:r>
              <a:rPr lang="en-US" sz="2400" spc="-55" dirty="0">
                <a:solidFill>
                  <a:srgbClr val="F05A28"/>
                </a:solidFill>
                <a:sym typeface="+mn-ea"/>
              </a:rPr>
              <a:t> and </a:t>
            </a:r>
            <a:r>
              <a:rPr sz="2400" spc="-60" dirty="0">
                <a:solidFill>
                  <a:srgbClr val="F05A28"/>
                </a:solidFill>
                <a:sym typeface="+mn-ea"/>
              </a:rPr>
              <a:t>s</a:t>
            </a:r>
            <a:r>
              <a:rPr sz="2400" spc="85" dirty="0">
                <a:solidFill>
                  <a:srgbClr val="F05A28"/>
                </a:solidFill>
                <a:sym typeface="+mn-ea"/>
              </a:rPr>
              <a:t>p</a:t>
            </a:r>
            <a:r>
              <a:rPr sz="2400" spc="-40" dirty="0">
                <a:solidFill>
                  <a:srgbClr val="F05A28"/>
                </a:solidFill>
                <a:sym typeface="+mn-ea"/>
              </a:rPr>
              <a:t>li</a:t>
            </a:r>
            <a:r>
              <a:rPr sz="2400" spc="85" dirty="0">
                <a:solidFill>
                  <a:srgbClr val="F05A28"/>
                </a:solidFill>
                <a:sym typeface="+mn-ea"/>
              </a:rPr>
              <a:t>c</a:t>
            </a:r>
            <a:r>
              <a:rPr sz="2400" spc="-10" dirty="0">
                <a:solidFill>
                  <a:srgbClr val="F05A28"/>
                </a:solidFill>
                <a:sym typeface="+mn-ea"/>
              </a:rPr>
              <a:t>e</a:t>
            </a:r>
            <a:r>
              <a:rPr sz="2400" spc="-55" dirty="0">
                <a:solidFill>
                  <a:srgbClr val="F05A28"/>
                </a:solidFill>
                <a:sym typeface="+mn-ea"/>
              </a:rPr>
              <a:t>()</a:t>
            </a:r>
            <a:br>
              <a:rPr sz="2400" spc="-55" dirty="0">
                <a:solidFill>
                  <a:srgbClr val="F05A28"/>
                </a:solidFill>
                <a:sym typeface="+mn-ea"/>
              </a:rPr>
            </a:br>
            <a:r>
              <a:rPr lang="en-US" sz="2400">
                <a:latin typeface="Verdana" panose="020B0604030504040204"/>
                <a:cs typeface="Verdana" panose="020B0604030504040204"/>
              </a:rPr>
              <a:t>	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lang="en-US" sz="2400"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sym typeface="+mn-ea"/>
              </a:rPr>
              <a:t>s</a:t>
            </a:r>
            <a:r>
              <a:rPr sz="2400" spc="-40" dirty="0">
                <a:solidFill>
                  <a:srgbClr val="F05A28"/>
                </a:solidFill>
                <a:sym typeface="+mn-ea"/>
              </a:rPr>
              <a:t>li</a:t>
            </a:r>
            <a:r>
              <a:rPr sz="2400" spc="85" dirty="0">
                <a:solidFill>
                  <a:srgbClr val="F05A28"/>
                </a:solidFill>
                <a:sym typeface="+mn-ea"/>
              </a:rPr>
              <a:t>c</a:t>
            </a:r>
            <a:r>
              <a:rPr sz="2400" spc="-10" dirty="0">
                <a:solidFill>
                  <a:srgbClr val="F05A28"/>
                </a:solidFill>
                <a:sym typeface="+mn-ea"/>
              </a:rPr>
              <a:t>e</a:t>
            </a:r>
            <a:r>
              <a:rPr sz="2400" spc="-55" dirty="0">
                <a:solidFill>
                  <a:srgbClr val="F05A28"/>
                </a:solidFill>
                <a:sym typeface="+mn-ea"/>
              </a:rPr>
              <a:t>()</a:t>
            </a:r>
            <a:r>
              <a:rPr lang="en-US" sz="2400" spc="-55" dirty="0">
                <a:solidFill>
                  <a:srgbClr val="F05A28"/>
                </a:solidFill>
                <a:sym typeface="+mn-ea"/>
              </a:rPr>
              <a:t> creates a new array</a:t>
            </a:r>
            <a:br>
              <a:rPr sz="2400">
                <a:latin typeface="Verdana" panose="020B0604030504040204"/>
                <a:cs typeface="Verdana" panose="020B0604030504040204"/>
              </a:rPr>
            </a:br>
            <a:r>
              <a:rPr lang="en-US" sz="2400">
                <a:latin typeface="Verdana" panose="020B0604030504040204"/>
                <a:cs typeface="Verdana" panose="020B0604030504040204"/>
              </a:rPr>
              <a:t>	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sz="2400" spc="-60" dirty="0">
                <a:solidFill>
                  <a:srgbClr val="F05A28"/>
                </a:solidFill>
                <a:sym typeface="+mn-ea"/>
              </a:rPr>
              <a:t>s</a:t>
            </a:r>
            <a:r>
              <a:rPr sz="2400" spc="85" dirty="0">
                <a:solidFill>
                  <a:srgbClr val="F05A28"/>
                </a:solidFill>
                <a:sym typeface="+mn-ea"/>
              </a:rPr>
              <a:t>p</a:t>
            </a:r>
            <a:r>
              <a:rPr sz="2400" spc="-40" dirty="0">
                <a:solidFill>
                  <a:srgbClr val="F05A28"/>
                </a:solidFill>
                <a:sym typeface="+mn-ea"/>
              </a:rPr>
              <a:t>li</a:t>
            </a:r>
            <a:r>
              <a:rPr sz="2400" spc="85" dirty="0">
                <a:solidFill>
                  <a:srgbClr val="F05A28"/>
                </a:solidFill>
                <a:sym typeface="+mn-ea"/>
              </a:rPr>
              <a:t>c</a:t>
            </a:r>
            <a:r>
              <a:rPr sz="2400" spc="-10" dirty="0">
                <a:solidFill>
                  <a:srgbClr val="F05A28"/>
                </a:solidFill>
                <a:sym typeface="+mn-ea"/>
              </a:rPr>
              <a:t>e</a:t>
            </a:r>
            <a:r>
              <a:rPr sz="2400" spc="-55" dirty="0">
                <a:solidFill>
                  <a:srgbClr val="F05A28"/>
                </a:solidFill>
                <a:sym typeface="+mn-ea"/>
              </a:rPr>
              <a:t>(</a:t>
            </a:r>
            <a:r>
              <a:rPr lang="en-US" sz="2400" spc="-55" dirty="0">
                <a:solidFill>
                  <a:srgbClr val="F05A28"/>
                </a:solidFill>
                <a:sym typeface="+mn-ea"/>
              </a:rPr>
              <a:t>idx, deleteCount</a:t>
            </a:r>
            <a:r>
              <a:rPr sz="2400" spc="-55" dirty="0">
                <a:solidFill>
                  <a:srgbClr val="F05A28"/>
                </a:solidFill>
                <a:sym typeface="+mn-ea"/>
              </a:rPr>
              <a:t>)</a:t>
            </a:r>
            <a:br>
              <a:rPr sz="2400" spc="-55" dirty="0">
                <a:solidFill>
                  <a:srgbClr val="F05A28"/>
                </a:solidFill>
                <a:sym typeface="+mn-ea"/>
              </a:rPr>
            </a:br>
            <a:r>
              <a:rPr lang="en-US" sz="2400" spc="-55" dirty="0">
                <a:solidFill>
                  <a:srgbClr val="F05A28"/>
                </a:solidFill>
                <a:sym typeface="+mn-ea"/>
              </a:rPr>
              <a:t>	- </a:t>
            </a:r>
            <a:r>
              <a:rPr sz="2400" spc="-60" dirty="0">
                <a:solidFill>
                  <a:srgbClr val="F05A28"/>
                </a:solidFill>
                <a:sym typeface="+mn-ea"/>
              </a:rPr>
              <a:t>s</a:t>
            </a:r>
            <a:r>
              <a:rPr sz="2400" spc="85" dirty="0">
                <a:solidFill>
                  <a:srgbClr val="F05A28"/>
                </a:solidFill>
                <a:sym typeface="+mn-ea"/>
              </a:rPr>
              <a:t>p</a:t>
            </a:r>
            <a:r>
              <a:rPr sz="2400" spc="-40" dirty="0">
                <a:solidFill>
                  <a:srgbClr val="F05A28"/>
                </a:solidFill>
                <a:sym typeface="+mn-ea"/>
              </a:rPr>
              <a:t>li</a:t>
            </a:r>
            <a:r>
              <a:rPr sz="2400" spc="85" dirty="0">
                <a:solidFill>
                  <a:srgbClr val="F05A28"/>
                </a:solidFill>
                <a:sym typeface="+mn-ea"/>
              </a:rPr>
              <a:t>c</a:t>
            </a:r>
            <a:r>
              <a:rPr sz="2400" spc="-10" dirty="0">
                <a:solidFill>
                  <a:srgbClr val="F05A28"/>
                </a:solidFill>
                <a:sym typeface="+mn-ea"/>
              </a:rPr>
              <a:t>e</a:t>
            </a:r>
            <a:r>
              <a:rPr sz="2400" spc="-55" dirty="0">
                <a:solidFill>
                  <a:srgbClr val="F05A28"/>
                </a:solidFill>
                <a:sym typeface="+mn-ea"/>
              </a:rPr>
              <a:t>(</a:t>
            </a:r>
            <a:r>
              <a:rPr lang="en-US" sz="2400" spc="-55" dirty="0">
                <a:solidFill>
                  <a:srgbClr val="F05A28"/>
                </a:solidFill>
                <a:sym typeface="+mn-ea"/>
              </a:rPr>
              <a:t>idx, deleteCount, newItems</a:t>
            </a:r>
            <a:r>
              <a:rPr sz="2400" spc="-55" dirty="0">
                <a:solidFill>
                  <a:srgbClr val="F05A28"/>
                </a:solidFill>
                <a:sym typeface="+mn-ea"/>
              </a:rPr>
              <a:t>)</a:t>
            </a:r>
            <a:br>
              <a:rPr sz="2400" spc="-55" dirty="0">
                <a:solidFill>
                  <a:srgbClr val="F05A28"/>
                </a:solidFill>
                <a:sym typeface="+mn-ea"/>
              </a:rPr>
            </a:br>
            <a:br>
              <a:rPr sz="2400" spc="-55" dirty="0">
                <a:solidFill>
                  <a:srgbClr val="F05A28"/>
                </a:solidFill>
                <a:sym typeface="+mn-ea"/>
              </a:rPr>
            </a:br>
            <a:r>
              <a:rPr lang="en-US" sz="2400" spc="-55" dirty="0">
                <a:solidFill>
                  <a:srgbClr val="F05A28"/>
                </a:solidFill>
                <a:sym typeface="+mn-ea"/>
              </a:rPr>
              <a:t>	</a:t>
            </a:r>
            <a:br>
              <a:rPr sz="2400" spc="-55" dirty="0">
                <a:solidFill>
                  <a:srgbClr val="F05A28"/>
                </a:solidFill>
                <a:sym typeface="+mn-ea"/>
              </a:rPr>
            </a:br>
            <a:br>
              <a:rPr lang="en-US" sz="2400" spc="-35" dirty="0">
                <a:solidFill>
                  <a:srgbClr val="F05A28"/>
                </a:solidFill>
              </a:rPr>
            </a:br>
            <a:endParaRPr lang="en-US" sz="2400" spc="-35" dirty="0">
              <a:solidFill>
                <a:srgbClr val="F05A28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0600" y="2819400"/>
            <a:ext cx="7388225" cy="275653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Searching and Looping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585"/>
              </a:spcBef>
              <a:tabLst>
                <a:tab pos="541020" algn="l"/>
              </a:tabLst>
            </a:pPr>
            <a:r>
              <a:rPr lang="en-US"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		</a:t>
            </a:r>
            <a:r>
              <a:rPr lang="en-US"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lang="en-US"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indexOf() and find()</a:t>
            </a:r>
            <a:endParaRPr lang="en-US" sz="2400" spc="-55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252095">
              <a:lnSpc>
                <a:spcPct val="100000"/>
              </a:lnSpc>
              <a:spcBef>
                <a:spcPts val="585"/>
              </a:spcBef>
              <a:tabLst>
                <a:tab pos="541020" algn="l"/>
              </a:tabLst>
            </a:pPr>
            <a:r>
              <a:rPr lang="en-US"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	- filter()</a:t>
            </a:r>
            <a:endParaRPr lang="en-US" sz="2400" spc="-7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585"/>
              </a:spcBef>
              <a:tabLst>
                <a:tab pos="541020" algn="l"/>
              </a:tabLst>
            </a:pPr>
            <a:r>
              <a:rPr lang="en-US"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	- forEach()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785"/>
              </a:spcBef>
              <a:buClrTx/>
              <a:buSzTx/>
              <a:buFontTx/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 the DOM</a:t>
            </a:r>
            <a:br>
              <a:rPr lang="en-US"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</a:br>
            <a:r>
              <a:rPr lang="en-US"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- document.getElementsByClassName()</a:t>
            </a:r>
            <a:endParaRPr lang="en-US" sz="2400" spc="6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7818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2103" y="2717890"/>
            <a:ext cx="77235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   </a:t>
            </a:r>
            <a:r>
              <a:rPr dirty="0"/>
              <a:t>Creating and Initializing Arrays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6134"/>
            <a:ext cx="3312160" cy="98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4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4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an</a:t>
            </a:r>
            <a:r>
              <a:rPr sz="2400" spc="-3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values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2727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3980" y="518050"/>
            <a:ext cx="3557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36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6134"/>
            <a:ext cx="4772660" cy="98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Initialize</a:t>
            </a:r>
            <a:r>
              <a:rPr sz="2400" spc="-3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an</a:t>
            </a:r>
            <a:r>
              <a:rPr sz="2400" spc="-3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values</a:t>
            </a:r>
            <a:r>
              <a:rPr sz="2400" spc="-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2727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02022" y="518050"/>
            <a:ext cx="39008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>
                <a:solidFill>
                  <a:srgbClr val="404040"/>
                </a:solidFill>
              </a:rPr>
              <a:t>In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li</a:t>
            </a:r>
            <a:r>
              <a:rPr spc="50" dirty="0">
                <a:solidFill>
                  <a:srgbClr val="404040"/>
                </a:solidFill>
              </a:rPr>
              <a:t>z</a:t>
            </a:r>
            <a:r>
              <a:rPr spc="-45" dirty="0">
                <a:solidFill>
                  <a:srgbClr val="404040"/>
                </a:solidFill>
              </a:rPr>
              <a:t>e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380" dirty="0">
                <a:solidFill>
                  <a:srgbClr val="404040"/>
                </a:solidFill>
              </a:rPr>
              <a:t>A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175" dirty="0">
                <a:solidFill>
                  <a:srgbClr val="404040"/>
                </a:solidFill>
              </a:rPr>
              <a:t>a</a:t>
            </a:r>
            <a:r>
              <a:rPr spc="-15" dirty="0">
                <a:solidFill>
                  <a:srgbClr val="404040"/>
                </a:solidFill>
              </a:rPr>
              <a:t>y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-635" y="0"/>
          <a:ext cx="1219263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325100" imgH="5181600" progId="Paint.Picture">
                  <p:embed/>
                </p:oleObj>
              </mc:Choice>
              <mc:Fallback>
                <p:oleObj name="" r:id="rId1" imgW="10325100" imgH="51816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635" y="0"/>
                        <a:ext cx="1219263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5815" y="2717800"/>
            <a:ext cx="552069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Accessing Array Items</a:t>
            </a:r>
            <a:endParaRPr lang="en-US"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897380"/>
            <a:ext cx="6382385" cy="97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231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	Accessing</a:t>
            </a:r>
            <a:r>
              <a:rPr sz="2400" spc="-5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an</a:t>
            </a:r>
            <a:r>
              <a:rPr sz="2400" spc="-4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spc="-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values</a:t>
            </a:r>
            <a:r>
              <a:rPr sz="2400" spc="-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‘a’, ‘b’, ‘c’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400" spc="-5" dirty="0">
                <a:solidFill>
                  <a:srgbClr val="72727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85" y="3080905"/>
          <a:ext cx="6943724" cy="2188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940"/>
                <a:gridCol w="1825625"/>
                <a:gridCol w="1037589"/>
                <a:gridCol w="1766570"/>
              </a:tblGrid>
              <a:tr h="4994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console.log(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values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</a:t>
                      </a: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2400" spc="-5" dirty="0">
                          <a:solidFill>
                            <a:srgbClr val="30303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]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sz="2400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r>
                        <a:rPr sz="2400" spc="-465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77A03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ct val="100000"/>
                        </a:lnSpc>
                        <a:spcBef>
                          <a:spcPts val="880"/>
                        </a:spcBef>
                        <a:buClrTx/>
                        <a:buSzTx/>
                        <a:buFontTx/>
                      </a:pPr>
                      <a:r>
                        <a:rPr sz="2400" spc="-5" dirty="0">
                          <a:solidFill>
                            <a:srgbClr val="77A03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endParaRPr sz="2400" spc="-5" dirty="0">
                        <a:solidFill>
                          <a:srgbClr val="77A032"/>
                        </a:solidFill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</a:tr>
              <a:tr h="59475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console.log(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values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</a:t>
                      </a: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r>
                        <a:rPr sz="2400" spc="-5" dirty="0">
                          <a:solidFill>
                            <a:srgbClr val="30303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]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sz="2400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r>
                        <a:rPr sz="2400" spc="-465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77A03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77A03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endParaRPr lang="en-US"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E5E5E5"/>
                    </a:solidFill>
                  </a:tcPr>
                </a:tc>
              </a:tr>
              <a:tr h="59478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400" spc="-5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console.log(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985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4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values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</a:t>
                      </a: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r>
                        <a:rPr sz="2400" spc="-5" dirty="0">
                          <a:solidFill>
                            <a:srgbClr val="30303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]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985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400" spc="-5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sz="2400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r>
                        <a:rPr sz="2400" spc="-465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77A03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985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400" spc="-5" dirty="0">
                          <a:solidFill>
                            <a:srgbClr val="77A03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</a:t>
                      </a:r>
                      <a:endParaRPr lang="en-US"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9855" marB="0">
                    <a:solidFill>
                      <a:srgbClr val="E5E5E5"/>
                    </a:solidFill>
                  </a:tcPr>
                </a:tc>
              </a:tr>
              <a:tr h="49945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console.log(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values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</a:t>
                      </a: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r>
                        <a:rPr sz="2400" spc="-5" dirty="0">
                          <a:solidFill>
                            <a:srgbClr val="30303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]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sz="2400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r>
                        <a:rPr sz="2400" spc="-465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77A03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77A03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undefined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77708" y="518050"/>
            <a:ext cx="4350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404040"/>
                </a:solidFill>
              </a:rPr>
              <a:t>Accessing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90" dirty="0">
                <a:solidFill>
                  <a:srgbClr val="404040"/>
                </a:solidFill>
              </a:rPr>
              <a:t>an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20" dirty="0">
                <a:solidFill>
                  <a:srgbClr val="404040"/>
                </a:solidFill>
              </a:rPr>
              <a:t>Array</a:t>
            </a:r>
            <a:endParaRPr spc="-20" dirty="0">
              <a:solidFill>
                <a:srgbClr val="40404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010" y="2717890"/>
            <a:ext cx="10619978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3255" algn="r">
              <a:lnSpc>
                <a:spcPct val="100000"/>
              </a:lnSpc>
              <a:spcBef>
                <a:spcPts val="100"/>
              </a:spcBef>
            </a:pPr>
            <a:r>
              <a:rPr lang="en-US" spc="100" dirty="0"/>
              <a:t>Manipulating </a:t>
            </a:r>
            <a:r>
              <a:rPr spc="-30" dirty="0"/>
              <a:t>Arrays</a:t>
            </a:r>
            <a:endParaRPr spc="-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1113</Words>
  <Application>WPS Presentation</Application>
  <PresentationFormat>On-screen Show (4:3)</PresentationFormat>
  <Paragraphs>143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25</vt:i4>
      </vt:variant>
    </vt:vector>
  </HeadingPairs>
  <TitlesOfParts>
    <vt:vector size="47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Lucida Sans Unicode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Arrays</vt:lpstr>
      <vt:lpstr>Creating and Initializing Arrays  Accessing Array Items</vt:lpstr>
      <vt:lpstr>   Creating and Initializing Arrays</vt:lpstr>
      <vt:lpstr>PowerPoint 演示文稿</vt:lpstr>
      <vt:lpstr>Initialize an Array</vt:lpstr>
      <vt:lpstr>PowerPoint 演示文稿</vt:lpstr>
      <vt:lpstr>Accessing Array Items</vt:lpstr>
      <vt:lpstr>Accessing an Array</vt:lpstr>
      <vt:lpstr>Manipulating Arrays</vt:lpstr>
      <vt:lpstr>PowerPoint 演示文稿</vt:lpstr>
      <vt:lpstr>PowerPoint 演示文稿</vt:lpstr>
      <vt:lpstr>PowerPoint 演示文稿</vt:lpstr>
      <vt:lpstr>PowerPoint 演示文稿</vt:lpstr>
      <vt:lpstr>slice() and splice()</vt:lpstr>
      <vt:lpstr>PowerPoint 演示文稿</vt:lpstr>
      <vt:lpstr>PowerPoint 演示文稿</vt:lpstr>
      <vt:lpstr>PowerPoint 演示文稿</vt:lpstr>
      <vt:lpstr>Array Searching and Looping</vt:lpstr>
      <vt:lpstr>PowerPoint 演示文稿</vt:lpstr>
      <vt:lpstr>PowerPoint 演示文稿</vt:lpstr>
      <vt:lpstr>PowerPoint 演示文稿</vt:lpstr>
      <vt:lpstr>PowerPoint 演示文稿</vt:lpstr>
      <vt:lpstr>Arrays in the DOM</vt:lpstr>
      <vt:lpstr>Creating and Initializing Arrays\ 	- const arr = [1, 2, 3] 	- const arr = Array.of(1, 2, 3) </vt:lpstr>
      <vt:lpstr>splice() and splice() 	- slice() creates a new array 	- splice(idx, deleteCount) 	- splice(idx, deleteCount, newItems)  	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and Arrays</dc:title>
  <dc:creator/>
  <cp:lastModifiedBy>Admin</cp:lastModifiedBy>
  <cp:revision>19</cp:revision>
  <dcterms:created xsi:type="dcterms:W3CDTF">2023-07-05T15:45:00Z</dcterms:created>
  <dcterms:modified xsi:type="dcterms:W3CDTF">2023-07-09T09:43:42Z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0A660C03A6534D12AAAF570CFDC4FE07</vt:lpwstr>
  </property>
  <property fmtid="{D5CDD505-2E9C-101B-9397-08002B2CF9AE}" pid="3" name="KSOProductBuildVer">
    <vt:lpwstr>1033-11.2.0.11537</vt:lpwstr>
  </property>
</Properties>
</file>