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72" r:id="rId7"/>
    <p:sldId id="273" r:id="rId8"/>
    <p:sldId id="262" r:id="rId9"/>
    <p:sldId id="275" r:id="rId10"/>
    <p:sldId id="274" r:id="rId11"/>
    <p:sldId id="276" r:id="rId12"/>
    <p:sldId id="277" r:id="rId13"/>
    <p:sldId id="278" r:id="rId14"/>
    <p:sldId id="279" r:id="rId15"/>
    <p:sldId id="280" r:id="rId16"/>
    <p:sldId id="281" r:id="rId17"/>
    <p:sldId id="263" r:id="rId18"/>
    <p:sldId id="282" r:id="rId19"/>
    <p:sldId id="265" r:id="rId20"/>
    <p:sldId id="268" r:id="rId2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7/31/2023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5E5E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7" name="bg object 17"/>
          <p:cNvPicPr/>
          <p:nvPr/>
        </p:nvPicPr>
        <p:blipFill>
          <a:blip r:embed="rId2" cstate="print"/>
          <a:stretch>
            <a:fillRect/>
          </a:stretch>
        </p:blipFill>
        <p:spPr>
          <a:xfrm>
            <a:off x="711694" y="3409950"/>
            <a:ext cx="10768615" cy="38101"/>
          </a:xfrm>
          <a:prstGeom prst="rect">
            <a:avLst/>
          </a:prstGeom>
        </p:spPr>
      </p:pic>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7/31/2023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5566" y="2718308"/>
            <a:ext cx="10620867" cy="574039"/>
          </a:xfrm>
          <a:prstGeom prst="rect">
            <a:avLst/>
          </a:prstGeom>
        </p:spPr>
        <p:txBody>
          <a:bodyPr wrap="square" lIns="0" tIns="0" rIns="0" bIns="0">
            <a:spAutoFit/>
          </a:bodyPr>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918336" y="2300732"/>
            <a:ext cx="8355327" cy="1945639"/>
          </a:xfrm>
          <a:prstGeom prst="rect">
            <a:avLst/>
          </a:prstGeom>
        </p:spPr>
        <p:txBody>
          <a:bodyPr wrap="square" lIns="0" tIns="0" rIns="0" bIns="0">
            <a:spAutoFit/>
          </a:bodyPr>
          <a:lstStyle>
            <a:lvl1pPr>
              <a:defRPr sz="2400" b="0" i="0">
                <a:solidFill>
                  <a:srgbClr val="F05A28"/>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html-dom-click-metho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1694" y="2977579"/>
            <a:ext cx="10768965" cy="38100"/>
            <a:chOff x="711694" y="2977579"/>
            <a:chExt cx="10768965" cy="38100"/>
          </a:xfrm>
        </p:grpSpPr>
        <p:sp>
          <p:nvSpPr>
            <p:cNvPr id="4" name="object 4"/>
            <p:cNvSpPr/>
            <p:nvPr/>
          </p:nvSpPr>
          <p:spPr>
            <a:xfrm>
              <a:off x="711694" y="2977579"/>
              <a:ext cx="10768965" cy="38100"/>
            </a:xfrm>
            <a:custGeom>
              <a:avLst/>
              <a:gdLst/>
              <a:ahLst/>
              <a:cxnLst/>
              <a:rect l="l" t="t" r="r" b="b"/>
              <a:pathLst>
                <a:path w="10768965" h="38100">
                  <a:moveTo>
                    <a:pt x="0" y="38100"/>
                  </a:moveTo>
                  <a:lnTo>
                    <a:pt x="10768614" y="38101"/>
                  </a:lnTo>
                </a:path>
              </a:pathLst>
            </a:custGeom>
          </p:spPr>
          <p:txBody>
            <a:bodyPr wrap="square" lIns="0" tIns="0" rIns="0" bIns="0" rtlCol="0"/>
            <a:lstStyle/>
            <a:p>
              <a:endParaRPr/>
            </a:p>
          </p:txBody>
        </p:sp>
        <p:pic>
          <p:nvPicPr>
            <p:cNvPr id="5" name="object 5"/>
            <p:cNvPicPr/>
            <p:nvPr/>
          </p:nvPicPr>
          <p:blipFill>
            <a:blip r:embed="rId2" cstate="print"/>
            <a:stretch>
              <a:fillRect/>
            </a:stretch>
          </p:blipFill>
          <p:spPr>
            <a:xfrm>
              <a:off x="711694" y="2977579"/>
              <a:ext cx="10768615" cy="38101"/>
            </a:xfrm>
            <a:prstGeom prst="rect">
              <a:avLst/>
            </a:prstGeom>
          </p:spPr>
        </p:pic>
      </p:grpSp>
      <p:sp>
        <p:nvSpPr>
          <p:cNvPr id="11" name="object 11"/>
          <p:cNvSpPr txBox="1">
            <a:spLocks noGrp="1"/>
          </p:cNvSpPr>
          <p:nvPr>
            <p:ph type="title"/>
          </p:nvPr>
        </p:nvSpPr>
        <p:spPr>
          <a:xfrm>
            <a:off x="951384" y="2011171"/>
            <a:ext cx="7766050" cy="701675"/>
          </a:xfrm>
          <a:prstGeom prst="rect">
            <a:avLst/>
          </a:prstGeom>
        </p:spPr>
        <p:txBody>
          <a:bodyPr vert="horz" wrap="square" lIns="0" tIns="17145" rIns="0" bIns="0" rtlCol="0">
            <a:spAutoFit/>
          </a:bodyPr>
          <a:lstStyle/>
          <a:p>
            <a:pPr marL="12700">
              <a:lnSpc>
                <a:spcPct val="100000"/>
              </a:lnSpc>
              <a:spcBef>
                <a:spcPts val="135"/>
              </a:spcBef>
            </a:pPr>
            <a:r>
              <a:rPr lang="en-US" sz="4450" spc="25" dirty="0">
                <a:solidFill>
                  <a:srgbClr val="171717"/>
                </a:solidFill>
              </a:rPr>
              <a:t>JavaScript Event</a:t>
            </a:r>
            <a:r>
              <a:rPr sz="4450" spc="-434" dirty="0">
                <a:solidFill>
                  <a:srgbClr val="171717"/>
                </a:solidFill>
              </a:rPr>
              <a:t> </a:t>
            </a:r>
            <a:r>
              <a:rPr sz="4450" spc="-35" dirty="0">
                <a:solidFill>
                  <a:srgbClr val="171717"/>
                </a:solidFill>
              </a:rPr>
              <a:t>H</a:t>
            </a:r>
            <a:r>
              <a:rPr sz="4450" spc="-180" dirty="0">
                <a:solidFill>
                  <a:srgbClr val="171717"/>
                </a:solidFill>
              </a:rPr>
              <a:t>a</a:t>
            </a:r>
            <a:r>
              <a:rPr sz="4450" spc="-170" dirty="0">
                <a:solidFill>
                  <a:srgbClr val="171717"/>
                </a:solidFill>
              </a:rPr>
              <a:t>n</a:t>
            </a:r>
            <a:r>
              <a:rPr sz="4450" spc="95" dirty="0">
                <a:solidFill>
                  <a:srgbClr val="171717"/>
                </a:solidFill>
              </a:rPr>
              <a:t>d</a:t>
            </a:r>
            <a:r>
              <a:rPr sz="4450" spc="-155" dirty="0">
                <a:solidFill>
                  <a:srgbClr val="171717"/>
                </a:solidFill>
              </a:rPr>
              <a:t>li</a:t>
            </a:r>
            <a:r>
              <a:rPr sz="4450" spc="-160" dirty="0">
                <a:solidFill>
                  <a:srgbClr val="171717"/>
                </a:solidFill>
              </a:rPr>
              <a:t>n</a:t>
            </a:r>
            <a:r>
              <a:rPr sz="4450" spc="204" dirty="0">
                <a:solidFill>
                  <a:srgbClr val="171717"/>
                </a:solidFill>
              </a:rPr>
              <a:t>g</a:t>
            </a:r>
            <a:endParaRPr sz="4450" dirty="0"/>
          </a:p>
        </p:txBody>
      </p:sp>
      <p:sp>
        <p:nvSpPr>
          <p:cNvPr id="12" name="Slide Number Placeholder 11"/>
          <p:cNvSpPr>
            <a:spLocks noGrp="1"/>
          </p:cNvSpPr>
          <p:nvPr>
            <p:ph type="sldNum" sz="quarter" idx="7"/>
          </p:nvPr>
        </p:nvSpPr>
        <p:spPr/>
        <p:txBody>
          <a:bodyPr/>
          <a:lstStyle/>
          <a:p>
            <a:fld id="{B6F15528-21DE-4FAA-801E-634DDDAF4B2B}" type="slidenum">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0" i="0" dirty="0">
                <a:solidFill>
                  <a:srgbClr val="000000"/>
                </a:solidFill>
                <a:effectLst/>
                <a:latin typeface="Segoe UI" panose="020B0502040204020203" pitchFamily="34" charset="0"/>
              </a:rPr>
              <a:t>onchange Event</a:t>
            </a:r>
          </a:p>
        </p:txBody>
      </p:sp>
      <p:sp>
        <p:nvSpPr>
          <p:cNvPr id="3" name="Slide Number Placeholder 2"/>
          <p:cNvSpPr>
            <a:spLocks noGrp="1"/>
          </p:cNvSpPr>
          <p:nvPr>
            <p:ph type="sldNum" sz="quarter" idx="7"/>
          </p:nvPr>
        </p:nvSpPr>
        <p:spPr/>
        <p:txBody>
          <a:bodyPr/>
          <a:lstStyle/>
          <a:p>
            <a:fld id="{B6F15528-21DE-4FAA-801E-634DDDAF4B2B}" type="slidenum">
              <a:rPr/>
              <a:t>10</a:t>
            </a:fld>
            <a:endParaRPr/>
          </a:p>
        </p:txBody>
      </p:sp>
    </p:spTree>
    <p:extLst>
      <p:ext uri="{BB962C8B-B14F-4D97-AF65-F5344CB8AC3E}">
        <p14:creationId xmlns:p14="http://schemas.microsoft.com/office/powerpoint/2010/main" val="274111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a:r>
              <a:rPr lang="en-US" b="0" i="0" dirty="0">
                <a:solidFill>
                  <a:srgbClr val="000000"/>
                </a:solidFill>
                <a:effectLst/>
                <a:latin typeface="Segoe UI" panose="020B0502040204020203" pitchFamily="34" charset="0"/>
              </a:rPr>
              <a:t>onchange Event</a:t>
            </a:r>
            <a:endParaRPr lang="en-US" dirty="0"/>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11</a:t>
            </a:fld>
            <a:endParaRPr lang="en-US"/>
          </a:p>
        </p:txBody>
      </p:sp>
      <p:pic>
        <p:nvPicPr>
          <p:cNvPr id="5" name="Picture 4">
            <a:extLst>
              <a:ext uri="{FF2B5EF4-FFF2-40B4-BE49-F238E27FC236}">
                <a16:creationId xmlns:a16="http://schemas.microsoft.com/office/drawing/2014/main" id="{8795A67D-82A0-AABD-A0F2-F8A981501114}"/>
              </a:ext>
            </a:extLst>
          </p:cNvPr>
          <p:cNvPicPr>
            <a:picLocks noChangeAspect="1"/>
          </p:cNvPicPr>
          <p:nvPr/>
        </p:nvPicPr>
        <p:blipFill>
          <a:blip r:embed="rId2"/>
          <a:stretch>
            <a:fillRect/>
          </a:stretch>
        </p:blipFill>
        <p:spPr>
          <a:xfrm>
            <a:off x="3048000" y="2277227"/>
            <a:ext cx="6172735" cy="1044030"/>
          </a:xfrm>
          <a:prstGeom prst="rect">
            <a:avLst/>
          </a:prstGeom>
        </p:spPr>
      </p:pic>
      <p:pic>
        <p:nvPicPr>
          <p:cNvPr id="9" name="Picture 8">
            <a:extLst>
              <a:ext uri="{FF2B5EF4-FFF2-40B4-BE49-F238E27FC236}">
                <a16:creationId xmlns:a16="http://schemas.microsoft.com/office/drawing/2014/main" id="{324182F7-075C-E587-8B52-8551111600C0}"/>
              </a:ext>
            </a:extLst>
          </p:cNvPr>
          <p:cNvPicPr>
            <a:picLocks noChangeAspect="1"/>
          </p:cNvPicPr>
          <p:nvPr/>
        </p:nvPicPr>
        <p:blipFill>
          <a:blip r:embed="rId3"/>
          <a:stretch>
            <a:fillRect/>
          </a:stretch>
        </p:blipFill>
        <p:spPr>
          <a:xfrm>
            <a:off x="3048000" y="4724400"/>
            <a:ext cx="5227773" cy="472481"/>
          </a:xfrm>
          <a:prstGeom prst="rect">
            <a:avLst/>
          </a:prstGeom>
        </p:spPr>
      </p:pic>
    </p:spTree>
    <p:extLst>
      <p:ext uri="{BB962C8B-B14F-4D97-AF65-F5344CB8AC3E}">
        <p14:creationId xmlns:p14="http://schemas.microsoft.com/office/powerpoint/2010/main" val="405701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0" i="0" dirty="0">
                <a:solidFill>
                  <a:srgbClr val="000000"/>
                </a:solidFill>
                <a:effectLst/>
                <a:latin typeface="Segoe UI" panose="020B0502040204020203" pitchFamily="34" charset="0"/>
              </a:rPr>
              <a:t>Event Simulation</a:t>
            </a:r>
          </a:p>
        </p:txBody>
      </p:sp>
      <p:sp>
        <p:nvSpPr>
          <p:cNvPr id="3" name="Slide Number Placeholder 2"/>
          <p:cNvSpPr>
            <a:spLocks noGrp="1"/>
          </p:cNvSpPr>
          <p:nvPr>
            <p:ph type="sldNum" sz="quarter" idx="7"/>
          </p:nvPr>
        </p:nvSpPr>
        <p:spPr/>
        <p:txBody>
          <a:bodyPr/>
          <a:lstStyle/>
          <a:p>
            <a:fld id="{B6F15528-21DE-4FAA-801E-634DDDAF4B2B}" type="slidenum">
              <a:rPr/>
              <a:t>12</a:t>
            </a:fld>
            <a:endParaRPr/>
          </a:p>
        </p:txBody>
      </p:sp>
    </p:spTree>
    <p:extLst>
      <p:ext uri="{BB962C8B-B14F-4D97-AF65-F5344CB8AC3E}">
        <p14:creationId xmlns:p14="http://schemas.microsoft.com/office/powerpoint/2010/main" val="314056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fontAlgn="base"/>
            <a:r>
              <a:rPr lang="en-US" b="1" dirty="0">
                <a:solidFill>
                  <a:schemeClr val="tx1"/>
                </a:solidFill>
                <a:latin typeface="Source Sans 3"/>
              </a:rPr>
              <a:t>How to simulate a click </a:t>
            </a:r>
            <a:r>
              <a:rPr lang="en-US" b="1" i="0" dirty="0">
                <a:solidFill>
                  <a:schemeClr val="tx1"/>
                </a:solidFill>
                <a:effectLst/>
                <a:latin typeface="Source Sans 3"/>
              </a:rPr>
              <a:t>with JavaScript ?</a:t>
            </a:r>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13</a:t>
            </a:fld>
            <a:endParaRPr lang="en-US"/>
          </a:p>
        </p:txBody>
      </p:sp>
      <p:sp>
        <p:nvSpPr>
          <p:cNvPr id="3" name="TextBox 2">
            <a:extLst>
              <a:ext uri="{FF2B5EF4-FFF2-40B4-BE49-F238E27FC236}">
                <a16:creationId xmlns:a16="http://schemas.microsoft.com/office/drawing/2014/main" id="{F99422C3-9DF3-352F-1EBD-108222C6A80B}"/>
              </a:ext>
            </a:extLst>
          </p:cNvPr>
          <p:cNvSpPr txBox="1"/>
          <p:nvPr/>
        </p:nvSpPr>
        <p:spPr>
          <a:xfrm>
            <a:off x="457200" y="992664"/>
            <a:ext cx="10287000" cy="5909310"/>
          </a:xfrm>
          <a:prstGeom prst="rect">
            <a:avLst/>
          </a:prstGeom>
          <a:noFill/>
        </p:spPr>
        <p:txBody>
          <a:bodyPr wrap="square" rtlCol="0">
            <a:spAutoFit/>
          </a:bodyPr>
          <a:lstStyle/>
          <a:p>
            <a:pPr algn="l" fontAlgn="base"/>
            <a:r>
              <a:rPr lang="en-US" b="0" i="0" dirty="0">
                <a:effectLst/>
                <a:latin typeface="Nunito" panose="020F0502020204030204" pitchFamily="2" charset="0"/>
              </a:rPr>
              <a:t>To simulate a click with JavaScript we have two popular ways.</a:t>
            </a:r>
          </a:p>
          <a:p>
            <a:pPr algn="l" fontAlgn="base"/>
            <a:r>
              <a:rPr lang="en-US" b="1" i="0" dirty="0">
                <a:effectLst/>
                <a:latin typeface="Nunito" panose="020F0502020204030204" pitchFamily="2" charset="0"/>
              </a:rPr>
              <a:t>Method 1: Using the </a:t>
            </a:r>
            <a:r>
              <a:rPr lang="en-US" b="1" i="0" u="sng" dirty="0">
                <a:effectLst/>
                <a:latin typeface="Nunito" panose="020F0502020204030204" pitchFamily="2" charset="0"/>
                <a:hlinkClick r:id="rId2">
                  <a:extLst>
                    <a:ext uri="{A12FA001-AC4F-418D-AE19-62706E023703}">
                      <ahyp:hlinkClr xmlns:ahyp="http://schemas.microsoft.com/office/drawing/2018/hyperlinkcolor" val="tx"/>
                    </a:ext>
                  </a:extLst>
                </a:hlinkClick>
              </a:rPr>
              <a:t>click() method</a:t>
            </a:r>
            <a:r>
              <a:rPr lang="en-US" b="1" i="0" dirty="0">
                <a:effectLst/>
                <a:latin typeface="Nunito" panose="020F0502020204030204" pitchFamily="2" charset="0"/>
              </a:rPr>
              <a:t>.</a:t>
            </a:r>
            <a:endParaRPr lang="en-US" b="0" i="0" dirty="0">
              <a:effectLst/>
              <a:latin typeface="Nunito" panose="020F0502020204030204" pitchFamily="2" charset="0"/>
            </a:endParaRPr>
          </a:p>
          <a:p>
            <a:pPr algn="l" fontAlgn="base"/>
            <a:r>
              <a:rPr lang="en-US" b="0" i="0" dirty="0">
                <a:effectLst/>
                <a:latin typeface="Nunito" panose="020F0502020204030204" pitchFamily="2" charset="0"/>
              </a:rPr>
              <a:t>The click() method is used to simulate a mouse click on an element. It fires the click event of the element on which it is called. The event bubbles up to elements higher in the document tree and fires their click events also. The element to be clicked is first selected and the click() method is used. This simulates a click on the element. </a:t>
            </a:r>
          </a:p>
          <a:p>
            <a:pPr algn="l" fontAlgn="base"/>
            <a:r>
              <a:rPr lang="en-US" b="1" i="0" dirty="0">
                <a:effectLst/>
                <a:latin typeface="Nunito" panose="020F0502020204030204" pitchFamily="2" charset="0"/>
              </a:rPr>
              <a:t>Syntax:</a:t>
            </a:r>
            <a:endParaRPr lang="en-US" b="0" i="0" dirty="0">
              <a:effectLst/>
              <a:latin typeface="Nunito" panose="020F0502020204030204" pitchFamily="2" charset="0"/>
            </a:endParaRPr>
          </a:p>
          <a:p>
            <a:r>
              <a:rPr lang="en-US" b="1" dirty="0" err="1"/>
              <a:t>element.click</a:t>
            </a:r>
            <a:r>
              <a:rPr lang="en-US" b="1" dirty="0"/>
              <a:t>()</a:t>
            </a:r>
          </a:p>
          <a:p>
            <a:endParaRPr lang="en-US" b="1" dirty="0"/>
          </a:p>
          <a:p>
            <a:r>
              <a:rPr lang="en-US" b="1" dirty="0"/>
              <a:t>Method 2: Creating a new </a:t>
            </a:r>
            <a:r>
              <a:rPr lang="en-US" b="1" dirty="0" err="1"/>
              <a:t>CustomEvent</a:t>
            </a:r>
            <a:r>
              <a:rPr lang="en-US" b="1" dirty="0"/>
              <a:t>.</a:t>
            </a:r>
          </a:p>
          <a:p>
            <a:r>
              <a:rPr lang="en-US" dirty="0">
                <a:latin typeface="Nunito" panose="020F0502020204030204" pitchFamily="2" charset="0"/>
              </a:rPr>
              <a:t>The </a:t>
            </a:r>
            <a:r>
              <a:rPr lang="en-US" dirty="0" err="1">
                <a:latin typeface="Nunito" panose="020F0502020204030204" pitchFamily="2" charset="0"/>
              </a:rPr>
              <a:t>CustomEvent</a:t>
            </a:r>
            <a:r>
              <a:rPr lang="en-US" dirty="0">
                <a:latin typeface="Nunito" panose="020F0502020204030204" pitchFamily="2" charset="0"/>
              </a:rPr>
              <a:t> constructor is used to create a new event to be used on any element. The </a:t>
            </a:r>
            <a:r>
              <a:rPr lang="en-US" dirty="0" err="1">
                <a:latin typeface="Nunito" panose="020F0502020204030204" pitchFamily="2" charset="0"/>
              </a:rPr>
              <a:t>CustomEvent</a:t>
            </a:r>
            <a:r>
              <a:rPr lang="en-US" dirty="0">
                <a:latin typeface="Nunito" panose="020F0502020204030204" pitchFamily="2" charset="0"/>
              </a:rPr>
              <a:t> interface handles the events initialized by an application for any purpose. The ‘click’ event can be passed to the constructor of </a:t>
            </a:r>
            <a:r>
              <a:rPr lang="en-US" dirty="0" err="1">
                <a:latin typeface="Nunito" panose="020F0502020204030204" pitchFamily="2" charset="0"/>
              </a:rPr>
              <a:t>CustomEvent</a:t>
            </a:r>
            <a:r>
              <a:rPr lang="en-US" dirty="0">
                <a:latin typeface="Nunito" panose="020F0502020204030204" pitchFamily="2" charset="0"/>
              </a:rPr>
              <a:t> to create a click event. This created Event has various properties which can be accessed to customize the event. The element to be clicked on is first selected. The </a:t>
            </a:r>
            <a:r>
              <a:rPr lang="en-US" dirty="0" err="1">
                <a:latin typeface="Nunito" panose="020F0502020204030204" pitchFamily="2" charset="0"/>
              </a:rPr>
              <a:t>dispatchEvent</a:t>
            </a:r>
            <a:r>
              <a:rPr lang="en-US" dirty="0">
                <a:latin typeface="Nunito" panose="020F0502020204030204" pitchFamily="2" charset="0"/>
              </a:rPr>
              <a:t>() method is used on this element to fire the click event. The </a:t>
            </a:r>
            <a:r>
              <a:rPr lang="en-US" dirty="0" err="1">
                <a:latin typeface="Nunito" panose="020F0502020204030204" pitchFamily="2" charset="0"/>
              </a:rPr>
              <a:t>dispatchEvent</a:t>
            </a:r>
            <a:r>
              <a:rPr lang="en-US" dirty="0">
                <a:latin typeface="Nunito" panose="020F0502020204030204" pitchFamily="2" charset="0"/>
              </a:rPr>
              <a:t>() method dispatches an Event at a specified target. This simulates a click on the element selected. </a:t>
            </a:r>
          </a:p>
          <a:p>
            <a:r>
              <a:rPr lang="en-US" b="1" dirty="0">
                <a:latin typeface="Nunito" panose="020F0502020204030204" pitchFamily="2" charset="0"/>
              </a:rPr>
              <a:t>Syntax</a:t>
            </a:r>
            <a:r>
              <a:rPr lang="en-US" b="1" dirty="0"/>
              <a:t>:</a:t>
            </a:r>
          </a:p>
          <a:p>
            <a:r>
              <a:rPr lang="en-US" b="1" dirty="0" err="1"/>
              <a:t>click_event</a:t>
            </a:r>
            <a:r>
              <a:rPr lang="en-US" b="1" dirty="0"/>
              <a:t> = new </a:t>
            </a:r>
            <a:r>
              <a:rPr lang="en-US" b="1" dirty="0" err="1"/>
              <a:t>CustomEvent</a:t>
            </a:r>
            <a:r>
              <a:rPr lang="en-US" b="1" dirty="0"/>
              <a:t>('click');</a:t>
            </a:r>
          </a:p>
          <a:p>
            <a:r>
              <a:rPr lang="en-US" b="1" dirty="0" err="1"/>
              <a:t>btn_element</a:t>
            </a:r>
            <a:r>
              <a:rPr lang="en-US" b="1" dirty="0"/>
              <a:t> = </a:t>
            </a:r>
            <a:r>
              <a:rPr lang="en-US" b="1" dirty="0" err="1"/>
              <a:t>document.querySelector</a:t>
            </a:r>
            <a:r>
              <a:rPr lang="en-US" b="1" dirty="0"/>
              <a:t>('#element');</a:t>
            </a:r>
          </a:p>
          <a:p>
            <a:r>
              <a:rPr lang="en-US" b="1" dirty="0" err="1"/>
              <a:t>btn_element.dispatchEvent</a:t>
            </a:r>
            <a:r>
              <a:rPr lang="en-US" b="1" dirty="0"/>
              <a:t>(</a:t>
            </a:r>
            <a:r>
              <a:rPr lang="en-US" b="1" dirty="0" err="1"/>
              <a:t>click_event</a:t>
            </a:r>
            <a:r>
              <a:rPr lang="en-US" b="1" dirty="0"/>
              <a:t>);</a:t>
            </a:r>
          </a:p>
        </p:txBody>
      </p:sp>
      <p:sp>
        <p:nvSpPr>
          <p:cNvPr id="6" name="Rectangle 1">
            <a:extLst>
              <a:ext uri="{FF2B5EF4-FFF2-40B4-BE49-F238E27FC236}">
                <a16:creationId xmlns:a16="http://schemas.microsoft.com/office/drawing/2014/main" id="{6DB989C8-6783-3C87-DF56-59F349E496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A31C694-0334-A0A1-986A-6CC62A1D461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7700A37-1988-E1AA-2908-0FD647F15BEA}"/>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59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1" i="0" dirty="0">
                <a:solidFill>
                  <a:srgbClr val="000000"/>
                </a:solidFill>
                <a:effectLst/>
                <a:latin typeface="Open Sans" panose="020B0606030504020204" pitchFamily="34" charset="0"/>
              </a:rPr>
              <a:t>The Event Object</a:t>
            </a:r>
          </a:p>
        </p:txBody>
      </p:sp>
      <p:sp>
        <p:nvSpPr>
          <p:cNvPr id="3" name="Slide Number Placeholder 2"/>
          <p:cNvSpPr>
            <a:spLocks noGrp="1"/>
          </p:cNvSpPr>
          <p:nvPr>
            <p:ph type="sldNum" sz="quarter" idx="7"/>
          </p:nvPr>
        </p:nvSpPr>
        <p:spPr/>
        <p:txBody>
          <a:bodyPr/>
          <a:lstStyle/>
          <a:p>
            <a:fld id="{B6F15528-21DE-4FAA-801E-634DDDAF4B2B}" type="slidenum">
              <a:rPr/>
              <a:t>14</a:t>
            </a:fld>
            <a:endParaRPr/>
          </a:p>
        </p:txBody>
      </p:sp>
    </p:spTree>
    <p:extLst>
      <p:ext uri="{BB962C8B-B14F-4D97-AF65-F5344CB8AC3E}">
        <p14:creationId xmlns:p14="http://schemas.microsoft.com/office/powerpoint/2010/main" val="8986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50D7CF-62DE-D9D9-F3D8-546DA6503729}"/>
              </a:ext>
            </a:extLst>
          </p:cNvPr>
          <p:cNvSpPr>
            <a:spLocks noGrp="1"/>
          </p:cNvSpPr>
          <p:nvPr>
            <p:ph type="body" idx="1"/>
          </p:nvPr>
        </p:nvSpPr>
        <p:spPr>
          <a:xfrm>
            <a:off x="2286000" y="436848"/>
            <a:ext cx="8355327" cy="738664"/>
          </a:xfrm>
        </p:spPr>
        <p:txBody>
          <a:bodyPr/>
          <a:lstStyle/>
          <a:p>
            <a:pPr algn="ctr"/>
            <a:r>
              <a:rPr lang="en-US" b="1" dirty="0">
                <a:solidFill>
                  <a:srgbClr val="000000"/>
                </a:solidFill>
                <a:latin typeface="Open Sans" panose="020B0606030504020204" pitchFamily="34" charset="0"/>
              </a:rPr>
              <a:t>C</a:t>
            </a:r>
            <a:r>
              <a:rPr lang="en-US" b="1" i="0" dirty="0">
                <a:solidFill>
                  <a:srgbClr val="000000"/>
                </a:solidFill>
                <a:effectLst/>
                <a:latin typeface="Open Sans" panose="020B0606030504020204" pitchFamily="34" charset="0"/>
              </a:rPr>
              <a:t>ommonly Used </a:t>
            </a:r>
            <a:r>
              <a:rPr lang="en-US" b="1" dirty="0">
                <a:solidFill>
                  <a:srgbClr val="000000"/>
                </a:solidFill>
                <a:latin typeface="Open Sans" panose="020B0606030504020204" pitchFamily="34" charset="0"/>
              </a:rPr>
              <a:t>E</a:t>
            </a:r>
            <a:r>
              <a:rPr lang="en-US" b="1" i="0" dirty="0">
                <a:solidFill>
                  <a:srgbClr val="000000"/>
                </a:solidFill>
                <a:effectLst/>
                <a:latin typeface="Open Sans" panose="020B0606030504020204" pitchFamily="34" charset="0"/>
              </a:rPr>
              <a:t>vent </a:t>
            </a:r>
            <a:r>
              <a:rPr lang="en-US" b="1" dirty="0">
                <a:solidFill>
                  <a:srgbClr val="000000"/>
                </a:solidFill>
                <a:latin typeface="Open Sans" panose="020B0606030504020204" pitchFamily="34" charset="0"/>
              </a:rPr>
              <a:t>O</a:t>
            </a:r>
            <a:r>
              <a:rPr lang="en-US" b="1" i="0" dirty="0">
                <a:solidFill>
                  <a:srgbClr val="000000"/>
                </a:solidFill>
                <a:effectLst/>
                <a:latin typeface="Open Sans" panose="020B0606030504020204" pitchFamily="34" charset="0"/>
              </a:rPr>
              <a:t>bject properties</a:t>
            </a:r>
          </a:p>
          <a:p>
            <a:pPr algn="ctr"/>
            <a:endParaRPr lang="en-US" dirty="0"/>
          </a:p>
        </p:txBody>
      </p:sp>
      <p:sp>
        <p:nvSpPr>
          <p:cNvPr id="4" name="Slide Number Placeholder 3">
            <a:extLst>
              <a:ext uri="{FF2B5EF4-FFF2-40B4-BE49-F238E27FC236}">
                <a16:creationId xmlns:a16="http://schemas.microsoft.com/office/drawing/2014/main" id="{56FC1690-4458-74B6-5D11-25075D8018DE}"/>
              </a:ext>
            </a:extLst>
          </p:cNvPr>
          <p:cNvSpPr>
            <a:spLocks noGrp="1"/>
          </p:cNvSpPr>
          <p:nvPr>
            <p:ph type="sldNum" sz="quarter" idx="7"/>
          </p:nvPr>
        </p:nvSpPr>
        <p:spPr/>
        <p:txBody>
          <a:bodyPr/>
          <a:lstStyle/>
          <a:p>
            <a:fld id="{B6F15528-21DE-4FAA-801E-634DDDAF4B2B}" type="slidenum">
              <a:rPr lang="en-US" smtClean="0"/>
              <a:t>15</a:t>
            </a:fld>
            <a:endParaRPr lang="en-US"/>
          </a:p>
        </p:txBody>
      </p:sp>
      <p:pic>
        <p:nvPicPr>
          <p:cNvPr id="6" name="Picture 5">
            <a:extLst>
              <a:ext uri="{FF2B5EF4-FFF2-40B4-BE49-F238E27FC236}">
                <a16:creationId xmlns:a16="http://schemas.microsoft.com/office/drawing/2014/main" id="{5F502657-2881-B4DE-E41C-EC6CD0858E42}"/>
              </a:ext>
            </a:extLst>
          </p:cNvPr>
          <p:cNvPicPr>
            <a:picLocks noChangeAspect="1"/>
          </p:cNvPicPr>
          <p:nvPr/>
        </p:nvPicPr>
        <p:blipFill>
          <a:blip r:embed="rId2"/>
          <a:stretch>
            <a:fillRect/>
          </a:stretch>
        </p:blipFill>
        <p:spPr>
          <a:xfrm>
            <a:off x="3611664" y="1306646"/>
            <a:ext cx="6337621" cy="5414194"/>
          </a:xfrm>
          <a:prstGeom prst="rect">
            <a:avLst/>
          </a:prstGeom>
        </p:spPr>
      </p:pic>
    </p:spTree>
    <p:extLst>
      <p:ext uri="{BB962C8B-B14F-4D97-AF65-F5344CB8AC3E}">
        <p14:creationId xmlns:p14="http://schemas.microsoft.com/office/powerpoint/2010/main" val="353471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009-85B1-C1B2-90C4-48F95DE0A586}"/>
              </a:ext>
            </a:extLst>
          </p:cNvPr>
          <p:cNvSpPr>
            <a:spLocks noGrp="1"/>
          </p:cNvSpPr>
          <p:nvPr>
            <p:ph type="title"/>
          </p:nvPr>
        </p:nvSpPr>
        <p:spPr>
          <a:xfrm>
            <a:off x="685800" y="373889"/>
            <a:ext cx="10620867" cy="574039"/>
          </a:xfrm>
        </p:spPr>
        <p:txBody>
          <a:bodyPr/>
          <a:lstStyle/>
          <a:p>
            <a:pPr algn="ctr"/>
            <a:r>
              <a:rPr lang="en-US" dirty="0"/>
              <a:t>Determine the type of event</a:t>
            </a:r>
          </a:p>
        </p:txBody>
      </p:sp>
      <p:sp>
        <p:nvSpPr>
          <p:cNvPr id="4" name="Slide Number Placeholder 3">
            <a:extLst>
              <a:ext uri="{FF2B5EF4-FFF2-40B4-BE49-F238E27FC236}">
                <a16:creationId xmlns:a16="http://schemas.microsoft.com/office/drawing/2014/main" id="{37429BA1-8385-E032-26C8-D28C7EF77346}"/>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5" name="Rectangle 1">
            <a:extLst>
              <a:ext uri="{FF2B5EF4-FFF2-40B4-BE49-F238E27FC236}">
                <a16:creationId xmlns:a16="http://schemas.microsoft.com/office/drawing/2014/main" id="{9004D99A-ACCC-B5BA-676E-99EAF837A1F4}"/>
              </a:ext>
            </a:extLst>
          </p:cNvPr>
          <p:cNvSpPr>
            <a:spLocks noGrp="1" noChangeArrowheads="1"/>
          </p:cNvSpPr>
          <p:nvPr>
            <p:ph type="body" idx="1"/>
          </p:nvPr>
        </p:nvSpPr>
        <p:spPr bwMode="auto">
          <a:xfrm>
            <a:off x="1918336" y="2399054"/>
            <a:ext cx="8765220" cy="1748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function </a:t>
            </a:r>
            <a:r>
              <a:rPr kumimoji="0" lang="en-US" altLang="en-US" b="0" i="0" u="none" strike="noStrike" cap="none" normalizeH="0" baseline="0" dirty="0" err="1">
                <a:ln>
                  <a:noFill/>
                </a:ln>
                <a:solidFill>
                  <a:srgbClr val="333333"/>
                </a:solidFill>
                <a:effectLst/>
                <a:latin typeface="Arial Unicode MS"/>
              </a:rPr>
              <a:t>myEvent</a:t>
            </a:r>
            <a:r>
              <a:rPr kumimoji="0" lang="en-US" altLang="en-US" b="0" i="0" u="none" strike="noStrike" cap="none" normalizeH="0" baseline="0" dirty="0">
                <a:ln>
                  <a:noFill/>
                </a:ln>
                <a:solidFill>
                  <a:srgbClr val="333333"/>
                </a:solidFill>
                <a:effectLst/>
                <a:latin typeface="Arial Unicode MS"/>
              </a:rPr>
              <a:t>(</a:t>
            </a:r>
            <a:r>
              <a:rPr kumimoji="0" lang="en-US" altLang="en-US" b="1" i="0" u="none" strike="noStrike" cap="none" normalizeH="0" baseline="0" dirty="0">
                <a:ln>
                  <a:noFill/>
                </a:ln>
                <a:solidFill>
                  <a:srgbClr val="71BF44"/>
                </a:solidFill>
                <a:effectLst/>
                <a:latin typeface="Arial Unicode MS"/>
              </a:rPr>
              <a:t>e</a:t>
            </a:r>
            <a:r>
              <a:rPr kumimoji="0" lang="en-US" altLang="en-US" b="0" i="0" u="none" strike="noStrike" cap="none" normalizeH="0" baseline="0" dirty="0">
                <a:ln>
                  <a:noFill/>
                </a:ln>
                <a:solidFill>
                  <a:srgbClr val="333333"/>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var </a:t>
            </a:r>
            <a:r>
              <a:rPr kumimoji="0" lang="en-US" altLang="en-US" b="0" i="0" u="none" strike="noStrike" cap="none" normalizeH="0" baseline="0" dirty="0" err="1">
                <a:ln>
                  <a:noFill/>
                </a:ln>
                <a:solidFill>
                  <a:srgbClr val="333333"/>
                </a:solidFill>
                <a:effectLst/>
                <a:latin typeface="Arial Unicode MS"/>
              </a:rPr>
              <a:t>evtType</a:t>
            </a:r>
            <a:r>
              <a:rPr kumimoji="0" lang="en-US" altLang="en-US" b="0" i="0" u="none" strike="noStrike" cap="none" normalizeH="0" baseline="0" dirty="0">
                <a:ln>
                  <a:noFill/>
                </a:ln>
                <a:solidFill>
                  <a:srgbClr val="333333"/>
                </a:solidFill>
                <a:effectLst/>
                <a:latin typeface="Arial Unicode MS"/>
              </a:rPr>
              <a:t> = </a:t>
            </a:r>
            <a:r>
              <a:rPr kumimoji="0" lang="en-US" altLang="en-US" b="1" i="0" u="none" strike="noStrike" cap="none" normalizeH="0" baseline="0" dirty="0" err="1">
                <a:ln>
                  <a:noFill/>
                </a:ln>
                <a:solidFill>
                  <a:srgbClr val="71BF44"/>
                </a:solidFill>
                <a:effectLst/>
                <a:latin typeface="Arial Unicode MS"/>
              </a:rPr>
              <a:t>e</a:t>
            </a:r>
            <a:r>
              <a:rPr kumimoji="0" lang="en-US" altLang="en-US" b="0" i="0" u="none" strike="noStrike" cap="none" normalizeH="0" baseline="0" dirty="0" err="1">
                <a:ln>
                  <a:noFill/>
                </a:ln>
                <a:solidFill>
                  <a:srgbClr val="333333"/>
                </a:solidFill>
                <a:effectLst/>
                <a:latin typeface="Arial Unicode MS"/>
              </a:rPr>
              <a:t>.type</a:t>
            </a:r>
            <a:r>
              <a:rPr kumimoji="0" lang="en-US" altLang="en-US" b="0" i="0" u="none" strike="noStrike" cap="none" normalizeH="0" baseline="0" dirty="0">
                <a:ln>
                  <a:noFill/>
                </a:ln>
                <a:solidFill>
                  <a:srgbClr val="333333"/>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alert(</a:t>
            </a:r>
            <a:r>
              <a:rPr kumimoji="0" lang="en-US" altLang="en-US" b="0" i="0" u="none" strike="noStrike" cap="none" normalizeH="0" baseline="0" dirty="0" err="1">
                <a:ln>
                  <a:noFill/>
                </a:ln>
                <a:solidFill>
                  <a:srgbClr val="333333"/>
                </a:solidFill>
                <a:effectLst/>
                <a:latin typeface="Arial Unicode MS"/>
              </a:rPr>
              <a:t>evtType</a:t>
            </a:r>
            <a:r>
              <a:rPr kumimoji="0" lang="en-US" altLang="en-US" b="0" i="0" u="none" strike="noStrike" cap="none" normalizeH="0" baseline="0" dirty="0">
                <a:ln>
                  <a:noFill/>
                </a:ln>
                <a:solidFill>
                  <a:srgbClr val="333333"/>
                </a:solidFill>
                <a:effectLst/>
                <a:latin typeface="Arial Unicode MS"/>
              </a:rPr>
              <a:t>) // displays click, or whatever the event type was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53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22640" y="517652"/>
            <a:ext cx="3659504" cy="574040"/>
          </a:xfrm>
          <a:prstGeom prst="rect">
            <a:avLst/>
          </a:prstGeom>
        </p:spPr>
        <p:txBody>
          <a:bodyPr vert="horz" wrap="square" lIns="0" tIns="12700" rIns="0" bIns="0" rtlCol="0">
            <a:spAutoFit/>
          </a:bodyPr>
          <a:lstStyle/>
          <a:p>
            <a:pPr marL="12700" algn="ctr">
              <a:lnSpc>
                <a:spcPct val="100000"/>
              </a:lnSpc>
              <a:spcBef>
                <a:spcPts val="100"/>
              </a:spcBef>
            </a:pPr>
            <a:r>
              <a:rPr lang="en-US" spc="25" dirty="0">
                <a:solidFill>
                  <a:srgbClr val="404040"/>
                </a:solidFill>
                <a:latin typeface="Tahoma" panose="020B0604030504040204"/>
                <a:cs typeface="Tahoma" panose="020B0604030504040204"/>
              </a:rPr>
              <a:t>Event Capturing</a:t>
            </a:r>
            <a:endParaRPr spc="150" dirty="0">
              <a:solidFill>
                <a:srgbClr val="404040"/>
              </a:solidFill>
              <a:latin typeface="Tahoma" panose="020B0604030504040204"/>
              <a:cs typeface="Tahoma" panose="020B0604030504040204"/>
            </a:endParaRPr>
          </a:p>
        </p:txBody>
      </p:sp>
      <p:sp>
        <p:nvSpPr>
          <p:cNvPr id="4" name="Slide Number Placeholder 3"/>
          <p:cNvSpPr>
            <a:spLocks noGrp="1"/>
          </p:cNvSpPr>
          <p:nvPr>
            <p:ph type="sldNum" sz="quarter" idx="7"/>
          </p:nvPr>
        </p:nvSpPr>
        <p:spPr/>
        <p:txBody>
          <a:bodyPr/>
          <a:lstStyle/>
          <a:p>
            <a:fld id="{B6F15528-21DE-4FAA-801E-634DDDAF4B2B}" type="slidenum">
              <a:rPr/>
              <a:t>17</a:t>
            </a:fld>
            <a:endParaRPr/>
          </a:p>
        </p:txBody>
      </p:sp>
      <p:pic>
        <p:nvPicPr>
          <p:cNvPr id="6" name="Picture 5">
            <a:extLst>
              <a:ext uri="{FF2B5EF4-FFF2-40B4-BE49-F238E27FC236}">
                <a16:creationId xmlns:a16="http://schemas.microsoft.com/office/drawing/2014/main" id="{BA60FCB8-AAA6-8B52-36D0-34575FDA7C23}"/>
              </a:ext>
            </a:extLst>
          </p:cNvPr>
          <p:cNvPicPr>
            <a:picLocks noChangeAspect="1"/>
          </p:cNvPicPr>
          <p:nvPr/>
        </p:nvPicPr>
        <p:blipFill>
          <a:blip r:embed="rId2"/>
          <a:stretch>
            <a:fillRect/>
          </a:stretch>
        </p:blipFill>
        <p:spPr>
          <a:xfrm>
            <a:off x="3667272" y="1371600"/>
            <a:ext cx="4770240" cy="3870622"/>
          </a:xfrm>
          <a:prstGeom prst="rect">
            <a:avLst/>
          </a:prstGeom>
        </p:spPr>
      </p:pic>
      <p:pic>
        <p:nvPicPr>
          <p:cNvPr id="8" name="Picture 7">
            <a:extLst>
              <a:ext uri="{FF2B5EF4-FFF2-40B4-BE49-F238E27FC236}">
                <a16:creationId xmlns:a16="http://schemas.microsoft.com/office/drawing/2014/main" id="{775DA6A6-7CEE-E152-45B9-02EDF0EFD7AF}"/>
              </a:ext>
            </a:extLst>
          </p:cNvPr>
          <p:cNvPicPr>
            <a:picLocks noChangeAspect="1"/>
          </p:cNvPicPr>
          <p:nvPr/>
        </p:nvPicPr>
        <p:blipFill>
          <a:blip r:embed="rId3"/>
          <a:stretch>
            <a:fillRect/>
          </a:stretch>
        </p:blipFill>
        <p:spPr>
          <a:xfrm>
            <a:off x="1600200" y="5465582"/>
            <a:ext cx="9982200" cy="13441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22640" y="517652"/>
            <a:ext cx="3659504" cy="574040"/>
          </a:xfrm>
          <a:prstGeom prst="rect">
            <a:avLst/>
          </a:prstGeom>
        </p:spPr>
        <p:txBody>
          <a:bodyPr vert="horz" wrap="square" lIns="0" tIns="12700" rIns="0" bIns="0" rtlCol="0">
            <a:spAutoFit/>
          </a:bodyPr>
          <a:lstStyle/>
          <a:p>
            <a:pPr marL="12700" algn="ctr">
              <a:lnSpc>
                <a:spcPct val="100000"/>
              </a:lnSpc>
              <a:spcBef>
                <a:spcPts val="100"/>
              </a:spcBef>
            </a:pPr>
            <a:r>
              <a:rPr lang="en-US" b="1" i="0" dirty="0">
                <a:solidFill>
                  <a:srgbClr val="3D3D4E"/>
                </a:solidFill>
                <a:effectLst/>
                <a:latin typeface="Droid Serif"/>
              </a:rPr>
              <a:t>Event Bubbling</a:t>
            </a:r>
            <a:r>
              <a:rPr lang="en-US" b="0" i="0" dirty="0">
                <a:solidFill>
                  <a:srgbClr val="3D3D4E"/>
                </a:solidFill>
                <a:effectLst/>
                <a:latin typeface="Droid Serif"/>
              </a:rPr>
              <a:t> </a:t>
            </a:r>
            <a:endParaRPr spc="150" dirty="0">
              <a:solidFill>
                <a:srgbClr val="404040"/>
              </a:solidFill>
              <a:latin typeface="Tahoma" panose="020B0604030504040204"/>
              <a:cs typeface="Tahoma" panose="020B0604030504040204"/>
            </a:endParaRPr>
          </a:p>
        </p:txBody>
      </p:sp>
      <p:sp>
        <p:nvSpPr>
          <p:cNvPr id="4" name="Slide Number Placeholder 3"/>
          <p:cNvSpPr>
            <a:spLocks noGrp="1"/>
          </p:cNvSpPr>
          <p:nvPr>
            <p:ph type="sldNum" sz="quarter" idx="7"/>
          </p:nvPr>
        </p:nvSpPr>
        <p:spPr/>
        <p:txBody>
          <a:bodyPr/>
          <a:lstStyle/>
          <a:p>
            <a:fld id="{B6F15528-21DE-4FAA-801E-634DDDAF4B2B}" type="slidenum">
              <a:rPr/>
              <a:t>18</a:t>
            </a:fld>
            <a:endParaRPr/>
          </a:p>
        </p:txBody>
      </p:sp>
      <p:pic>
        <p:nvPicPr>
          <p:cNvPr id="8" name="Picture 7">
            <a:extLst>
              <a:ext uri="{FF2B5EF4-FFF2-40B4-BE49-F238E27FC236}">
                <a16:creationId xmlns:a16="http://schemas.microsoft.com/office/drawing/2014/main" id="{775DA6A6-7CEE-E152-45B9-02EDF0EFD7AF}"/>
              </a:ext>
            </a:extLst>
          </p:cNvPr>
          <p:cNvPicPr>
            <a:picLocks noChangeAspect="1"/>
          </p:cNvPicPr>
          <p:nvPr/>
        </p:nvPicPr>
        <p:blipFill>
          <a:blip r:embed="rId2"/>
          <a:stretch>
            <a:fillRect/>
          </a:stretch>
        </p:blipFill>
        <p:spPr>
          <a:xfrm>
            <a:off x="1600200" y="5465582"/>
            <a:ext cx="9982200" cy="1344105"/>
          </a:xfrm>
          <a:prstGeom prst="rect">
            <a:avLst/>
          </a:prstGeom>
        </p:spPr>
      </p:pic>
      <p:pic>
        <p:nvPicPr>
          <p:cNvPr id="5" name="Picture 4">
            <a:extLst>
              <a:ext uri="{FF2B5EF4-FFF2-40B4-BE49-F238E27FC236}">
                <a16:creationId xmlns:a16="http://schemas.microsoft.com/office/drawing/2014/main" id="{8D832E3A-B79C-941E-EBA8-7A32353975D9}"/>
              </a:ext>
            </a:extLst>
          </p:cNvPr>
          <p:cNvPicPr>
            <a:picLocks noChangeAspect="1"/>
          </p:cNvPicPr>
          <p:nvPr/>
        </p:nvPicPr>
        <p:blipFill>
          <a:blip r:embed="rId3"/>
          <a:stretch>
            <a:fillRect/>
          </a:stretch>
        </p:blipFill>
        <p:spPr>
          <a:xfrm>
            <a:off x="3602349" y="1091692"/>
            <a:ext cx="4900085" cy="4244708"/>
          </a:xfrm>
          <a:prstGeom prst="rect">
            <a:avLst/>
          </a:prstGeom>
        </p:spPr>
      </p:pic>
    </p:spTree>
    <p:extLst>
      <p:ext uri="{BB962C8B-B14F-4D97-AF65-F5344CB8AC3E}">
        <p14:creationId xmlns:p14="http://schemas.microsoft.com/office/powerpoint/2010/main" val="142968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7000" y="304800"/>
            <a:ext cx="6730983" cy="566822"/>
          </a:xfrm>
          <a:prstGeom prst="rect">
            <a:avLst/>
          </a:prstGeom>
        </p:spPr>
        <p:txBody>
          <a:bodyPr vert="horz" wrap="square" lIns="0" tIns="12700" rIns="0" bIns="0" rtlCol="0">
            <a:spAutoFit/>
          </a:bodyPr>
          <a:lstStyle/>
          <a:p>
            <a:pPr marL="12700" algn="ctr">
              <a:lnSpc>
                <a:spcPct val="100000"/>
              </a:lnSpc>
              <a:spcBef>
                <a:spcPts val="100"/>
              </a:spcBef>
            </a:pPr>
            <a:r>
              <a:rPr lang="en-US" spc="-25" dirty="0">
                <a:solidFill>
                  <a:srgbClr val="404040"/>
                </a:solidFill>
              </a:rPr>
              <a:t>Stop Event Propagation</a:t>
            </a:r>
            <a:endParaRPr spc="150" dirty="0">
              <a:solidFill>
                <a:srgbClr val="404040"/>
              </a:solidFill>
            </a:endParaRPr>
          </a:p>
        </p:txBody>
      </p:sp>
      <p:sp>
        <p:nvSpPr>
          <p:cNvPr id="4" name="Slide Number Placeholder 3"/>
          <p:cNvSpPr>
            <a:spLocks noGrp="1"/>
          </p:cNvSpPr>
          <p:nvPr>
            <p:ph type="sldNum" sz="quarter" idx="7"/>
          </p:nvPr>
        </p:nvSpPr>
        <p:spPr/>
        <p:txBody>
          <a:bodyPr/>
          <a:lstStyle/>
          <a:p>
            <a:fld id="{B6F15528-21DE-4FAA-801E-634DDDAF4B2B}" type="slidenum">
              <a:rPr/>
              <a:t>19</a:t>
            </a:fld>
            <a:endParaRPr/>
          </a:p>
        </p:txBody>
      </p:sp>
      <p:pic>
        <p:nvPicPr>
          <p:cNvPr id="6" name="Picture 5">
            <a:extLst>
              <a:ext uri="{FF2B5EF4-FFF2-40B4-BE49-F238E27FC236}">
                <a16:creationId xmlns:a16="http://schemas.microsoft.com/office/drawing/2014/main" id="{83191BA3-654F-4532-E56A-685DB4A3E28E}"/>
              </a:ext>
            </a:extLst>
          </p:cNvPr>
          <p:cNvPicPr>
            <a:picLocks noChangeAspect="1"/>
          </p:cNvPicPr>
          <p:nvPr/>
        </p:nvPicPr>
        <p:blipFill>
          <a:blip r:embed="rId2"/>
          <a:stretch>
            <a:fillRect/>
          </a:stretch>
        </p:blipFill>
        <p:spPr>
          <a:xfrm>
            <a:off x="762000" y="2341562"/>
            <a:ext cx="10820400" cy="12398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4636008" cy="6858001"/>
          </a:xfrm>
          <a:prstGeom prst="rect">
            <a:avLst/>
          </a:prstGeom>
        </p:spPr>
      </p:pic>
      <p:sp>
        <p:nvSpPr>
          <p:cNvPr id="4" name="object 4"/>
          <p:cNvSpPr txBox="1">
            <a:spLocks noGrp="1"/>
          </p:cNvSpPr>
          <p:nvPr>
            <p:ph type="title"/>
          </p:nvPr>
        </p:nvSpPr>
        <p:spPr>
          <a:xfrm>
            <a:off x="5226048" y="102595"/>
            <a:ext cx="5340350" cy="382156"/>
          </a:xfrm>
          <a:prstGeom prst="rect">
            <a:avLst/>
          </a:prstGeom>
        </p:spPr>
        <p:txBody>
          <a:bodyPr vert="horz" wrap="square" lIns="0" tIns="12700" rIns="0" bIns="0" rtlCol="0">
            <a:spAutoFit/>
          </a:bodyPr>
          <a:lstStyle/>
          <a:p>
            <a:pPr algn="l"/>
            <a:r>
              <a:rPr lang="en-US" sz="2400" kern="1200" spc="10" dirty="0">
                <a:solidFill>
                  <a:srgbClr val="F05A28"/>
                </a:solidFill>
                <a:ea typeface="+mn-ea"/>
              </a:rPr>
              <a:t>Overview</a:t>
            </a:r>
          </a:p>
        </p:txBody>
      </p:sp>
      <p:sp>
        <p:nvSpPr>
          <p:cNvPr id="5" name="object 5"/>
          <p:cNvSpPr txBox="1"/>
          <p:nvPr/>
        </p:nvSpPr>
        <p:spPr>
          <a:xfrm>
            <a:off x="5226048" y="557364"/>
            <a:ext cx="5340350" cy="6300636"/>
          </a:xfrm>
          <a:prstGeom prst="rect">
            <a:avLst/>
          </a:prstGeom>
        </p:spPr>
        <p:txBody>
          <a:bodyPr vert="horz" wrap="square" lIns="0" tIns="12700" rIns="0" bIns="0" rtlCol="0">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How does it work?</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Managing JavaScript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Mouse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Keyboard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The </a:t>
            </a:r>
            <a:r>
              <a:rPr lang="en-US" sz="2400" spc="10" dirty="0" err="1">
                <a:solidFill>
                  <a:srgbClr val="F05A28"/>
                </a:solidFill>
                <a:latin typeface="Verdana" panose="020B0604030504040204"/>
              </a:rPr>
              <a:t>onLoad</a:t>
            </a:r>
            <a:r>
              <a:rPr lang="en-US" sz="2400" spc="10" dirty="0">
                <a:solidFill>
                  <a:srgbClr val="F05A28"/>
                </a:solidFill>
                <a:latin typeface="Verdana" panose="020B0604030504040204"/>
              </a:rPr>
              <a:t> and </a:t>
            </a:r>
            <a:r>
              <a:rPr lang="en-US" sz="2400" spc="10" dirty="0" err="1">
                <a:solidFill>
                  <a:srgbClr val="F05A28"/>
                </a:solidFill>
                <a:latin typeface="Verdana" panose="020B0604030504040204"/>
              </a:rPr>
              <a:t>onUnload</a:t>
            </a:r>
            <a:r>
              <a:rPr lang="en-US" sz="2400" spc="10" dirty="0">
                <a:solidFill>
                  <a:srgbClr val="F05A28"/>
                </a:solidFill>
                <a:latin typeface="Verdana" panose="020B0604030504040204"/>
              </a:rPr>
              <a:t> Events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Objects and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Creating an Event handler</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onChange Event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Simulation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The Event object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capturing</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Turning off Event capturing</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bubbling</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Preventing Event bubbling</a:t>
            </a:r>
          </a:p>
        </p:txBody>
      </p:sp>
      <p:sp>
        <p:nvSpPr>
          <p:cNvPr id="6" name="object 6"/>
          <p:cNvSpPr txBox="1"/>
          <p:nvPr/>
        </p:nvSpPr>
        <p:spPr>
          <a:xfrm>
            <a:off x="922494" y="1916684"/>
            <a:ext cx="279019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panose="020B0604030504040204"/>
                <a:cs typeface="Verdana" panose="020B0604030504040204"/>
              </a:rPr>
              <a:t>Introduction</a:t>
            </a:r>
            <a:endParaRPr sz="3600">
              <a:latin typeface="Verdana" panose="020B0604030504040204"/>
              <a:cs typeface="Verdana" panose="020B0604030504040204"/>
            </a:endParaRPr>
          </a:p>
        </p:txBody>
      </p:sp>
      <p:sp>
        <p:nvSpPr>
          <p:cNvPr id="7" name="Slide Number Placeholder 6"/>
          <p:cNvSpPr>
            <a:spLocks noGrp="1"/>
          </p:cNvSpPr>
          <p:nvPr>
            <p:ph type="sldNum" sz="quarter" idx="7"/>
          </p:nvPr>
        </p:nvSpPr>
        <p:spPr/>
        <p:txBody>
          <a:bodyPr/>
          <a:lstStyle/>
          <a:p>
            <a:fld id="{B6F15528-21DE-4FAA-801E-634DDDAF4B2B}"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4636008" cy="6858001"/>
          </a:xfrm>
          <a:prstGeom prst="rect">
            <a:avLst/>
          </a:prstGeom>
        </p:spPr>
      </p:pic>
      <p:sp>
        <p:nvSpPr>
          <p:cNvPr id="5" name="object 5"/>
          <p:cNvSpPr txBox="1"/>
          <p:nvPr/>
        </p:nvSpPr>
        <p:spPr>
          <a:xfrm>
            <a:off x="5226048" y="1041908"/>
            <a:ext cx="4577080" cy="4783361"/>
          </a:xfrm>
          <a:prstGeom prst="rect">
            <a:avLst/>
          </a:prstGeom>
        </p:spPr>
        <p:txBody>
          <a:bodyPr vert="horz" wrap="square" lIns="0" tIns="88900" rIns="0" bIns="0" rtlCol="0">
            <a:spAutoFit/>
          </a:bodyPr>
          <a:lstStyle/>
          <a:p>
            <a:pPr marL="12700">
              <a:spcBef>
                <a:spcPts val="1800"/>
              </a:spcBef>
            </a:pPr>
            <a:r>
              <a:rPr lang="en-US" sz="2000" spc="40" dirty="0">
                <a:solidFill>
                  <a:srgbClr val="F05A28"/>
                </a:solidFill>
                <a:latin typeface="Verdana" panose="020B0604030504040204"/>
              </a:rPr>
              <a:t>Event handlers are JavaScript code that invoke a specific piece of code when a particular action happens on an HTML element.</a:t>
            </a:r>
          </a:p>
          <a:p>
            <a:pPr marL="12700">
              <a:spcBef>
                <a:spcPts val="1800"/>
              </a:spcBef>
            </a:pPr>
            <a:r>
              <a:rPr lang="en-US" sz="2000" spc="40" dirty="0">
                <a:solidFill>
                  <a:srgbClr val="F05A28"/>
                </a:solidFill>
                <a:latin typeface="Verdana" panose="020B0604030504040204"/>
              </a:rPr>
              <a:t>The event handler can either invoke JavaScript code directly or via a function.</a:t>
            </a:r>
          </a:p>
          <a:p>
            <a:pPr marL="12700">
              <a:spcBef>
                <a:spcPts val="1800"/>
              </a:spcBef>
            </a:pPr>
            <a:r>
              <a:rPr lang="en-US" sz="2000" spc="40" dirty="0">
                <a:solidFill>
                  <a:srgbClr val="F05A28"/>
                </a:solidFill>
                <a:latin typeface="Verdana" panose="020B0604030504040204"/>
              </a:rPr>
              <a:t>One HTML tag can contain multiple event handlers and will invoke the code depending on the event/action that happens on the HTML element.</a:t>
            </a:r>
          </a:p>
          <a:p>
            <a:pPr marL="12700">
              <a:lnSpc>
                <a:spcPct val="100000"/>
              </a:lnSpc>
              <a:spcBef>
                <a:spcPts val="1800"/>
              </a:spcBef>
            </a:pPr>
            <a:endParaRPr lang="en-US" sz="2000" dirty="0">
              <a:latin typeface="Verdana" panose="020B0604030504040204"/>
              <a:cs typeface="Verdana" panose="020B0604030504040204"/>
            </a:endParaRPr>
          </a:p>
        </p:txBody>
      </p:sp>
      <p:sp>
        <p:nvSpPr>
          <p:cNvPr id="6" name="object 6"/>
          <p:cNvSpPr txBox="1"/>
          <p:nvPr/>
        </p:nvSpPr>
        <p:spPr>
          <a:xfrm>
            <a:off x="1227136" y="1916684"/>
            <a:ext cx="218186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FFFFFF"/>
                </a:solidFill>
                <a:latin typeface="Verdana" panose="020B0604030504040204"/>
                <a:cs typeface="Verdana" panose="020B0604030504040204"/>
              </a:rPr>
              <a:t>Summary</a:t>
            </a:r>
            <a:endParaRPr sz="3600">
              <a:latin typeface="Verdana" panose="020B0604030504040204"/>
              <a:cs typeface="Verdana" panose="020B0604030504040204"/>
            </a:endParaRPr>
          </a:p>
        </p:txBody>
      </p:sp>
      <p:sp>
        <p:nvSpPr>
          <p:cNvPr id="7" name="Slide Number Placeholder 6"/>
          <p:cNvSpPr>
            <a:spLocks noGrp="1"/>
          </p:cNvSpPr>
          <p:nvPr>
            <p:ph type="sldNum" sz="quarter" idx="7"/>
          </p:nvPr>
        </p:nvSpPr>
        <p:spPr/>
        <p:txBody>
          <a:bodyPr/>
          <a:lstStyle/>
          <a:p>
            <a:fld id="{B6F15528-21DE-4FAA-801E-634DDDAF4B2B}" type="slidenum">
              <a:r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2718308"/>
            <a:ext cx="6909300" cy="566822"/>
          </a:xfrm>
          <a:prstGeom prst="rect">
            <a:avLst/>
          </a:prstGeom>
        </p:spPr>
        <p:txBody>
          <a:bodyPr vert="horz" wrap="square" lIns="0" tIns="12700" rIns="0" bIns="0" rtlCol="0">
            <a:spAutoFit/>
          </a:bodyPr>
          <a:lstStyle/>
          <a:p>
            <a:pPr marL="12700">
              <a:lnSpc>
                <a:spcPct val="100000"/>
              </a:lnSpc>
              <a:spcBef>
                <a:spcPts val="100"/>
              </a:spcBef>
            </a:pPr>
            <a:r>
              <a:rPr lang="en-US" spc="-25" dirty="0"/>
              <a:t>Event Handlers</a:t>
            </a:r>
            <a:r>
              <a:rPr spc="-215" dirty="0"/>
              <a:t> </a:t>
            </a:r>
            <a:r>
              <a:rPr spc="-55" dirty="0"/>
              <a:t>in</a:t>
            </a:r>
            <a:r>
              <a:rPr spc="-215" dirty="0"/>
              <a:t> </a:t>
            </a:r>
            <a:r>
              <a:rPr spc="5" dirty="0"/>
              <a:t>JavaScript</a:t>
            </a:r>
          </a:p>
        </p:txBody>
      </p:sp>
      <p:sp>
        <p:nvSpPr>
          <p:cNvPr id="3" name="Slide Number Placeholder 2"/>
          <p:cNvSpPr>
            <a:spLocks noGrp="1"/>
          </p:cNvSpPr>
          <p:nvPr>
            <p:ph type="sldNum" sz="quarter" idx="7"/>
          </p:nvPr>
        </p:nvSpPr>
        <p:spPr/>
        <p:txBody>
          <a:bodyPr/>
          <a:lstStyle/>
          <a:p>
            <a:fld id="{B6F15528-21DE-4FAA-801E-634DDDAF4B2B}" type="slidenum">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1" y="517652"/>
            <a:ext cx="9906000" cy="566822"/>
          </a:xfrm>
          <a:prstGeom prst="rect">
            <a:avLst/>
          </a:prstGeom>
        </p:spPr>
        <p:txBody>
          <a:bodyPr vert="horz" wrap="square" lIns="0" tIns="12700" rIns="0" bIns="0" rtlCol="0">
            <a:spAutoFit/>
          </a:bodyPr>
          <a:lstStyle/>
          <a:p>
            <a:pPr algn="l"/>
            <a:r>
              <a:rPr lang="en-US" b="1" i="0" dirty="0">
                <a:solidFill>
                  <a:srgbClr val="4A4A4A"/>
                </a:solidFill>
                <a:effectLst/>
                <a:latin typeface="open sans" panose="020B0606030504020204" pitchFamily="34" charset="0"/>
              </a:rPr>
              <a:t>What are Event Handlers in JavaScript?</a:t>
            </a:r>
          </a:p>
        </p:txBody>
      </p:sp>
      <p:sp>
        <p:nvSpPr>
          <p:cNvPr id="4" name="Slide Number Placeholder 3"/>
          <p:cNvSpPr>
            <a:spLocks noGrp="1"/>
          </p:cNvSpPr>
          <p:nvPr>
            <p:ph type="sldNum" sz="quarter" idx="7"/>
          </p:nvPr>
        </p:nvSpPr>
        <p:spPr/>
        <p:txBody>
          <a:bodyPr/>
          <a:lstStyle/>
          <a:p>
            <a:fld id="{B6F15528-21DE-4FAA-801E-634DDDAF4B2B}" type="slidenum">
              <a:rPr/>
              <a:t>4</a:t>
            </a:fld>
            <a:endParaRPr/>
          </a:p>
        </p:txBody>
      </p:sp>
      <p:pic>
        <p:nvPicPr>
          <p:cNvPr id="6" name="Picture 5">
            <a:extLst>
              <a:ext uri="{FF2B5EF4-FFF2-40B4-BE49-F238E27FC236}">
                <a16:creationId xmlns:a16="http://schemas.microsoft.com/office/drawing/2014/main" id="{F57E2F2E-D672-614D-4AE4-6475D496D93B}"/>
              </a:ext>
            </a:extLst>
          </p:cNvPr>
          <p:cNvPicPr>
            <a:picLocks noChangeAspect="1"/>
          </p:cNvPicPr>
          <p:nvPr/>
        </p:nvPicPr>
        <p:blipFill>
          <a:blip r:embed="rId2"/>
          <a:stretch>
            <a:fillRect/>
          </a:stretch>
        </p:blipFill>
        <p:spPr>
          <a:xfrm>
            <a:off x="1600200" y="2260504"/>
            <a:ext cx="9141428" cy="2689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5225" y="2718308"/>
            <a:ext cx="7888605" cy="574040"/>
          </a:xfrm>
          <a:prstGeom prst="rect">
            <a:avLst/>
          </a:prstGeom>
        </p:spPr>
        <p:txBody>
          <a:bodyPr vert="horz" wrap="square" lIns="0" tIns="12700" rIns="0" bIns="0" rtlCol="0">
            <a:spAutoFit/>
          </a:bodyPr>
          <a:lstStyle/>
          <a:p>
            <a:pPr marL="12700">
              <a:lnSpc>
                <a:spcPct val="100000"/>
              </a:lnSpc>
              <a:spcBef>
                <a:spcPts val="100"/>
              </a:spcBef>
            </a:pPr>
            <a:r>
              <a:rPr lang="en-US" spc="-10" dirty="0"/>
              <a:t>Types of Event Handlers</a:t>
            </a:r>
            <a:endParaRPr spc="30" dirty="0"/>
          </a:p>
        </p:txBody>
      </p:sp>
      <p:sp>
        <p:nvSpPr>
          <p:cNvPr id="3" name="Slide Number Placeholder 2"/>
          <p:cNvSpPr>
            <a:spLocks noGrp="1"/>
          </p:cNvSpPr>
          <p:nvPr>
            <p:ph type="sldNum" sz="quarter" idx="7"/>
          </p:nvPr>
        </p:nvSpPr>
        <p:spPr/>
        <p:txBody>
          <a:bodyPr/>
          <a:lstStyle/>
          <a:p>
            <a:fld id="{B6F15528-21DE-4FAA-801E-634DDDAF4B2B}"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B1F173-B4F8-434B-BB53-9E10DCE06B93}"/>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4" name="Picture 3">
            <a:extLst>
              <a:ext uri="{FF2B5EF4-FFF2-40B4-BE49-F238E27FC236}">
                <a16:creationId xmlns:a16="http://schemas.microsoft.com/office/drawing/2014/main" id="{DE5A2583-ADC1-5A8F-9360-126C4FBAD7E2}"/>
              </a:ext>
            </a:extLst>
          </p:cNvPr>
          <p:cNvPicPr>
            <a:picLocks noChangeAspect="1"/>
          </p:cNvPicPr>
          <p:nvPr/>
        </p:nvPicPr>
        <p:blipFill>
          <a:blip r:embed="rId2"/>
          <a:stretch>
            <a:fillRect/>
          </a:stretch>
        </p:blipFill>
        <p:spPr>
          <a:xfrm>
            <a:off x="1828800" y="261594"/>
            <a:ext cx="9753600" cy="6596406"/>
          </a:xfrm>
          <a:prstGeom prst="rect">
            <a:avLst/>
          </a:prstGeom>
        </p:spPr>
      </p:pic>
    </p:spTree>
    <p:extLst>
      <p:ext uri="{BB962C8B-B14F-4D97-AF65-F5344CB8AC3E}">
        <p14:creationId xmlns:p14="http://schemas.microsoft.com/office/powerpoint/2010/main" val="193366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B1F173-B4F8-434B-BB53-9E10DCE06B93}"/>
              </a:ext>
            </a:extLst>
          </p:cNvPr>
          <p:cNvSpPr>
            <a:spLocks noGrp="1"/>
          </p:cNvSpPr>
          <p:nvPr>
            <p:ph type="sldNum" sz="quarter" idx="7"/>
          </p:nvPr>
        </p:nvSpPr>
        <p:spPr/>
        <p:txBody>
          <a:bodyPr/>
          <a:lstStyle/>
          <a:p>
            <a:fld id="{B6F15528-21DE-4FAA-801E-634DDDAF4B2B}" type="slidenum">
              <a:rPr lang="en-US" smtClean="0"/>
              <a:t>7</a:t>
            </a:fld>
            <a:endParaRPr lang="en-US"/>
          </a:p>
        </p:txBody>
      </p:sp>
      <p:pic>
        <p:nvPicPr>
          <p:cNvPr id="5" name="Picture 4">
            <a:extLst>
              <a:ext uri="{FF2B5EF4-FFF2-40B4-BE49-F238E27FC236}">
                <a16:creationId xmlns:a16="http://schemas.microsoft.com/office/drawing/2014/main" id="{DACDB30D-5374-DC61-8499-2C45A318B3B2}"/>
              </a:ext>
            </a:extLst>
          </p:cNvPr>
          <p:cNvPicPr>
            <a:picLocks noChangeAspect="1"/>
          </p:cNvPicPr>
          <p:nvPr/>
        </p:nvPicPr>
        <p:blipFill>
          <a:blip r:embed="rId2"/>
          <a:stretch>
            <a:fillRect/>
          </a:stretch>
        </p:blipFill>
        <p:spPr>
          <a:xfrm>
            <a:off x="2667000" y="174082"/>
            <a:ext cx="8715919" cy="6360265"/>
          </a:xfrm>
          <a:prstGeom prst="rect">
            <a:avLst/>
          </a:prstGeom>
        </p:spPr>
      </p:pic>
    </p:spTree>
    <p:extLst>
      <p:ext uri="{BB962C8B-B14F-4D97-AF65-F5344CB8AC3E}">
        <p14:creationId xmlns:p14="http://schemas.microsoft.com/office/powerpoint/2010/main" val="349499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marL="12700">
              <a:lnSpc>
                <a:spcPct val="100000"/>
              </a:lnSpc>
              <a:spcBef>
                <a:spcPts val="100"/>
              </a:spcBef>
            </a:pPr>
            <a:r>
              <a:rPr lang="en-US" spc="-35" dirty="0"/>
              <a:t>Creating an Event Handler</a:t>
            </a:r>
            <a:endParaRPr spc="-35" dirty="0"/>
          </a:p>
        </p:txBody>
      </p:sp>
      <p:sp>
        <p:nvSpPr>
          <p:cNvPr id="3" name="Slide Number Placeholder 2"/>
          <p:cNvSpPr>
            <a:spLocks noGrp="1"/>
          </p:cNvSpPr>
          <p:nvPr>
            <p:ph type="sldNum" sz="quarter" idx="7"/>
          </p:nvPr>
        </p:nvSpPr>
        <p:spPr/>
        <p:txBody>
          <a:bodyPr/>
          <a:lstStyle/>
          <a:p>
            <a:fld id="{B6F15528-21DE-4FAA-801E-634DDDAF4B2B}"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a:r>
              <a:rPr lang="en-US" spc="-35" dirty="0"/>
              <a:t>Creating an Event Handler</a:t>
            </a:r>
            <a:endParaRPr lang="en-US" dirty="0"/>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9</a:t>
            </a:fld>
            <a:endParaRPr lang="en-US"/>
          </a:p>
        </p:txBody>
      </p:sp>
      <p:pic>
        <p:nvPicPr>
          <p:cNvPr id="6" name="Picture 5">
            <a:extLst>
              <a:ext uri="{FF2B5EF4-FFF2-40B4-BE49-F238E27FC236}">
                <a16:creationId xmlns:a16="http://schemas.microsoft.com/office/drawing/2014/main" id="{619930B4-103A-9A21-C080-C856DFBE5BBF}"/>
              </a:ext>
            </a:extLst>
          </p:cNvPr>
          <p:cNvPicPr>
            <a:picLocks noChangeAspect="1"/>
          </p:cNvPicPr>
          <p:nvPr/>
        </p:nvPicPr>
        <p:blipFill>
          <a:blip r:embed="rId2"/>
          <a:stretch>
            <a:fillRect/>
          </a:stretch>
        </p:blipFill>
        <p:spPr>
          <a:xfrm>
            <a:off x="381000" y="1219200"/>
            <a:ext cx="7033870" cy="807790"/>
          </a:xfrm>
          <a:prstGeom prst="rect">
            <a:avLst/>
          </a:prstGeom>
        </p:spPr>
      </p:pic>
      <p:pic>
        <p:nvPicPr>
          <p:cNvPr id="8" name="Picture 7">
            <a:extLst>
              <a:ext uri="{FF2B5EF4-FFF2-40B4-BE49-F238E27FC236}">
                <a16:creationId xmlns:a16="http://schemas.microsoft.com/office/drawing/2014/main" id="{18BA7106-C874-F2D2-1959-D26E4F29AE2A}"/>
              </a:ext>
            </a:extLst>
          </p:cNvPr>
          <p:cNvPicPr>
            <a:picLocks noChangeAspect="1"/>
          </p:cNvPicPr>
          <p:nvPr/>
        </p:nvPicPr>
        <p:blipFill>
          <a:blip r:embed="rId3"/>
          <a:stretch>
            <a:fillRect/>
          </a:stretch>
        </p:blipFill>
        <p:spPr>
          <a:xfrm>
            <a:off x="533400" y="2604762"/>
            <a:ext cx="4176122" cy="480102"/>
          </a:xfrm>
          <a:prstGeom prst="rect">
            <a:avLst/>
          </a:prstGeom>
        </p:spPr>
      </p:pic>
      <p:pic>
        <p:nvPicPr>
          <p:cNvPr id="10" name="Picture 9">
            <a:extLst>
              <a:ext uri="{FF2B5EF4-FFF2-40B4-BE49-F238E27FC236}">
                <a16:creationId xmlns:a16="http://schemas.microsoft.com/office/drawing/2014/main" id="{3FFDE1F1-EC71-CC62-E956-FCF23F8EEC0A}"/>
              </a:ext>
            </a:extLst>
          </p:cNvPr>
          <p:cNvPicPr>
            <a:picLocks noChangeAspect="1"/>
          </p:cNvPicPr>
          <p:nvPr/>
        </p:nvPicPr>
        <p:blipFill>
          <a:blip r:embed="rId4"/>
          <a:stretch>
            <a:fillRect/>
          </a:stretch>
        </p:blipFill>
        <p:spPr>
          <a:xfrm>
            <a:off x="533400" y="3662636"/>
            <a:ext cx="4801016" cy="1036410"/>
          </a:xfrm>
          <a:prstGeom prst="rect">
            <a:avLst/>
          </a:prstGeom>
        </p:spPr>
      </p:pic>
      <p:pic>
        <p:nvPicPr>
          <p:cNvPr id="12" name="Picture 11">
            <a:extLst>
              <a:ext uri="{FF2B5EF4-FFF2-40B4-BE49-F238E27FC236}">
                <a16:creationId xmlns:a16="http://schemas.microsoft.com/office/drawing/2014/main" id="{51BC92E6-3941-75BD-B81A-B3AD331E4873}"/>
              </a:ext>
            </a:extLst>
          </p:cNvPr>
          <p:cNvPicPr>
            <a:picLocks noChangeAspect="1"/>
          </p:cNvPicPr>
          <p:nvPr/>
        </p:nvPicPr>
        <p:blipFill>
          <a:blip r:embed="rId5"/>
          <a:stretch>
            <a:fillRect/>
          </a:stretch>
        </p:blipFill>
        <p:spPr>
          <a:xfrm>
            <a:off x="485319" y="5276818"/>
            <a:ext cx="4846740" cy="723963"/>
          </a:xfrm>
          <a:prstGeom prst="rect">
            <a:avLst/>
          </a:prstGeom>
        </p:spPr>
      </p:pic>
      <p:pic>
        <p:nvPicPr>
          <p:cNvPr id="14" name="Picture 13">
            <a:extLst>
              <a:ext uri="{FF2B5EF4-FFF2-40B4-BE49-F238E27FC236}">
                <a16:creationId xmlns:a16="http://schemas.microsoft.com/office/drawing/2014/main" id="{881C7297-E9E6-5C7B-5D45-A7E567748736}"/>
              </a:ext>
            </a:extLst>
          </p:cNvPr>
          <p:cNvPicPr>
            <a:picLocks noChangeAspect="1"/>
          </p:cNvPicPr>
          <p:nvPr/>
        </p:nvPicPr>
        <p:blipFill>
          <a:blip r:embed="rId6"/>
          <a:stretch>
            <a:fillRect/>
          </a:stretch>
        </p:blipFill>
        <p:spPr>
          <a:xfrm>
            <a:off x="6345564" y="5276818"/>
            <a:ext cx="5570703" cy="1318374"/>
          </a:xfrm>
          <a:prstGeom prst="rect">
            <a:avLst/>
          </a:prstGeom>
        </p:spPr>
      </p:pic>
    </p:spTree>
    <p:extLst>
      <p:ext uri="{BB962C8B-B14F-4D97-AF65-F5344CB8AC3E}">
        <p14:creationId xmlns:p14="http://schemas.microsoft.com/office/powerpoint/2010/main" val="22731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475</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Arial Unicode MS</vt:lpstr>
      <vt:lpstr>Calibri</vt:lpstr>
      <vt:lpstr>Consolas</vt:lpstr>
      <vt:lpstr>Droid Serif</vt:lpstr>
      <vt:lpstr>Nunito</vt:lpstr>
      <vt:lpstr>Open Sans</vt:lpstr>
      <vt:lpstr>Open Sans</vt:lpstr>
      <vt:lpstr>Segoe UI</vt:lpstr>
      <vt:lpstr>Source Sans 3</vt:lpstr>
      <vt:lpstr>Symbol</vt:lpstr>
      <vt:lpstr>Tahoma</vt:lpstr>
      <vt:lpstr>Verdana</vt:lpstr>
      <vt:lpstr>Office Theme</vt:lpstr>
      <vt:lpstr>JavaScript Event Handling</vt:lpstr>
      <vt:lpstr>Overview</vt:lpstr>
      <vt:lpstr>Event Handlers in JavaScript</vt:lpstr>
      <vt:lpstr>What are Event Handlers in JavaScript?</vt:lpstr>
      <vt:lpstr>Types of Event Handlers</vt:lpstr>
      <vt:lpstr>PowerPoint Presentation</vt:lpstr>
      <vt:lpstr>PowerPoint Presentation</vt:lpstr>
      <vt:lpstr>Creating an Event Handler</vt:lpstr>
      <vt:lpstr>Creating an Event Handler</vt:lpstr>
      <vt:lpstr>onchange Event</vt:lpstr>
      <vt:lpstr>onchange Event</vt:lpstr>
      <vt:lpstr>Event Simulation</vt:lpstr>
      <vt:lpstr>How to simulate a click with JavaScript ?</vt:lpstr>
      <vt:lpstr>The Event Object</vt:lpstr>
      <vt:lpstr>PowerPoint Presentation</vt:lpstr>
      <vt:lpstr>Determine the type of event</vt:lpstr>
      <vt:lpstr>Event Capturing</vt:lpstr>
      <vt:lpstr>Event Bubbling </vt:lpstr>
      <vt:lpstr>Stop Event Propagation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Promises and Error Handling</dc:title>
  <dc:creator/>
  <cp:lastModifiedBy>Admin</cp:lastModifiedBy>
  <cp:revision>12</cp:revision>
  <dcterms:created xsi:type="dcterms:W3CDTF">2021-12-26T14:12:00Z</dcterms:created>
  <dcterms:modified xsi:type="dcterms:W3CDTF">2023-07-31T19:31:59Z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CD1FCB25A9674DA0AC3133963345EA8D</vt:lpwstr>
  </property>
  <property fmtid="{D5CDD505-2E9C-101B-9397-08002B2CF9AE}" pid="3" name="KSOProductBuildVer">
    <vt:lpwstr>1033-12.2.0.13085</vt:lpwstr>
  </property>
</Properties>
</file>