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59" r:id="rId5"/>
    <p:sldId id="261" r:id="rId6"/>
    <p:sldId id="264" r:id="rId7"/>
    <p:sldId id="265" r:id="rId8"/>
    <p:sldId id="271" r:id="rId9"/>
    <p:sldId id="272" r:id="rId10"/>
    <p:sldId id="273" r:id="rId11"/>
    <p:sldId id="274" r:id="rId12"/>
    <p:sldId id="275" r:id="rId13"/>
    <p:sldId id="278" r:id="rId14"/>
    <p:sldId id="276" r:id="rId15"/>
    <p:sldId id="277" r:id="rId16"/>
    <p:sldId id="279" r:id="rId17"/>
    <p:sldId id="280" r:id="rId18"/>
    <p:sldId id="281" r:id="rId19"/>
    <p:sldId id="282" r:id="rId20"/>
    <p:sldId id="270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566" y="2718308"/>
            <a:ext cx="106208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8336" y="2300732"/>
            <a:ext cx="8355327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766050" cy="138691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50" spc="25" dirty="0">
                <a:solidFill>
                  <a:srgbClr val="171717"/>
                </a:solidFill>
              </a:rPr>
              <a:t>Document Object Model (DOM)</a:t>
            </a:r>
            <a:endParaRPr lang="en-US" sz="44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FB7EF-FEAA-7CE2-771C-7A4550BA1554}"/>
              </a:ext>
            </a:extLst>
          </p:cNvPr>
          <p:cNvSpPr txBox="1"/>
          <p:nvPr/>
        </p:nvSpPr>
        <p:spPr>
          <a:xfrm>
            <a:off x="2971800" y="203200"/>
            <a:ext cx="661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Node Object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DF5A6-D9DC-6D02-FA1D-56B78F36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9777307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5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FB7EF-FEAA-7CE2-771C-7A4550BA1554}"/>
              </a:ext>
            </a:extLst>
          </p:cNvPr>
          <p:cNvSpPr txBox="1"/>
          <p:nvPr/>
        </p:nvSpPr>
        <p:spPr>
          <a:xfrm>
            <a:off x="2971800" y="203200"/>
            <a:ext cx="661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Node Object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B8371-001F-D8FF-D4B4-9DD3C730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0600"/>
            <a:ext cx="9868755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FB7EF-FEAA-7CE2-771C-7A4550BA1554}"/>
              </a:ext>
            </a:extLst>
          </p:cNvPr>
          <p:cNvSpPr txBox="1"/>
          <p:nvPr/>
        </p:nvSpPr>
        <p:spPr>
          <a:xfrm>
            <a:off x="2971800" y="203200"/>
            <a:ext cx="661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Element Referencing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4FA7A-2E32-E58E-E7E3-3A3B4CD9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77" y="978478"/>
            <a:ext cx="7963590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9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718308"/>
            <a:ext cx="9525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4292E"/>
                </a:solidFill>
                <a:latin typeface="Roboto-Regular"/>
              </a:rPr>
              <a:t>Generating new node content - </a:t>
            </a:r>
            <a:r>
              <a:rPr lang="en-US" b="1" dirty="0" err="1">
                <a:solidFill>
                  <a:srgbClr val="24292E"/>
                </a:solidFill>
                <a:latin typeface="Roboto-Regular"/>
              </a:rPr>
              <a:t>appendChild</a:t>
            </a:r>
            <a:r>
              <a:rPr lang="en-US" b="1" dirty="0">
                <a:solidFill>
                  <a:srgbClr val="24292E"/>
                </a:solidFill>
                <a:latin typeface="Roboto-Regular"/>
              </a:rPr>
              <a:t>()</a:t>
            </a:r>
            <a:b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en-US" b="1" i="0" dirty="0">
              <a:solidFill>
                <a:srgbClr val="24292E"/>
              </a:solidFill>
              <a:effectLst/>
              <a:latin typeface="Roboto-Regula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27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718308"/>
            <a:ext cx="99060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4292E"/>
                </a:solidFill>
                <a:latin typeface="Roboto-Regular"/>
              </a:rPr>
              <a:t>Generating new node content -</a:t>
            </a:r>
            <a:r>
              <a:rPr lang="en-US" b="1" dirty="0" err="1">
                <a:solidFill>
                  <a:srgbClr val="24292E"/>
                </a:solidFill>
                <a:latin typeface="Roboto-Regular"/>
              </a:rPr>
              <a:t>insertBefore</a:t>
            </a:r>
            <a:r>
              <a:rPr lang="en-US" b="1" dirty="0">
                <a:solidFill>
                  <a:srgbClr val="24292E"/>
                </a:solidFill>
                <a:latin typeface="Roboto-Regular"/>
              </a:rPr>
              <a:t>()</a:t>
            </a:r>
            <a:b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en-US" b="1" i="0" dirty="0">
              <a:solidFill>
                <a:srgbClr val="24292E"/>
              </a:solidFill>
              <a:effectLst/>
              <a:latin typeface="Roboto-Regula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2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1" y="2718308"/>
            <a:ext cx="75958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Removing Existing HTML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6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AE93E8-D551-BCBD-4DC9-257AE110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66" y="2718308"/>
            <a:ext cx="10620867" cy="1107996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Removing a Child Node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7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1" y="2718308"/>
            <a:ext cx="75958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4292E"/>
                </a:solidFill>
                <a:latin typeface="Roboto-Regular"/>
              </a:rPr>
              <a:t>Replacing node content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59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FB7EF-FEAA-7CE2-771C-7A4550BA1554}"/>
              </a:ext>
            </a:extLst>
          </p:cNvPr>
          <p:cNvSpPr txBox="1"/>
          <p:nvPr/>
        </p:nvSpPr>
        <p:spPr>
          <a:xfrm>
            <a:off x="2971800" y="203200"/>
            <a:ext cx="661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effectLst/>
                <a:latin typeface="Nunito" pitchFamily="2" charset="0"/>
              </a:rPr>
              <a:t>Levels of DOM</a:t>
            </a:r>
            <a:endParaRPr lang="en-US" sz="36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98C0F-C765-DED4-DC1B-521B3EC3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15611"/>
            <a:ext cx="7620000" cy="52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FB7EF-FEAA-7CE2-771C-7A4550BA1554}"/>
              </a:ext>
            </a:extLst>
          </p:cNvPr>
          <p:cNvSpPr txBox="1"/>
          <p:nvPr/>
        </p:nvSpPr>
        <p:spPr>
          <a:xfrm>
            <a:off x="2971800" y="203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to use DOM with JavaScript?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B26DA-E486-DCF6-523B-300A070B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1897247"/>
            <a:ext cx="10440305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05400" y="1295400"/>
            <a:ext cx="6965952" cy="3929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Document Object Model (DOM) and W3C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New DOM Concepts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Element Referencing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Hierarchy of nodes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Node properties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Node methods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Generating new node content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Replacing node content</a:t>
            </a:r>
          </a:p>
          <a:p>
            <a:pPr marL="285750" indent="-28575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DOM Levels</a:t>
            </a:r>
          </a:p>
          <a:p>
            <a:pPr marL="285750" indent="-28575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DOM and JavaScript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B56CA83-5CC4-E6EC-4CB4-FB8FA6C8A4A0}"/>
              </a:ext>
            </a:extLst>
          </p:cNvPr>
          <p:cNvSpPr txBox="1"/>
          <p:nvPr/>
        </p:nvSpPr>
        <p:spPr>
          <a:xfrm>
            <a:off x="5105400" y="1295400"/>
            <a:ext cx="6965952" cy="3929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Document Object Model (DOM) and W3C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New DOM Concepts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Element Referencing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Hierarchy of nodes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Node properties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Node methods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Generating new node content</a:t>
            </a:r>
            <a:b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</a:b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Replacing node content</a:t>
            </a:r>
          </a:p>
          <a:p>
            <a:pPr marL="285750" indent="-28575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DOM Levels</a:t>
            </a:r>
          </a:p>
          <a:p>
            <a:pPr marL="285750" indent="-28575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spc="20" dirty="0">
                <a:solidFill>
                  <a:srgbClr val="F05A28"/>
                </a:solidFill>
                <a:latin typeface="Verdana" panose="020B0604030504040204"/>
                <a:ea typeface="+mj-ea"/>
              </a:rPr>
              <a:t>DOM and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381000"/>
            <a:ext cx="77407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DOM Tree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E6E4C-46F3-0865-7CBB-D1E480BD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80" y="1676400"/>
            <a:ext cx="8129811" cy="3722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956" y="432570"/>
            <a:ext cx="66684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Inter"/>
              </a:rPr>
              <a:t>Document Object Model (DOM)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9571C8-107A-F12A-270C-746940AF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951685" cy="3772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08E830-B021-3E6D-10F6-1E52CED337D0}"/>
              </a:ext>
            </a:extLst>
          </p:cNvPr>
          <p:cNvSpPr txBox="1"/>
          <p:nvPr/>
        </p:nvSpPr>
        <p:spPr>
          <a:xfrm>
            <a:off x="2286000" y="6019800"/>
            <a:ext cx="859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https://developer.mozilla.org/en-US/docs/Web/API/Document_Object_Model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6035" y="304800"/>
            <a:ext cx="74942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b="0" i="0" dirty="0">
                <a:effectLst/>
                <a:latin typeface="-apple-system"/>
              </a:rPr>
              <a:t>A document as a hierarchy of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2AC54-9576-6837-3B14-65F2C9E7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6904318" cy="259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1CBC6-4303-39C2-9CC3-F0F3355E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664972"/>
            <a:ext cx="4572000" cy="41513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777" y="2718308"/>
            <a:ext cx="5760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Roboto-Regular"/>
              </a:rPr>
              <a:t>Classification of Nodes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228600"/>
            <a:ext cx="54355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Roboto-Regular"/>
              </a:rPr>
              <a:t>Classification of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20537-AEF7-C31C-7E0A-88501C9D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52600"/>
            <a:ext cx="7371466" cy="30328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FB7EF-FEAA-7CE2-771C-7A4550BA1554}"/>
              </a:ext>
            </a:extLst>
          </p:cNvPr>
          <p:cNvSpPr txBox="1"/>
          <p:nvPr/>
        </p:nvSpPr>
        <p:spPr>
          <a:xfrm>
            <a:off x="2971800" y="203200"/>
            <a:ext cx="6618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4292E"/>
                </a:solidFill>
                <a:latin typeface="Roboto-Regular"/>
                <a:ea typeface="+mj-ea"/>
              </a:rPr>
              <a:t>Node</a:t>
            </a:r>
            <a:r>
              <a:rPr lang="en-US" b="1" i="0" dirty="0">
                <a:solidFill>
                  <a:srgbClr val="24292E"/>
                </a:solidFill>
                <a:effectLst/>
                <a:latin typeface="Roboto-Regular"/>
              </a:rPr>
              <a:t> </a:t>
            </a:r>
            <a:r>
              <a:rPr lang="en-US" sz="3600" b="1" dirty="0">
                <a:solidFill>
                  <a:srgbClr val="24292E"/>
                </a:solidFill>
                <a:latin typeface="Roboto-Regular"/>
                <a:ea typeface="+mj-ea"/>
              </a:rPr>
              <a:t>Relationships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1EBB7-87CD-0292-E22A-55719224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8" y="1447800"/>
            <a:ext cx="10189884" cy="3585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D4A68-2BF4-31B3-A359-025B04AA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8680"/>
            <a:ext cx="6020322" cy="3596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FB7EF-FEAA-7CE2-771C-7A4550BA1554}"/>
              </a:ext>
            </a:extLst>
          </p:cNvPr>
          <p:cNvSpPr txBox="1"/>
          <p:nvPr/>
        </p:nvSpPr>
        <p:spPr>
          <a:xfrm>
            <a:off x="2971800" y="203200"/>
            <a:ext cx="6618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04040"/>
                </a:solidFill>
                <a:latin typeface="-apple-system"/>
              </a:rPr>
              <a:t>A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-apple-system"/>
              </a:rPr>
              <a:t>ccess every node in the HTML document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F1EC-D146-2F56-A051-AD29F2EA5D15}"/>
              </a:ext>
            </a:extLst>
          </p:cNvPr>
          <p:cNvSpPr txBox="1"/>
          <p:nvPr/>
        </p:nvSpPr>
        <p:spPr>
          <a:xfrm>
            <a:off x="2356961" y="20574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solidFill>
                  <a:srgbClr val="0070C0"/>
                </a:solidFill>
              </a:rPr>
              <a:t>getElementById</a:t>
            </a:r>
            <a:r>
              <a:rPr lang="en-US" sz="3200" dirty="0">
                <a:solidFill>
                  <a:srgbClr val="0070C0"/>
                </a:solidFill>
              </a:rPr>
              <a:t>() method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</a:rPr>
              <a:t>using node relationships on the node tree 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solidFill>
                  <a:srgbClr val="0070C0"/>
                </a:solidFill>
              </a:rPr>
              <a:t>getElementsByTagName</a:t>
            </a:r>
            <a:r>
              <a:rPr lang="en-US" sz="3200" dirty="0">
                <a:solidFill>
                  <a:srgbClr val="0070C0"/>
                </a:solidFill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26464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219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-apple-system</vt:lpstr>
      <vt:lpstr>Arial</vt:lpstr>
      <vt:lpstr>Calibri</vt:lpstr>
      <vt:lpstr>Inter</vt:lpstr>
      <vt:lpstr>Nunito</vt:lpstr>
      <vt:lpstr>Roboto-Regular</vt:lpstr>
      <vt:lpstr>Segoe UI</vt:lpstr>
      <vt:lpstr>Symbol</vt:lpstr>
      <vt:lpstr>Verdana</vt:lpstr>
      <vt:lpstr>Office Theme</vt:lpstr>
      <vt:lpstr>Document Object Model (DOM)</vt:lpstr>
      <vt:lpstr>PowerPoint Presentation</vt:lpstr>
      <vt:lpstr>The HTML DOM Tree of Objects</vt:lpstr>
      <vt:lpstr>Document Object Model (DOM)</vt:lpstr>
      <vt:lpstr>A document as a hierarchy of nodes</vt:lpstr>
      <vt:lpstr>Classification of Nodes</vt:lpstr>
      <vt:lpstr>Classification of Nodes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new node content - appendChild() </vt:lpstr>
      <vt:lpstr>Generating new node content -insertBefore()  </vt:lpstr>
      <vt:lpstr>Removing Existing HTML Elements</vt:lpstr>
      <vt:lpstr>Removing a Child Node </vt:lpstr>
      <vt:lpstr>Replacing node content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and Error Handling</dc:title>
  <dc:creator/>
  <cp:lastModifiedBy>Admin</cp:lastModifiedBy>
  <cp:revision>13</cp:revision>
  <dcterms:created xsi:type="dcterms:W3CDTF">2021-12-26T14:12:00Z</dcterms:created>
  <dcterms:modified xsi:type="dcterms:W3CDTF">2023-08-01T19:10:35Z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CD1FCB25A9674DA0AC3133963345EA8D</vt:lpwstr>
  </property>
  <property fmtid="{D5CDD505-2E9C-101B-9397-08002B2CF9AE}" pid="3" name="KSOProductBuildVer">
    <vt:lpwstr>1033-12.2.0.13085</vt:lpwstr>
  </property>
</Properties>
</file>