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2" r:id="rId25"/>
    <p:sldId id="271" r:id="rId2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-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391" y="2718308"/>
            <a:ext cx="10619216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635" y="2489708"/>
            <a:ext cx="10814729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11171"/>
            <a:ext cx="9010015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4450" spc="25" dirty="0">
                <a:solidFill>
                  <a:srgbClr val="171717"/>
                </a:solidFill>
              </a:rPr>
              <a:t>Window and Frame Objects</a:t>
            </a:r>
            <a:endParaRPr sz="445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53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235" dirty="0"/>
              <a:t> </a:t>
            </a:r>
            <a:r>
              <a:rPr spc="30" dirty="0"/>
              <a:t>document</a:t>
            </a:r>
            <a:r>
              <a:rPr spc="-225" dirty="0"/>
              <a:t> </a:t>
            </a:r>
            <a:r>
              <a:rPr spc="40" dirty="0"/>
              <a:t>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6223" y="1797812"/>
            <a:ext cx="13493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02069" y="2482392"/>
            <a:ext cx="75755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7465" algn="just">
              <a:lnSpc>
                <a:spcPct val="125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body </a:t>
            </a:r>
            <a:r>
              <a:rPr sz="2000" spc="-6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links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89200" y="517652"/>
            <a:ext cx="2326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>
                <a:solidFill>
                  <a:srgbClr val="404040"/>
                </a:solidFill>
              </a:rPr>
              <a:t>do</a:t>
            </a:r>
            <a:r>
              <a:rPr spc="175" dirty="0">
                <a:solidFill>
                  <a:srgbClr val="404040"/>
                </a:solidFill>
              </a:rPr>
              <a:t>c</a:t>
            </a:r>
            <a:r>
              <a:rPr spc="-70" dirty="0">
                <a:solidFill>
                  <a:srgbClr val="404040"/>
                </a:solidFill>
              </a:rPr>
              <a:t>u</a:t>
            </a:r>
            <a:r>
              <a:rPr spc="-80" dirty="0">
                <a:solidFill>
                  <a:srgbClr val="404040"/>
                </a:solidFill>
              </a:rPr>
              <a:t>m</a:t>
            </a:r>
            <a:r>
              <a:rPr spc="-60" dirty="0">
                <a:solidFill>
                  <a:srgbClr val="404040"/>
                </a:solidFill>
              </a:rPr>
              <a:t>e</a:t>
            </a:r>
            <a:r>
              <a:rPr spc="-55" dirty="0">
                <a:solidFill>
                  <a:srgbClr val="404040"/>
                </a:solidFill>
              </a:rPr>
              <a:t>n</a:t>
            </a:r>
            <a:r>
              <a:rPr spc="20" dirty="0">
                <a:solidFill>
                  <a:srgbClr val="404040"/>
                </a:solidFill>
              </a:rPr>
              <a:t>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92663" y="1797812"/>
            <a:ext cx="11252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57780" y="2482392"/>
            <a:ext cx="3596004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createElement()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createEvent()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getElementById()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90470" y="1797812"/>
            <a:ext cx="8788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Events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97671" y="2482392"/>
            <a:ext cx="146431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5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onload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onclick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67760" y="2718308"/>
            <a:ext cx="5637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Selecting</a:t>
            </a:r>
            <a:r>
              <a:rPr spc="-220" dirty="0"/>
              <a:t> </a:t>
            </a:r>
            <a:r>
              <a:rPr spc="114" dirty="0"/>
              <a:t>DOM</a:t>
            </a:r>
            <a:r>
              <a:rPr spc="-215" dirty="0"/>
              <a:t> </a:t>
            </a:r>
            <a:r>
              <a:rPr spc="-20" dirty="0"/>
              <a:t>Elements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35" y="2489708"/>
            <a:ext cx="824103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document.getElementById(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'elementId'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325000"/>
              </a:lnSpc>
            </a:pP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document.getElementsByClassName(</a:t>
            </a:r>
            <a:r>
              <a:rPr sz="24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'className'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document.getElementsByTagName(</a:t>
            </a:r>
            <a:r>
              <a:rPr sz="24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'tagName'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51694" y="517652"/>
            <a:ext cx="5600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Selecting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114" dirty="0">
                <a:solidFill>
                  <a:srgbClr val="404040"/>
                </a:solidFill>
              </a:rPr>
              <a:t>DOM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Elements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36795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Modifying</a:t>
            </a:r>
            <a:r>
              <a:rPr spc="-235" dirty="0"/>
              <a:t> </a:t>
            </a:r>
            <a:r>
              <a:rPr spc="114" dirty="0"/>
              <a:t>DOM</a:t>
            </a:r>
            <a:r>
              <a:rPr spc="-229" dirty="0"/>
              <a:t> </a:t>
            </a:r>
            <a:r>
              <a:rPr spc="-20" dirty="0"/>
              <a:t>Elements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35" y="2489708"/>
            <a:ext cx="933640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element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document.getElementById(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'elementId'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1647825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element.textContent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'new text here'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element.setAttribute(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'name'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'nameValue'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400" spc="-14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element.classList.add(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'myClassName'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element.style.color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'blue'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73906" y="517652"/>
            <a:ext cx="5756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solidFill>
                  <a:srgbClr val="404040"/>
                </a:solidFill>
              </a:rPr>
              <a:t>Modifying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114" dirty="0">
                <a:solidFill>
                  <a:srgbClr val="404040"/>
                </a:solidFill>
              </a:rPr>
              <a:t>DOM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Elements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6140" y="2718435"/>
            <a:ext cx="545909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225" dirty="0"/>
              <a:t> </a:t>
            </a:r>
            <a:r>
              <a:rPr lang="en-US" spc="60" dirty="0"/>
              <a:t>navigator </a:t>
            </a:r>
            <a:r>
              <a:rPr spc="40" dirty="0"/>
              <a:t>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823" y="1797812"/>
            <a:ext cx="13493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97935" y="2482215"/>
            <a:ext cx="2007870" cy="2333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appName appVersion cookieEnabled userAgent platform </a:t>
            </a:r>
          </a:p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online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67200" y="533400"/>
            <a:ext cx="36550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30" dirty="0">
                <a:solidFill>
                  <a:srgbClr val="404040"/>
                </a:solidFill>
              </a:rPr>
              <a:t>navigator</a:t>
            </a:r>
            <a:endParaRPr lang="en-US" spc="150" dirty="0">
              <a:solidFill>
                <a:srgbClr val="40404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75556" y="1797812"/>
            <a:ext cx="11252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91400" y="2438400"/>
            <a:ext cx="2639060" cy="396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l">
              <a:lnSpc>
                <a:spcPct val="125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javaEnabled()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6140" y="2718435"/>
            <a:ext cx="545909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225" dirty="0"/>
              <a:t> </a:t>
            </a:r>
            <a:r>
              <a:rPr lang="en-US" spc="60" dirty="0"/>
              <a:t>history </a:t>
            </a:r>
            <a:r>
              <a:rPr spc="40" dirty="0"/>
              <a:t>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823" y="1797812"/>
            <a:ext cx="13493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97935" y="2482215"/>
            <a:ext cx="2007870" cy="2346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length</a:t>
            </a:r>
          </a:p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appVersion cookieEnabled userAgent platform </a:t>
            </a:r>
          </a:p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online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67200" y="533400"/>
            <a:ext cx="36550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30" dirty="0">
                <a:solidFill>
                  <a:srgbClr val="404040"/>
                </a:solidFill>
              </a:rPr>
              <a:t>history</a:t>
            </a:r>
            <a:endParaRPr lang="en-US" spc="150" dirty="0">
              <a:solidFill>
                <a:srgbClr val="40404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75556" y="1797812"/>
            <a:ext cx="11252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91400" y="2438400"/>
            <a:ext cx="2639060" cy="1192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l">
              <a:lnSpc>
                <a:spcPct val="125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forward()</a:t>
            </a:r>
          </a:p>
          <a:p>
            <a:pPr marL="12700" marR="5080" indent="-635" algn="l">
              <a:lnSpc>
                <a:spcPct val="125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back()</a:t>
            </a:r>
          </a:p>
          <a:p>
            <a:pPr marL="12700" marR="5080" indent="-635" algn="l">
              <a:lnSpc>
                <a:spcPct val="125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go()()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420377"/>
            <a:ext cx="300863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</a:rPr>
              <a:t>The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55" dirty="0">
                <a:solidFill>
                  <a:srgbClr val="F05A28"/>
                </a:solidFill>
              </a:rPr>
              <a:t>window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45" dirty="0">
                <a:solidFill>
                  <a:srgbClr val="F05A28"/>
                </a:solidFill>
              </a:rPr>
              <a:t>Object</a:t>
            </a:r>
            <a:endParaRPr sz="2400" dirty="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15" dirty="0">
                <a:solidFill>
                  <a:srgbClr val="F05A28"/>
                </a:solidFill>
              </a:rPr>
              <a:t>Timers</a:t>
            </a:r>
            <a:endParaRPr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5226048" y="1609097"/>
            <a:ext cx="3693160" cy="63157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location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document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Selecting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DOM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Modifying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DOM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Objects</a:t>
            </a:r>
            <a:endParaRPr lang="en-US" sz="2400" spc="3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lang="en-US" sz="2400" spc="50" dirty="0">
                <a:solidFill>
                  <a:srgbClr val="F05A28"/>
                </a:solidFill>
                <a:latin typeface="Verdana" panose="020B0604030504040204"/>
              </a:rPr>
              <a:t>The navigator Object</a:t>
            </a:r>
          </a:p>
          <a:p>
            <a:pPr marL="12700" marR="5080">
              <a:lnSpc>
                <a:spcPct val="163000"/>
              </a:lnSpc>
            </a:pPr>
            <a:r>
              <a:rPr lang="en-US" sz="2400" spc="50" dirty="0">
                <a:solidFill>
                  <a:srgbClr val="F05A28"/>
                </a:solidFill>
                <a:latin typeface="Verdana" panose="020B0604030504040204"/>
              </a:rPr>
              <a:t>The history Object</a:t>
            </a:r>
          </a:p>
          <a:p>
            <a:pPr marL="12700" marR="5080">
              <a:lnSpc>
                <a:spcPct val="163000"/>
              </a:lnSpc>
            </a:pPr>
            <a:r>
              <a:rPr lang="en-US" sz="2400" spc="50" dirty="0">
                <a:solidFill>
                  <a:srgbClr val="F05A28"/>
                </a:solidFill>
                <a:latin typeface="Verdana" panose="020B0604030504040204"/>
              </a:rPr>
              <a:t>The screen Object</a:t>
            </a:r>
          </a:p>
          <a:p>
            <a:pPr marL="12700" marR="5080">
              <a:lnSpc>
                <a:spcPct val="163000"/>
              </a:lnSpc>
            </a:pPr>
            <a:r>
              <a:rPr lang="en-US" sz="2400" spc="50" dirty="0">
                <a:solidFill>
                  <a:srgbClr val="F05A28"/>
                </a:solidFill>
                <a:latin typeface="Verdana" panose="020B0604030504040204"/>
              </a:rPr>
              <a:t>HTML </a:t>
            </a:r>
            <a:r>
              <a:rPr lang="en-US" sz="2400" spc="50" dirty="0" err="1">
                <a:solidFill>
                  <a:srgbClr val="F05A28"/>
                </a:solidFill>
                <a:latin typeface="Verdana" panose="020B0604030504040204"/>
              </a:rPr>
              <a:t>IFrames</a:t>
            </a:r>
            <a:endParaRPr lang="en-US" sz="2400" spc="50" dirty="0">
              <a:solidFill>
                <a:srgbClr val="F05A28"/>
              </a:solidFill>
              <a:latin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lang="en-US" sz="2400" spc="50" dirty="0">
                <a:solidFill>
                  <a:srgbClr val="F05A28"/>
                </a:solidFill>
                <a:latin typeface="Verdana" panose="020B0604030504040204"/>
              </a:rPr>
              <a:t>The Frame Tree</a:t>
            </a:r>
          </a:p>
          <a:p>
            <a:pPr marL="12700" marR="5080">
              <a:lnSpc>
                <a:spcPct val="163000"/>
              </a:lnSpc>
            </a:pPr>
            <a:endParaRPr lang="en-US" sz="2400" spc="50" dirty="0">
              <a:solidFill>
                <a:srgbClr val="F05A28"/>
              </a:solidFill>
              <a:latin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endParaRPr sz="2400" spc="50" dirty="0">
              <a:solidFill>
                <a:srgbClr val="F05A28"/>
              </a:solidFill>
              <a:latin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2494" y="1916684"/>
            <a:ext cx="2790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6140" y="2718435"/>
            <a:ext cx="545909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225" dirty="0"/>
              <a:t> </a:t>
            </a:r>
            <a:r>
              <a:rPr lang="en-US" spc="60" dirty="0"/>
              <a:t>screen </a:t>
            </a:r>
            <a:r>
              <a:rPr spc="40" dirty="0"/>
              <a:t>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7623" y="1797812"/>
            <a:ext cx="13493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5735" y="2482215"/>
            <a:ext cx="2007870" cy="238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width</a:t>
            </a:r>
          </a:p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height</a:t>
            </a:r>
          </a:p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availWidth</a:t>
            </a:r>
          </a:p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availHeight</a:t>
            </a:r>
          </a:p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colorDepth</a:t>
            </a:r>
          </a:p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pixelDepth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67200" y="533400"/>
            <a:ext cx="36550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30" dirty="0">
                <a:solidFill>
                  <a:srgbClr val="404040"/>
                </a:solidFill>
              </a:rPr>
              <a:t>screen</a:t>
            </a:r>
            <a:endParaRPr lang="en-US" spc="150" dirty="0">
              <a:solidFill>
                <a:srgbClr val="40404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6140" y="2718435"/>
            <a:ext cx="545909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60" dirty="0"/>
              <a:t>HTML iFrame</a:t>
            </a:r>
            <a:r>
              <a:rPr lang="en-US" spc="40" dirty="0"/>
              <a:t>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7623" y="1797812"/>
            <a:ext cx="13493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5735" y="2482215"/>
            <a:ext cx="2007870" cy="3577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src</a:t>
            </a:r>
          </a:p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</a:t>
            </a:r>
          </a:p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frameborder</a:t>
            </a:r>
          </a:p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marginwidth</a:t>
            </a:r>
          </a:p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marginheight</a:t>
            </a:r>
          </a:p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height</a:t>
            </a:r>
          </a:p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scrolling</a:t>
            </a:r>
          </a:p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longdesc</a:t>
            </a:r>
          </a:p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width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67200" y="533400"/>
            <a:ext cx="36550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30" dirty="0">
                <a:solidFill>
                  <a:srgbClr val="404040"/>
                </a:solidFill>
              </a:rPr>
              <a:t>iFrame</a:t>
            </a:r>
            <a:endParaRPr lang="en-US" spc="150" dirty="0">
              <a:solidFill>
                <a:srgbClr val="40404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838200" y="381000"/>
            <a:ext cx="10814685" cy="681990"/>
          </a:xfrm>
        </p:spPr>
        <p:txBody>
          <a:bodyPr vert="horz" wrap="square" lIns="0" tIns="12700" rIns="0" bIns="0" rtlCol="0">
            <a:noAutofit/>
          </a:bodyPr>
          <a:lstStyle/>
          <a:p>
            <a:pPr marL="12700" lvl="0" algn="ctr">
              <a:spcBef>
                <a:spcPts val="100"/>
              </a:spcBef>
              <a:buClrTx/>
              <a:buSzTx/>
              <a:buFontTx/>
            </a:pPr>
            <a:r>
              <a:rPr lang="en-US" sz="3600" spc="30" dirty="0">
                <a:solidFill>
                  <a:srgbClr val="404040"/>
                </a:solidFill>
                <a:latin typeface="Verdana" panose="020B0604030504040204"/>
                <a:ea typeface="+mj-ea"/>
                <a:cs typeface="Verdana" panose="020B0604030504040204"/>
                <a:sym typeface="+mn-ea"/>
              </a:rPr>
              <a:t>The Frame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860"/>
          </a:xfrm>
        </p:spPr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47800"/>
            <a:ext cx="8997950" cy="17919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962400"/>
            <a:ext cx="8997950" cy="179197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-24892"/>
            <a:ext cx="3008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</a:rPr>
              <a:t>The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55" dirty="0">
                <a:solidFill>
                  <a:srgbClr val="F05A28"/>
                </a:solidFill>
              </a:rPr>
              <a:t>window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45" dirty="0">
                <a:solidFill>
                  <a:srgbClr val="F05A28"/>
                </a:solidFill>
              </a:rPr>
              <a:t>Object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050" y="417195"/>
            <a:ext cx="6609715" cy="943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1655" indent="-289560">
              <a:lnSpc>
                <a:spcPct val="100000"/>
              </a:lnSpc>
              <a:spcBef>
                <a:spcPts val="1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3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3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3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global</a:t>
            </a:r>
            <a:r>
              <a:rPr sz="23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3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3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Timers</a:t>
            </a:r>
            <a:endParaRPr sz="23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3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setTimeout()</a:t>
            </a:r>
            <a:endParaRPr sz="23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3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setInterval()</a:t>
            </a:r>
            <a:endParaRPr sz="23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3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300" spc="2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3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location</a:t>
            </a:r>
            <a:r>
              <a:rPr sz="2300" spc="2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3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 </a:t>
            </a:r>
            <a:r>
              <a:rPr sz="23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</a:p>
          <a:p>
            <a:pPr marL="12700" marR="5080">
              <a:lnSpc>
                <a:spcPct val="163000"/>
              </a:lnSpc>
            </a:pPr>
            <a:r>
              <a:rPr sz="23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3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document </a:t>
            </a:r>
            <a:r>
              <a:rPr sz="23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 </a:t>
            </a:r>
            <a:r>
              <a:rPr sz="23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</a:p>
          <a:p>
            <a:pPr marL="12700" marR="5080">
              <a:lnSpc>
                <a:spcPct val="163000"/>
              </a:lnSpc>
            </a:pPr>
            <a:r>
              <a:rPr sz="23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Selecting </a:t>
            </a:r>
            <a:r>
              <a:rPr sz="23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DOM </a:t>
            </a:r>
            <a:r>
              <a:rPr sz="23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Objects </a:t>
            </a:r>
            <a:r>
              <a:rPr sz="23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</a:p>
          <a:p>
            <a:pPr marL="12700" marR="5080">
              <a:lnSpc>
                <a:spcPct val="163000"/>
              </a:lnSpc>
            </a:pPr>
            <a:r>
              <a:rPr sz="23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Modifying</a:t>
            </a:r>
            <a:r>
              <a:rPr sz="23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3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DOM</a:t>
            </a:r>
            <a:r>
              <a:rPr sz="23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3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Objects</a:t>
            </a: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sz="23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The navigator Object</a:t>
            </a: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sz="23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The history Object</a:t>
            </a: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sz="23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The screen Object</a:t>
            </a: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sz="23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HTML iFrames and Frames</a:t>
            </a:r>
            <a:endParaRPr sz="2300" spc="5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endParaRPr sz="2400" spc="5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endParaRPr sz="2400" spc="5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endParaRPr sz="2400" spc="40" dirty="0"/>
          </a:p>
          <a:p>
            <a:pPr marL="12700" marR="5080">
              <a:lnSpc>
                <a:spcPct val="163000"/>
              </a:lnSpc>
            </a:pPr>
            <a:endParaRPr sz="2400" spc="40" dirty="0"/>
          </a:p>
          <a:p>
            <a:pPr marL="12700" marR="5080">
              <a:lnSpc>
                <a:spcPct val="163000"/>
              </a:lnSpc>
            </a:pP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6" y="1916684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62830" y="2718308"/>
            <a:ext cx="4442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225" dirty="0"/>
              <a:t> </a:t>
            </a:r>
            <a:r>
              <a:rPr spc="60" dirty="0"/>
              <a:t>window</a:t>
            </a:r>
            <a:r>
              <a:rPr spc="-220" dirty="0"/>
              <a:t> </a:t>
            </a:r>
            <a:r>
              <a:rPr spc="40" dirty="0"/>
              <a:t>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6223" y="1797812"/>
            <a:ext cx="13493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4237" y="2482392"/>
            <a:ext cx="163322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document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console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innerHeight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innerWidth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0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ff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  p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ff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56852" y="517652"/>
            <a:ext cx="1791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>
                <a:solidFill>
                  <a:srgbClr val="404040"/>
                </a:solidFill>
              </a:rPr>
              <a:t>wi</a:t>
            </a:r>
            <a:r>
              <a:rPr spc="-70" dirty="0">
                <a:solidFill>
                  <a:srgbClr val="404040"/>
                </a:solidFill>
              </a:rPr>
              <a:t>n</a:t>
            </a:r>
            <a:r>
              <a:rPr spc="125" dirty="0">
                <a:solidFill>
                  <a:srgbClr val="404040"/>
                </a:solidFill>
              </a:rPr>
              <a:t>d</a:t>
            </a:r>
            <a:r>
              <a:rPr spc="25" dirty="0">
                <a:solidFill>
                  <a:srgbClr val="404040"/>
                </a:solidFill>
              </a:rPr>
              <a:t>o</a:t>
            </a:r>
            <a:r>
              <a:rPr spc="150" dirty="0">
                <a:solidFill>
                  <a:srgbClr val="404040"/>
                </a:solidFill>
              </a:rPr>
              <a:t>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41956" y="1797812"/>
            <a:ext cx="11252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1473" y="2482392"/>
            <a:ext cx="122682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alert()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back()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90502" y="1797812"/>
            <a:ext cx="8788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Events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96789" y="2559812"/>
            <a:ext cx="18675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(not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common)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9065" y="2718308"/>
            <a:ext cx="1547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</a:t>
            </a:r>
            <a:r>
              <a:rPr spc="25" dirty="0"/>
              <a:t>i</a:t>
            </a:r>
            <a:r>
              <a:rPr spc="-80" dirty="0"/>
              <a:t>m</a:t>
            </a:r>
            <a:r>
              <a:rPr spc="-25" dirty="0"/>
              <a:t>e</a:t>
            </a:r>
            <a:r>
              <a:rPr spc="-75" dirty="0"/>
              <a:t>r</a:t>
            </a:r>
            <a:r>
              <a:rPr spc="-85" dirty="0"/>
              <a:t>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35" y="2191003"/>
            <a:ext cx="7328534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timeoutId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setTimeout(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'1</a:t>
            </a:r>
            <a:r>
              <a:rPr sz="2400" spc="-5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second</a:t>
            </a:r>
            <a:r>
              <a:rPr sz="24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passed'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},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1000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ourier New" panose="02070309020205020404"/>
              <a:cs typeface="Courier New" panose="02070309020205020404"/>
            </a:endParaRPr>
          </a:p>
          <a:p>
            <a:pPr marL="12700" marR="2560955">
              <a:lnSpc>
                <a:spcPct val="163000"/>
              </a:lnSpc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2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need</a:t>
            </a:r>
            <a:r>
              <a:rPr sz="2400" spc="-2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to</a:t>
            </a:r>
            <a:r>
              <a:rPr sz="2400" spc="-2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cancel</a:t>
            </a:r>
            <a:r>
              <a:rPr sz="2400" spc="-2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2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2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. </a:t>
            </a:r>
            <a:r>
              <a:rPr sz="2400" spc="-142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clearTimeout(timeoutId);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9256" y="517652"/>
            <a:ext cx="2945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set</a:t>
            </a:r>
            <a:r>
              <a:rPr spc="-30" dirty="0">
                <a:solidFill>
                  <a:srgbClr val="404040"/>
                </a:solidFill>
              </a:rPr>
              <a:t>T</a:t>
            </a:r>
            <a:r>
              <a:rPr spc="-90" dirty="0">
                <a:solidFill>
                  <a:srgbClr val="404040"/>
                </a:solidFill>
              </a:rPr>
              <a:t>i</a:t>
            </a:r>
            <a:r>
              <a:rPr spc="-80" dirty="0">
                <a:solidFill>
                  <a:srgbClr val="404040"/>
                </a:solidFill>
              </a:rPr>
              <a:t>m</a:t>
            </a:r>
            <a:r>
              <a:rPr spc="30" dirty="0">
                <a:solidFill>
                  <a:srgbClr val="404040"/>
                </a:solidFill>
              </a:rPr>
              <a:t>e</a:t>
            </a:r>
            <a:r>
              <a:rPr spc="25" dirty="0">
                <a:solidFill>
                  <a:srgbClr val="404040"/>
                </a:solidFill>
              </a:rPr>
              <a:t>o</a:t>
            </a:r>
            <a:r>
              <a:rPr spc="-70" dirty="0">
                <a:solidFill>
                  <a:srgbClr val="404040"/>
                </a:solidFill>
              </a:rPr>
              <a:t>u</a:t>
            </a:r>
            <a:r>
              <a:rPr spc="10" dirty="0">
                <a:solidFill>
                  <a:srgbClr val="404040"/>
                </a:solidFill>
              </a:rPr>
              <a:t>t</a:t>
            </a:r>
            <a:r>
              <a:rPr spc="-90" dirty="0">
                <a:solidFill>
                  <a:srgbClr val="404040"/>
                </a:solidFill>
              </a:rPr>
              <a:t>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35" y="2191003"/>
            <a:ext cx="7693659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intervalId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setInterval(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'1</a:t>
            </a:r>
            <a:r>
              <a:rPr sz="2400" spc="-5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second</a:t>
            </a:r>
            <a:r>
              <a:rPr sz="24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passed'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},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1000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ourier New" panose="02070309020205020404"/>
              <a:cs typeface="Courier New" panose="02070309020205020404"/>
            </a:endParaRPr>
          </a:p>
          <a:p>
            <a:pPr marL="12700" marR="2926080">
              <a:lnSpc>
                <a:spcPct val="163000"/>
              </a:lnSpc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2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need</a:t>
            </a:r>
            <a:r>
              <a:rPr sz="2400" spc="-2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to</a:t>
            </a:r>
            <a:r>
              <a:rPr sz="2400" spc="-2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cancel</a:t>
            </a:r>
            <a:r>
              <a:rPr sz="2400" spc="-2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2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2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. </a:t>
            </a:r>
            <a:r>
              <a:rPr sz="2400" spc="-142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clearInterval(intervalId);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72919" y="517652"/>
            <a:ext cx="2758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setInterval()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8762" y="2718308"/>
            <a:ext cx="4487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235" dirty="0"/>
              <a:t> </a:t>
            </a:r>
            <a:r>
              <a:rPr spc="30" dirty="0"/>
              <a:t>location</a:t>
            </a:r>
            <a:r>
              <a:rPr spc="-229" dirty="0"/>
              <a:t> </a:t>
            </a:r>
            <a:r>
              <a:rPr spc="40" dirty="0"/>
              <a:t>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6223" y="1797812"/>
            <a:ext cx="13493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7559" y="2482392"/>
            <a:ext cx="1306195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25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href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hostname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port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hn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41168" y="517652"/>
            <a:ext cx="1821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location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41956" y="1797812"/>
            <a:ext cx="11252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74404" y="2482392"/>
            <a:ext cx="10610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">
              <a:lnSpc>
                <a:spcPct val="125000"/>
              </a:lnSpc>
              <a:spcBef>
                <a:spcPts val="100"/>
              </a:spcBef>
            </a:pP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 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90502" y="1797812"/>
            <a:ext cx="8788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Events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96789" y="2559812"/>
            <a:ext cx="18675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(not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common)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358</Words>
  <Application>Microsoft Office PowerPoint</Application>
  <PresentationFormat>Widescreen</PresentationFormat>
  <Paragraphs>137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Courier New</vt:lpstr>
      <vt:lpstr>Lucida Sans Unicode</vt:lpstr>
      <vt:lpstr>Tahoma</vt:lpstr>
      <vt:lpstr>Verdana</vt:lpstr>
      <vt:lpstr>Office Theme</vt:lpstr>
      <vt:lpstr>Window and Frame Objects</vt:lpstr>
      <vt:lpstr>The window Object Timers</vt:lpstr>
      <vt:lpstr>The window Object</vt:lpstr>
      <vt:lpstr>window</vt:lpstr>
      <vt:lpstr>Timers</vt:lpstr>
      <vt:lpstr>setTimeout()</vt:lpstr>
      <vt:lpstr>setInterval()</vt:lpstr>
      <vt:lpstr>The location Object</vt:lpstr>
      <vt:lpstr>location</vt:lpstr>
      <vt:lpstr>The document Object</vt:lpstr>
      <vt:lpstr>document</vt:lpstr>
      <vt:lpstr>Selecting DOM Elements</vt:lpstr>
      <vt:lpstr>Selecting DOM Elements</vt:lpstr>
      <vt:lpstr>Modifying DOM Elements</vt:lpstr>
      <vt:lpstr>Modifying DOM Elements</vt:lpstr>
      <vt:lpstr>The navigator Object</vt:lpstr>
      <vt:lpstr>navigator</vt:lpstr>
      <vt:lpstr>The history Object</vt:lpstr>
      <vt:lpstr>history</vt:lpstr>
      <vt:lpstr>The screen Object</vt:lpstr>
      <vt:lpstr>screen</vt:lpstr>
      <vt:lpstr>HTML iFrames</vt:lpstr>
      <vt:lpstr>iFrame</vt:lpstr>
      <vt:lpstr>PowerPoint Presentation</vt:lpstr>
      <vt:lpstr>The window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the BOM and DOM</dc:title>
  <dc:creator/>
  <cp:lastModifiedBy>Admin</cp:lastModifiedBy>
  <cp:revision>11</cp:revision>
  <dcterms:created xsi:type="dcterms:W3CDTF">2021-12-26T12:57:00Z</dcterms:created>
  <dcterms:modified xsi:type="dcterms:W3CDTF">2023-07-28T19:06:01Z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4ED1B03AFDC1446FA052A09B04EC95E5</vt:lpwstr>
  </property>
  <property fmtid="{D5CDD505-2E9C-101B-9397-08002B2CF9AE}" pid="3" name="KSOProductBuildVer">
    <vt:lpwstr>1033-12.2.0.13085</vt:lpwstr>
  </property>
</Properties>
</file>