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8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676147"/>
            <a:ext cx="441388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895347"/>
            <a:ext cx="10814729" cy="395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176339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05" dirty="0">
                <a:solidFill>
                  <a:srgbClr val="171717"/>
                </a:solidFill>
              </a:rPr>
              <a:t>F</a:t>
            </a:r>
            <a:r>
              <a:rPr sz="4450" spc="200" dirty="0">
                <a:solidFill>
                  <a:srgbClr val="171717"/>
                </a:solidFill>
              </a:rPr>
              <a:t>o</a:t>
            </a:r>
            <a:r>
              <a:rPr sz="4450" spc="-195" dirty="0">
                <a:solidFill>
                  <a:srgbClr val="171717"/>
                </a:solidFill>
              </a:rPr>
              <a:t>r</a:t>
            </a:r>
            <a:r>
              <a:rPr sz="4450" spc="-175" dirty="0">
                <a:solidFill>
                  <a:srgbClr val="171717"/>
                </a:solidFill>
              </a:rPr>
              <a:t>m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379723"/>
            <a:ext cx="8058784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"user"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placeholder=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"User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Name"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span</a:t>
            </a:r>
            <a:r>
              <a:rPr sz="24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"user-error"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/span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1191" y="517652"/>
            <a:ext cx="246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Form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Field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95347"/>
            <a:ext cx="988441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form.elements[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userError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'user-error'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 marR="256032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userError.textContent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'Invalid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entry'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userError.style.color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'red'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user.style.borderColor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'red'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user.focus();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1191" y="517652"/>
            <a:ext cx="246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Form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Field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4750" y="2718308"/>
            <a:ext cx="5591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202020"/>
                </a:solidFill>
              </a:rPr>
              <a:t>Posting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45" dirty="0">
                <a:solidFill>
                  <a:srgbClr val="202020"/>
                </a:solidFill>
              </a:rPr>
              <a:t>From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5" dirty="0">
                <a:solidFill>
                  <a:srgbClr val="202020"/>
                </a:solidFill>
              </a:rPr>
              <a:t>JavaScript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356" y="661925"/>
            <a:ext cx="4413884" cy="36933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Form Object Properties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57BDE-D29B-560A-AA03-2DE1F2DE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9845893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3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356" y="661925"/>
            <a:ext cx="4413884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Form Object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46198-22AB-27CB-4CE2-B01C9101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3" y="1895346"/>
            <a:ext cx="10744590" cy="28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356" y="661925"/>
            <a:ext cx="4413884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Input Text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272E2-8345-6526-791E-B16B5E7C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9494"/>
            <a:ext cx="9525825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356" y="661925"/>
            <a:ext cx="4413884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Input Text Object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4FFBB-EA00-60FF-F2BA-AB790DA2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95348"/>
            <a:ext cx="12039600" cy="24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356" y="661925"/>
            <a:ext cx="4413884" cy="369332"/>
          </a:xfrm>
        </p:spPr>
        <p:txBody>
          <a:bodyPr/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Textarea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F73A-E9B7-F015-428F-6FFF5EF0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33953"/>
            <a:ext cx="9876376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2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356" y="661925"/>
            <a:ext cx="4413884" cy="369332"/>
          </a:xfrm>
        </p:spPr>
        <p:txBody>
          <a:bodyPr/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Textarea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Object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50686-0F99-463D-E8DC-6D69ED89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1" y="2884123"/>
            <a:ext cx="9891617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0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636001"/>
            <a:ext cx="6456044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Input Checkbox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E035F-2B86-0F47-1597-033A75D7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58390"/>
            <a:ext cx="9891617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5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441388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Preventing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529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Accessing Form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Showing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Introduction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636001"/>
            <a:ext cx="6456044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Input Radio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1A56C-2435-76B0-51A5-8F201E6A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89" y="1587534"/>
            <a:ext cx="9762066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3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636001"/>
            <a:ext cx="6456044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Input Image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5CD7C-1F17-0EE9-DB8F-D7C009B3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75" y="1157788"/>
            <a:ext cx="9845893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636001"/>
            <a:ext cx="6456044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73F47-CD99-33A8-AB91-7F7A1665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93658"/>
            <a:ext cx="9830652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636001"/>
            <a:ext cx="6456044" cy="738664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Object Methods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83DDB-8BF3-019E-246F-B6ACDC0F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1" y="2564055"/>
            <a:ext cx="9891617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7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7DC-80B2-722C-CA6D-3147E8D4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636001"/>
            <a:ext cx="6456044" cy="36933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Option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8874-2B47-AA45-40BD-DD2D70BDD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3D14-0670-8E16-6405-1A492CFF50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32F80-0846-EF1A-22B2-B372420D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95347"/>
            <a:ext cx="9998306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Preventing</a:t>
            </a:r>
            <a:r>
              <a:rPr spc="-135" dirty="0"/>
              <a:t> </a:t>
            </a:r>
            <a:r>
              <a:rPr spc="40" dirty="0"/>
              <a:t>Form</a:t>
            </a:r>
            <a:r>
              <a:rPr spc="-135" dirty="0"/>
              <a:t> </a:t>
            </a:r>
            <a:r>
              <a:rPr spc="-10" dirty="0"/>
              <a:t>Submission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6048" y="1041908"/>
            <a:ext cx="4577080" cy="490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submit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event.preventDefault()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form.elements['name']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Showing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styling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element.focus();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event.preventDefault()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5682" y="2718308"/>
            <a:ext cx="6521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202020"/>
                </a:solidFill>
              </a:rPr>
              <a:t>Preventing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50" dirty="0">
                <a:solidFill>
                  <a:srgbClr val="202020"/>
                </a:solidFill>
              </a:rPr>
              <a:t>Form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40" dirty="0">
                <a:solidFill>
                  <a:srgbClr val="202020"/>
                </a:solidFill>
              </a:rPr>
              <a:t>Submission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2563367"/>
            <a:ext cx="1069847" cy="11856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7759" y="1947672"/>
            <a:ext cx="1274063" cy="241706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90900" y="3005138"/>
            <a:ext cx="4953000" cy="301625"/>
          </a:xfrm>
          <a:custGeom>
            <a:avLst/>
            <a:gdLst/>
            <a:ahLst/>
            <a:cxnLst/>
            <a:rect l="l" t="t" r="r" b="b"/>
            <a:pathLst>
              <a:path w="4953000" h="301625">
                <a:moveTo>
                  <a:pt x="4651375" y="180974"/>
                </a:moveTo>
                <a:lnTo>
                  <a:pt x="4651375" y="301625"/>
                </a:lnTo>
                <a:lnTo>
                  <a:pt x="4892675" y="180975"/>
                </a:lnTo>
                <a:lnTo>
                  <a:pt x="4651375" y="180974"/>
                </a:lnTo>
                <a:close/>
              </a:path>
              <a:path w="4953000" h="301625">
                <a:moveTo>
                  <a:pt x="4651375" y="120649"/>
                </a:moveTo>
                <a:lnTo>
                  <a:pt x="4651375" y="180974"/>
                </a:lnTo>
                <a:lnTo>
                  <a:pt x="4681543" y="180975"/>
                </a:lnTo>
                <a:lnTo>
                  <a:pt x="4681543" y="120650"/>
                </a:lnTo>
                <a:lnTo>
                  <a:pt x="4651375" y="120649"/>
                </a:lnTo>
                <a:close/>
              </a:path>
              <a:path w="4953000" h="301625">
                <a:moveTo>
                  <a:pt x="4651375" y="0"/>
                </a:moveTo>
                <a:lnTo>
                  <a:pt x="4651375" y="120649"/>
                </a:lnTo>
                <a:lnTo>
                  <a:pt x="4681543" y="120650"/>
                </a:lnTo>
                <a:lnTo>
                  <a:pt x="4681543" y="180975"/>
                </a:lnTo>
                <a:lnTo>
                  <a:pt x="4892677" y="180973"/>
                </a:lnTo>
                <a:lnTo>
                  <a:pt x="4953000" y="150812"/>
                </a:lnTo>
                <a:lnTo>
                  <a:pt x="4651375" y="0"/>
                </a:lnTo>
                <a:close/>
              </a:path>
              <a:path w="4953000" h="301625">
                <a:moveTo>
                  <a:pt x="0" y="120648"/>
                </a:moveTo>
                <a:lnTo>
                  <a:pt x="0" y="180973"/>
                </a:lnTo>
                <a:lnTo>
                  <a:pt x="4651375" y="180974"/>
                </a:lnTo>
                <a:lnTo>
                  <a:pt x="4651375" y="120649"/>
                </a:lnTo>
                <a:lnTo>
                  <a:pt x="0" y="12064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33340" y="2590292"/>
            <a:ext cx="8978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0" dirty="0"/>
              <a:t>su</a:t>
            </a:r>
            <a:r>
              <a:rPr sz="2000" spc="85" dirty="0"/>
              <a:t>b</a:t>
            </a:r>
            <a:r>
              <a:rPr sz="2000" spc="-50" dirty="0"/>
              <a:t>m</a:t>
            </a:r>
            <a:r>
              <a:rPr sz="2000" spc="25" dirty="0"/>
              <a:t>it</a:t>
            </a:r>
            <a:endParaRPr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1356360"/>
            <a:ext cx="1069847" cy="11856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7759" y="1947672"/>
            <a:ext cx="1274063" cy="241706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397695" y="2679297"/>
            <a:ext cx="301625" cy="953135"/>
          </a:xfrm>
          <a:custGeom>
            <a:avLst/>
            <a:gdLst/>
            <a:ahLst/>
            <a:cxnLst/>
            <a:rect l="l" t="t" r="r" b="b"/>
            <a:pathLst>
              <a:path w="301625" h="953135">
                <a:moveTo>
                  <a:pt x="120638" y="651706"/>
                </a:moveTo>
                <a:lnTo>
                  <a:pt x="0" y="653314"/>
                </a:lnTo>
                <a:lnTo>
                  <a:pt x="154819" y="952902"/>
                </a:lnTo>
                <a:lnTo>
                  <a:pt x="285849" y="681866"/>
                </a:lnTo>
                <a:lnTo>
                  <a:pt x="121041" y="681866"/>
                </a:lnTo>
                <a:lnTo>
                  <a:pt x="120638" y="651706"/>
                </a:lnTo>
                <a:close/>
              </a:path>
              <a:path w="301625" h="953135">
                <a:moveTo>
                  <a:pt x="180957" y="650902"/>
                </a:moveTo>
                <a:lnTo>
                  <a:pt x="120638" y="651706"/>
                </a:lnTo>
                <a:lnTo>
                  <a:pt x="121041" y="681866"/>
                </a:lnTo>
                <a:lnTo>
                  <a:pt x="181359" y="681061"/>
                </a:lnTo>
                <a:lnTo>
                  <a:pt x="180957" y="650902"/>
                </a:lnTo>
                <a:close/>
              </a:path>
              <a:path w="301625" h="953135">
                <a:moveTo>
                  <a:pt x="301597" y="649293"/>
                </a:moveTo>
                <a:lnTo>
                  <a:pt x="180957" y="650902"/>
                </a:lnTo>
                <a:lnTo>
                  <a:pt x="181359" y="681061"/>
                </a:lnTo>
                <a:lnTo>
                  <a:pt x="121041" y="681866"/>
                </a:lnTo>
                <a:lnTo>
                  <a:pt x="285849" y="681866"/>
                </a:lnTo>
                <a:lnTo>
                  <a:pt x="301597" y="649293"/>
                </a:lnTo>
                <a:close/>
              </a:path>
              <a:path w="301625" h="953135">
                <a:moveTo>
                  <a:pt x="172279" y="0"/>
                </a:moveTo>
                <a:lnTo>
                  <a:pt x="111959" y="805"/>
                </a:lnTo>
                <a:lnTo>
                  <a:pt x="120638" y="651706"/>
                </a:lnTo>
                <a:lnTo>
                  <a:pt x="180957" y="650902"/>
                </a:lnTo>
                <a:lnTo>
                  <a:pt x="17227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4892" y="2867660"/>
            <a:ext cx="1680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/>
              <a:t>submit</a:t>
            </a:r>
            <a:r>
              <a:rPr sz="2000" spc="-165" dirty="0"/>
              <a:t> </a:t>
            </a:r>
            <a:r>
              <a:rPr sz="2000" spc="-15" dirty="0"/>
              <a:t>event</a:t>
            </a:r>
            <a:endParaRPr sz="20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9216" y="3770376"/>
            <a:ext cx="886968" cy="105765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57595" y="3071516"/>
            <a:ext cx="5086350" cy="1200150"/>
          </a:xfrm>
          <a:custGeom>
            <a:avLst/>
            <a:gdLst/>
            <a:ahLst/>
            <a:cxnLst/>
            <a:rect l="l" t="t" r="r" b="b"/>
            <a:pathLst>
              <a:path w="5086350" h="1200150">
                <a:moveTo>
                  <a:pt x="4785037" y="117985"/>
                </a:moveTo>
                <a:lnTo>
                  <a:pt x="0" y="1140787"/>
                </a:lnTo>
                <a:lnTo>
                  <a:pt x="12609" y="1199779"/>
                </a:lnTo>
                <a:lnTo>
                  <a:pt x="4797647" y="176977"/>
                </a:lnTo>
                <a:lnTo>
                  <a:pt x="4785037" y="117985"/>
                </a:lnTo>
                <a:close/>
              </a:path>
              <a:path w="5086350" h="1200150">
                <a:moveTo>
                  <a:pt x="5052208" y="111681"/>
                </a:moveTo>
                <a:lnTo>
                  <a:pt x="4814533" y="111681"/>
                </a:lnTo>
                <a:lnTo>
                  <a:pt x="4827143" y="170672"/>
                </a:lnTo>
                <a:lnTo>
                  <a:pt x="4797647" y="176977"/>
                </a:lnTo>
                <a:lnTo>
                  <a:pt x="4822866" y="294962"/>
                </a:lnTo>
                <a:lnTo>
                  <a:pt x="5052208" y="111681"/>
                </a:lnTo>
                <a:close/>
              </a:path>
              <a:path w="5086350" h="1200150">
                <a:moveTo>
                  <a:pt x="4814533" y="111681"/>
                </a:moveTo>
                <a:lnTo>
                  <a:pt x="4785037" y="117985"/>
                </a:lnTo>
                <a:lnTo>
                  <a:pt x="4797647" y="176977"/>
                </a:lnTo>
                <a:lnTo>
                  <a:pt x="4827143" y="170672"/>
                </a:lnTo>
                <a:lnTo>
                  <a:pt x="4814533" y="111681"/>
                </a:lnTo>
                <a:close/>
              </a:path>
              <a:path w="5086350" h="1200150">
                <a:moveTo>
                  <a:pt x="4759817" y="0"/>
                </a:moveTo>
                <a:lnTo>
                  <a:pt x="4785037" y="117985"/>
                </a:lnTo>
                <a:lnTo>
                  <a:pt x="4814533" y="111681"/>
                </a:lnTo>
                <a:lnTo>
                  <a:pt x="5052208" y="111681"/>
                </a:lnTo>
                <a:lnTo>
                  <a:pt x="5086304" y="84433"/>
                </a:lnTo>
                <a:lnTo>
                  <a:pt x="475981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4292" y="4795824"/>
            <a:ext cx="221297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2280">
              <a:lnSpc>
                <a:spcPct val="142000"/>
              </a:lnSpc>
              <a:spcBef>
                <a:spcPts val="100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validation </a:t>
            </a: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format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23947"/>
            <a:ext cx="933577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'user-form'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form.addEventListener(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'submit'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event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63000"/>
              </a:lnSpc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 prevent the browser from submitting the form </a:t>
            </a:r>
            <a:r>
              <a:rPr sz="2400" spc="-14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event.preventDefault();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1859" y="517652"/>
            <a:ext cx="395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submit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Event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4236" y="2718308"/>
            <a:ext cx="513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202020"/>
                </a:solidFill>
              </a:rPr>
              <a:t>Accessing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55" dirty="0">
                <a:solidFill>
                  <a:srgbClr val="202020"/>
                </a:solidFill>
              </a:rPr>
              <a:t>Form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40" dirty="0">
                <a:solidFill>
                  <a:srgbClr val="202020"/>
                </a:solidFill>
              </a:rPr>
              <a:t>Fields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58188"/>
            <a:ext cx="915416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document.getElementById(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'user-form'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81050" marR="1464945" indent="-76898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form.addEventListener(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'submit'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 event =&gt;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form.elements[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'user'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avatarFile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form.elements[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'avatar-file'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42315" marR="73533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console.log(user.value, avatarFile.value);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event.preventDefault();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5055" y="517652"/>
            <a:ext cx="3634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form.elements[]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0776" y="2718308"/>
            <a:ext cx="5895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02020"/>
                </a:solidFill>
              </a:rPr>
              <a:t>Showing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Validation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25" dirty="0">
                <a:solidFill>
                  <a:srgbClr val="202020"/>
                </a:solidFill>
              </a:rPr>
              <a:t>Errors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303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Lucida Sans Unicode</vt:lpstr>
      <vt:lpstr>Segoe UI</vt:lpstr>
      <vt:lpstr>Tahoma</vt:lpstr>
      <vt:lpstr>Verdana</vt:lpstr>
      <vt:lpstr>Office Theme</vt:lpstr>
      <vt:lpstr>Forms</vt:lpstr>
      <vt:lpstr>Introduction</vt:lpstr>
      <vt:lpstr>Preventing Form Submission</vt:lpstr>
      <vt:lpstr>submit</vt:lpstr>
      <vt:lpstr>submit event</vt:lpstr>
      <vt:lpstr>The submit Event</vt:lpstr>
      <vt:lpstr>Accessing Form Fields</vt:lpstr>
      <vt:lpstr>form.elements[]</vt:lpstr>
      <vt:lpstr>Showing Validation Errors</vt:lpstr>
      <vt:lpstr>Form Field</vt:lpstr>
      <vt:lpstr>Form Field</vt:lpstr>
      <vt:lpstr>Posting From JavaScript</vt:lpstr>
      <vt:lpstr>Form Object Properties</vt:lpstr>
      <vt:lpstr>Form Object Methods</vt:lpstr>
      <vt:lpstr>Input Text Object Properties</vt:lpstr>
      <vt:lpstr>Input Text Object Methods</vt:lpstr>
      <vt:lpstr>Textarea Object Properties</vt:lpstr>
      <vt:lpstr>Textarea Object Methods</vt:lpstr>
      <vt:lpstr>Input Checkbox Object Properties</vt:lpstr>
      <vt:lpstr>Input Radio Object Properties</vt:lpstr>
      <vt:lpstr>Input Image Object Properties</vt:lpstr>
      <vt:lpstr>Select Object Properties</vt:lpstr>
      <vt:lpstr>Select Object Methods </vt:lpstr>
      <vt:lpstr>Option Object Properties</vt:lpstr>
      <vt:lpstr>Preventing Form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dc:creator/>
  <cp:lastModifiedBy>Admin</cp:lastModifiedBy>
  <cp:revision>6</cp:revision>
  <dcterms:created xsi:type="dcterms:W3CDTF">2021-12-26T16:14:56Z</dcterms:created>
  <dcterms:modified xsi:type="dcterms:W3CDTF">2023-07-26T20:36:05Z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7F50A896686747FBBBB4482265F74392</vt:lpwstr>
  </property>
  <property fmtid="{D5CDD505-2E9C-101B-9397-08002B2CF9AE}" pid="3" name="KSOProductBuildVer">
    <vt:lpwstr>1033-11.2.0.10426</vt:lpwstr>
  </property>
</Properties>
</file>